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7" r:id="rId2"/>
    <p:sldMasterId id="2147483767" r:id="rId3"/>
  </p:sldMasterIdLst>
  <p:notesMasterIdLst>
    <p:notesMasterId r:id="rId38"/>
  </p:notesMasterIdLst>
  <p:handoutMasterIdLst>
    <p:handoutMasterId r:id="rId39"/>
  </p:handout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7" r:id="rId19"/>
    <p:sldId id="272" r:id="rId20"/>
    <p:sldId id="273" r:id="rId21"/>
    <p:sldId id="274" r:id="rId22"/>
    <p:sldId id="275" r:id="rId23"/>
    <p:sldId id="276" r:id="rId24"/>
    <p:sldId id="288" r:id="rId25"/>
    <p:sldId id="278" r:id="rId26"/>
    <p:sldId id="279" r:id="rId27"/>
    <p:sldId id="280" r:id="rId28"/>
    <p:sldId id="281" r:id="rId29"/>
    <p:sldId id="282" r:id="rId30"/>
    <p:sldId id="283" r:id="rId31"/>
    <p:sldId id="284" r:id="rId32"/>
    <p:sldId id="289" r:id="rId33"/>
    <p:sldId id="285" r:id="rId34"/>
    <p:sldId id="286" r:id="rId35"/>
    <p:sldId id="290" r:id="rId36"/>
    <p:sldId id="287"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7C76"/>
    <a:srgbClr val="8F8E83"/>
    <a:srgbClr val="0000CC"/>
    <a:srgbClr val="0033CC"/>
    <a:srgbClr val="0000FF"/>
    <a:srgbClr val="383333"/>
    <a:srgbClr val="5DA9DD"/>
    <a:srgbClr val="4267B2"/>
    <a:srgbClr val="FEF3D4"/>
    <a:srgbClr val="F8E08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BE5D4-9F9E-4FE2-B2DB-1D27CF5D92C8}" v="441" dt="2019-07-17T17:02:25.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4660"/>
  </p:normalViewPr>
  <p:slideViewPr>
    <p:cSldViewPr snapToGrid="0" snapToObjects="1">
      <p:cViewPr varScale="1">
        <p:scale>
          <a:sx n="67" d="100"/>
          <a:sy n="67" d="100"/>
        </p:scale>
        <p:origin x="618" y="1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9510763-CC44-45C1-823B-4AE77720104A}"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1CA24CA-61DA-46FC-8680-CF476C45EF31}" type="slidenum">
              <a:rPr lang="en-US" smtClean="0"/>
              <a:t>‹#›</a:t>
            </a:fld>
            <a:endParaRPr lang="en-US"/>
          </a:p>
        </p:txBody>
      </p:sp>
    </p:spTree>
    <p:extLst>
      <p:ext uri="{BB962C8B-B14F-4D97-AF65-F5344CB8AC3E}">
        <p14:creationId xmlns:p14="http://schemas.microsoft.com/office/powerpoint/2010/main" val="314986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defTabSz="922068" eaLnBrk="0" fontAlgn="base" hangingPunct="0">
              <a:spcBef>
                <a:spcPct val="0"/>
              </a:spcBef>
              <a:spcAft>
                <a:spcPct val="0"/>
              </a:spcAft>
              <a:defRPr/>
            </a:pPr>
            <a:fld id="{B2B06AD8-0B4D-45C8-A1B9-CC417CBF3CD4}" type="datetime1">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7/22/2019</a:t>
            </a:fld>
            <a:endParaRPr lang="en-US" b="1">
              <a:solidFill>
                <a:srgbClr val="000000"/>
              </a:solidFill>
              <a:latin typeface="ZapfHumnst BT" pitchFamily="34" charset="0"/>
              <a:cs typeface="Arial" pitchFamily="34" charset="0"/>
            </a:endParaRPr>
          </a:p>
        </p:txBody>
      </p:sp>
      <p:sp>
        <p:nvSpPr>
          <p:cNvPr id="6" name="Rectangle 6"/>
          <p:cNvSpPr>
            <a:spLocks noGrp="1" noChangeArrowheads="1"/>
          </p:cNvSpPr>
          <p:nvPr>
            <p:ph type="ftr" sz="quarter" idx="4"/>
          </p:nvPr>
        </p:nvSpPr>
        <p:spPr>
          <a:ln/>
        </p:spPr>
        <p:txBody>
          <a:bodyPr/>
          <a:lstStyle/>
          <a:p>
            <a:pPr defTabSz="922068" eaLnBrk="0" fontAlgn="base" hangingPunct="0">
              <a:spcBef>
                <a:spcPct val="0"/>
              </a:spcBef>
              <a:spcAft>
                <a:spcPct val="0"/>
              </a:spcAft>
              <a:defRPr/>
            </a:pPr>
            <a:r>
              <a:rPr lang="en-US" b="1">
                <a:solidFill>
                  <a:srgbClr val="000000"/>
                </a:solidFill>
                <a:latin typeface="ZapfHumnst BT" pitchFamily="34" charset="0"/>
                <a:cs typeface="Arial" pitchFamily="34" charset="0"/>
              </a:rPr>
              <a:t>HIV:  New Tests and New Algorithms</a:t>
            </a:r>
          </a:p>
        </p:txBody>
      </p:sp>
      <p:sp>
        <p:nvSpPr>
          <p:cNvPr id="7" name="Rectangle 7"/>
          <p:cNvSpPr>
            <a:spLocks noGrp="1" noChangeArrowheads="1"/>
          </p:cNvSpPr>
          <p:nvPr>
            <p:ph type="sldNum" sz="quarter" idx="5"/>
          </p:nvPr>
        </p:nvSpPr>
        <p:spPr>
          <a:ln/>
        </p:spPr>
        <p:txBody>
          <a:bodyPr/>
          <a:lstStyle/>
          <a:p>
            <a:pPr defTabSz="922068" eaLnBrk="0" fontAlgn="base" hangingPunct="0">
              <a:spcBef>
                <a:spcPct val="0"/>
              </a:spcBef>
              <a:spcAft>
                <a:spcPct val="0"/>
              </a:spcAft>
              <a:defRPr/>
            </a:pPr>
            <a:fld id="{A9CF42B6-471F-4598-80B4-83982A251E91}" type="slidenum">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6</a:t>
            </a:fld>
            <a:endParaRPr lang="en-US" b="1">
              <a:solidFill>
                <a:srgbClr val="000000"/>
              </a:solidFill>
              <a:latin typeface="ZapfHumnst BT" pitchFamily="34" charset="0"/>
              <a:cs typeface="Arial" pitchFamily="34" charset="0"/>
            </a:endParaRPr>
          </a:p>
        </p:txBody>
      </p:sp>
      <p:sp>
        <p:nvSpPr>
          <p:cNvPr id="600066" name="Rectangle 2"/>
          <p:cNvSpPr>
            <a:spLocks noGrp="1" noRot="1" noChangeAspect="1" noChangeArrowheads="1" noTextEdit="1"/>
          </p:cNvSpPr>
          <p:nvPr>
            <p:ph type="sldImg"/>
          </p:nvPr>
        </p:nvSpPr>
        <p:spPr>
          <a:xfrm>
            <a:off x="404813" y="688975"/>
            <a:ext cx="6400800" cy="3600450"/>
          </a:xfrm>
          <a:ln/>
        </p:spPr>
      </p:sp>
      <p:sp>
        <p:nvSpPr>
          <p:cNvPr id="600067" name="Rectangle 3"/>
          <p:cNvSpPr>
            <a:spLocks noGrp="1" noChangeArrowheads="1"/>
          </p:cNvSpPr>
          <p:nvPr>
            <p:ph type="body" idx="1"/>
          </p:nvPr>
        </p:nvSpPr>
        <p:spPr>
          <a:xfrm>
            <a:off x="920950" y="4517521"/>
            <a:ext cx="5293428" cy="4211798"/>
          </a:xfrm>
        </p:spPr>
        <p:txBody>
          <a:bodyPr/>
          <a:lstStyle/>
          <a:p>
            <a:endParaRPr lang="en-US"/>
          </a:p>
        </p:txBody>
      </p:sp>
    </p:spTree>
    <p:extLst>
      <p:ext uri="{BB962C8B-B14F-4D97-AF65-F5344CB8AC3E}">
        <p14:creationId xmlns:p14="http://schemas.microsoft.com/office/powerpoint/2010/main" val="10537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59" eaLnBrk="0" hangingPunct="0">
              <a:defRPr>
                <a:solidFill>
                  <a:schemeClr val="tx1"/>
                </a:solidFill>
                <a:latin typeface="Arial" pitchFamily="34" charset="0"/>
              </a:defRPr>
            </a:lvl1pPr>
            <a:lvl2pPr marL="760549" indent="-292518" defTabSz="916559" eaLnBrk="0" hangingPunct="0">
              <a:defRPr>
                <a:solidFill>
                  <a:schemeClr val="tx1"/>
                </a:solidFill>
                <a:latin typeface="Arial" pitchFamily="34" charset="0"/>
              </a:defRPr>
            </a:lvl2pPr>
            <a:lvl3pPr marL="1170075" indent="-234015" defTabSz="916559" eaLnBrk="0" hangingPunct="0">
              <a:defRPr>
                <a:solidFill>
                  <a:schemeClr val="tx1"/>
                </a:solidFill>
                <a:latin typeface="Arial" pitchFamily="34" charset="0"/>
              </a:defRPr>
            </a:lvl3pPr>
            <a:lvl4pPr marL="1638105" indent="-234015" defTabSz="916559" eaLnBrk="0" hangingPunct="0">
              <a:defRPr>
                <a:solidFill>
                  <a:schemeClr val="tx1"/>
                </a:solidFill>
                <a:latin typeface="Arial" pitchFamily="34" charset="0"/>
              </a:defRPr>
            </a:lvl4pPr>
            <a:lvl5pPr marL="2106134" indent="-234015" defTabSz="916559" eaLnBrk="0" hangingPunct="0">
              <a:defRPr>
                <a:solidFill>
                  <a:schemeClr val="tx1"/>
                </a:solidFill>
                <a:latin typeface="Arial" pitchFamily="34" charset="0"/>
              </a:defRPr>
            </a:lvl5pPr>
            <a:lvl6pPr marL="2574164" indent="-234015" defTabSz="916559" eaLnBrk="0" fontAlgn="base" hangingPunct="0">
              <a:spcBef>
                <a:spcPct val="0"/>
              </a:spcBef>
              <a:spcAft>
                <a:spcPct val="0"/>
              </a:spcAft>
              <a:defRPr>
                <a:solidFill>
                  <a:schemeClr val="tx1"/>
                </a:solidFill>
                <a:latin typeface="Arial" pitchFamily="34" charset="0"/>
              </a:defRPr>
            </a:lvl6pPr>
            <a:lvl7pPr marL="3042194" indent="-234015" defTabSz="916559" eaLnBrk="0" fontAlgn="base" hangingPunct="0">
              <a:spcBef>
                <a:spcPct val="0"/>
              </a:spcBef>
              <a:spcAft>
                <a:spcPct val="0"/>
              </a:spcAft>
              <a:defRPr>
                <a:solidFill>
                  <a:schemeClr val="tx1"/>
                </a:solidFill>
                <a:latin typeface="Arial" pitchFamily="34" charset="0"/>
              </a:defRPr>
            </a:lvl7pPr>
            <a:lvl8pPr marL="3510224" indent="-234015" defTabSz="916559" eaLnBrk="0" fontAlgn="base" hangingPunct="0">
              <a:spcBef>
                <a:spcPct val="0"/>
              </a:spcBef>
              <a:spcAft>
                <a:spcPct val="0"/>
              </a:spcAft>
              <a:defRPr>
                <a:solidFill>
                  <a:schemeClr val="tx1"/>
                </a:solidFill>
                <a:latin typeface="Arial" pitchFamily="34" charset="0"/>
              </a:defRPr>
            </a:lvl8pPr>
            <a:lvl9pPr marL="3978254" indent="-234015" defTabSz="916559"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fld id="{BFAB27FD-5D11-41CB-9A98-B96576822536}" type="datetime1">
              <a:rPr lang="en-US" b="1">
                <a:solidFill>
                  <a:srgbClr val="000000"/>
                </a:solidFill>
                <a:cs typeface="Arial" pitchFamily="34" charset="0"/>
              </a:rPr>
              <a:pPr fontAlgn="base">
                <a:spcBef>
                  <a:spcPct val="0"/>
                </a:spcBef>
                <a:spcAft>
                  <a:spcPct val="0"/>
                </a:spcAft>
                <a:defRPr/>
              </a:pPr>
              <a:t>7/22/2019</a:t>
            </a:fld>
            <a:endParaRPr lang="en-US" b="1" dirty="0">
              <a:solidFill>
                <a:srgbClr val="000000"/>
              </a:solidFill>
              <a:cs typeface="Arial" pitchFamily="34" charset="0"/>
            </a:endParaRPr>
          </a:p>
        </p:txBody>
      </p:sp>
      <p:sp>
        <p:nvSpPr>
          <p:cNvPr id="40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59" eaLnBrk="0" hangingPunct="0">
              <a:defRPr>
                <a:solidFill>
                  <a:schemeClr val="tx1"/>
                </a:solidFill>
                <a:latin typeface="Arial" pitchFamily="34" charset="0"/>
              </a:defRPr>
            </a:lvl1pPr>
            <a:lvl2pPr marL="760549" indent="-292518" defTabSz="916559" eaLnBrk="0" hangingPunct="0">
              <a:defRPr>
                <a:solidFill>
                  <a:schemeClr val="tx1"/>
                </a:solidFill>
                <a:latin typeface="Arial" pitchFamily="34" charset="0"/>
              </a:defRPr>
            </a:lvl2pPr>
            <a:lvl3pPr marL="1170075" indent="-234015" defTabSz="916559" eaLnBrk="0" hangingPunct="0">
              <a:defRPr>
                <a:solidFill>
                  <a:schemeClr val="tx1"/>
                </a:solidFill>
                <a:latin typeface="Arial" pitchFamily="34" charset="0"/>
              </a:defRPr>
            </a:lvl3pPr>
            <a:lvl4pPr marL="1638105" indent="-234015" defTabSz="916559" eaLnBrk="0" hangingPunct="0">
              <a:defRPr>
                <a:solidFill>
                  <a:schemeClr val="tx1"/>
                </a:solidFill>
                <a:latin typeface="Arial" pitchFamily="34" charset="0"/>
              </a:defRPr>
            </a:lvl4pPr>
            <a:lvl5pPr marL="2106134" indent="-234015" defTabSz="916559" eaLnBrk="0" hangingPunct="0">
              <a:defRPr>
                <a:solidFill>
                  <a:schemeClr val="tx1"/>
                </a:solidFill>
                <a:latin typeface="Arial" pitchFamily="34" charset="0"/>
              </a:defRPr>
            </a:lvl5pPr>
            <a:lvl6pPr marL="2574164" indent="-234015" defTabSz="916559" eaLnBrk="0" fontAlgn="base" hangingPunct="0">
              <a:spcBef>
                <a:spcPct val="0"/>
              </a:spcBef>
              <a:spcAft>
                <a:spcPct val="0"/>
              </a:spcAft>
              <a:defRPr>
                <a:solidFill>
                  <a:schemeClr val="tx1"/>
                </a:solidFill>
                <a:latin typeface="Arial" pitchFamily="34" charset="0"/>
              </a:defRPr>
            </a:lvl6pPr>
            <a:lvl7pPr marL="3042194" indent="-234015" defTabSz="916559" eaLnBrk="0" fontAlgn="base" hangingPunct="0">
              <a:spcBef>
                <a:spcPct val="0"/>
              </a:spcBef>
              <a:spcAft>
                <a:spcPct val="0"/>
              </a:spcAft>
              <a:defRPr>
                <a:solidFill>
                  <a:schemeClr val="tx1"/>
                </a:solidFill>
                <a:latin typeface="Arial" pitchFamily="34" charset="0"/>
              </a:defRPr>
            </a:lvl7pPr>
            <a:lvl8pPr marL="3510224" indent="-234015" defTabSz="916559" eaLnBrk="0" fontAlgn="base" hangingPunct="0">
              <a:spcBef>
                <a:spcPct val="0"/>
              </a:spcBef>
              <a:spcAft>
                <a:spcPct val="0"/>
              </a:spcAft>
              <a:defRPr>
                <a:solidFill>
                  <a:schemeClr val="tx1"/>
                </a:solidFill>
                <a:latin typeface="Arial" pitchFamily="34" charset="0"/>
              </a:defRPr>
            </a:lvl8pPr>
            <a:lvl9pPr marL="3978254" indent="-234015" defTabSz="916559"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b="1" dirty="0">
                <a:solidFill>
                  <a:srgbClr val="000000"/>
                </a:solidFill>
                <a:cs typeface="Arial" pitchFamily="34" charset="0"/>
              </a:rPr>
              <a:t>Rapid Tests for HIV</a:t>
            </a:r>
          </a:p>
        </p:txBody>
      </p:sp>
      <p:sp>
        <p:nvSpPr>
          <p:cNvPr id="41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59" eaLnBrk="0" hangingPunct="0">
              <a:defRPr>
                <a:solidFill>
                  <a:schemeClr val="tx1"/>
                </a:solidFill>
                <a:latin typeface="Arial" pitchFamily="34" charset="0"/>
              </a:defRPr>
            </a:lvl1pPr>
            <a:lvl2pPr marL="760549" indent="-292518" defTabSz="916559" eaLnBrk="0" hangingPunct="0">
              <a:defRPr>
                <a:solidFill>
                  <a:schemeClr val="tx1"/>
                </a:solidFill>
                <a:latin typeface="Arial" pitchFamily="34" charset="0"/>
              </a:defRPr>
            </a:lvl2pPr>
            <a:lvl3pPr marL="1170075" indent="-234015" defTabSz="916559" eaLnBrk="0" hangingPunct="0">
              <a:defRPr>
                <a:solidFill>
                  <a:schemeClr val="tx1"/>
                </a:solidFill>
                <a:latin typeface="Arial" pitchFamily="34" charset="0"/>
              </a:defRPr>
            </a:lvl3pPr>
            <a:lvl4pPr marL="1638105" indent="-234015" defTabSz="916559" eaLnBrk="0" hangingPunct="0">
              <a:defRPr>
                <a:solidFill>
                  <a:schemeClr val="tx1"/>
                </a:solidFill>
                <a:latin typeface="Arial" pitchFamily="34" charset="0"/>
              </a:defRPr>
            </a:lvl4pPr>
            <a:lvl5pPr marL="2106134" indent="-234015" defTabSz="916559" eaLnBrk="0" hangingPunct="0">
              <a:defRPr>
                <a:solidFill>
                  <a:schemeClr val="tx1"/>
                </a:solidFill>
                <a:latin typeface="Arial" pitchFamily="34" charset="0"/>
              </a:defRPr>
            </a:lvl5pPr>
            <a:lvl6pPr marL="2574164" indent="-234015" defTabSz="916559" eaLnBrk="0" fontAlgn="base" hangingPunct="0">
              <a:spcBef>
                <a:spcPct val="0"/>
              </a:spcBef>
              <a:spcAft>
                <a:spcPct val="0"/>
              </a:spcAft>
              <a:defRPr>
                <a:solidFill>
                  <a:schemeClr val="tx1"/>
                </a:solidFill>
                <a:latin typeface="Arial" pitchFamily="34" charset="0"/>
              </a:defRPr>
            </a:lvl6pPr>
            <a:lvl7pPr marL="3042194" indent="-234015" defTabSz="916559" eaLnBrk="0" fontAlgn="base" hangingPunct="0">
              <a:spcBef>
                <a:spcPct val="0"/>
              </a:spcBef>
              <a:spcAft>
                <a:spcPct val="0"/>
              </a:spcAft>
              <a:defRPr>
                <a:solidFill>
                  <a:schemeClr val="tx1"/>
                </a:solidFill>
                <a:latin typeface="Arial" pitchFamily="34" charset="0"/>
              </a:defRPr>
            </a:lvl7pPr>
            <a:lvl8pPr marL="3510224" indent="-234015" defTabSz="916559" eaLnBrk="0" fontAlgn="base" hangingPunct="0">
              <a:spcBef>
                <a:spcPct val="0"/>
              </a:spcBef>
              <a:spcAft>
                <a:spcPct val="0"/>
              </a:spcAft>
              <a:defRPr>
                <a:solidFill>
                  <a:schemeClr val="tx1"/>
                </a:solidFill>
                <a:latin typeface="Arial" pitchFamily="34" charset="0"/>
              </a:defRPr>
            </a:lvl8pPr>
            <a:lvl9pPr marL="3978254" indent="-234015" defTabSz="916559"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fld id="{D2009660-AF2D-446B-A131-4ECEC118051C}" type="slidenum">
              <a:rPr lang="en-US" b="1">
                <a:solidFill>
                  <a:srgbClr val="000000"/>
                </a:solidFill>
                <a:cs typeface="Arial" pitchFamily="34" charset="0"/>
              </a:rPr>
              <a:pPr fontAlgn="base">
                <a:spcBef>
                  <a:spcPct val="0"/>
                </a:spcBef>
                <a:spcAft>
                  <a:spcPct val="0"/>
                </a:spcAft>
                <a:defRPr/>
              </a:pPr>
              <a:t>19</a:t>
            </a:fld>
            <a:endParaRPr lang="en-US" b="1" dirty="0">
              <a:solidFill>
                <a:srgbClr val="000000"/>
              </a:solidFill>
              <a:cs typeface="Arial" pitchFamily="34" charset="0"/>
            </a:endParaRPr>
          </a:p>
        </p:txBody>
      </p:sp>
      <p:sp>
        <p:nvSpPr>
          <p:cNvPr id="4101" name="Rectangle 2"/>
          <p:cNvSpPr>
            <a:spLocks noGrp="1" noRot="1" noChangeAspect="1" noChangeArrowheads="1" noTextEdit="1"/>
          </p:cNvSpPr>
          <p:nvPr>
            <p:ph type="sldImg"/>
          </p:nvPr>
        </p:nvSpPr>
        <p:spPr>
          <a:xfrm>
            <a:off x="339725" y="685800"/>
            <a:ext cx="6402388" cy="3602038"/>
          </a:xfrm>
          <a:ln/>
        </p:spPr>
      </p:sp>
      <p:sp>
        <p:nvSpPr>
          <p:cNvPr id="4102" name="Rectangle 3"/>
          <p:cNvSpPr>
            <a:spLocks noGrp="1" noChangeArrowheads="1"/>
          </p:cNvSpPr>
          <p:nvPr>
            <p:ph type="body" idx="1"/>
          </p:nvPr>
        </p:nvSpPr>
        <p:spPr>
          <a:xfrm>
            <a:off x="904057" y="4517521"/>
            <a:ext cx="5196334" cy="421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557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median, interquartile range, that is, the 25th and 75th percentiles, and 99th percentiles of the window period distribution, the duration of time between human immunodeficiency virus exposure and immunoassay reactivity, in days. Percentiles are means of respective percentiles from 4 computational methods and from all tests of a category of tests. Window period estimates were sums of 10 000 simulated days inter-  test reactivity interval, using parameters from the observed data (testing of plasma specimens), and 10 000 simulated eclipse period days as graphed in Figure 1.</a:t>
            </a:r>
          </a:p>
          <a:p>
            <a:r>
              <a:rPr lang="en-US" dirty="0"/>
              <a:t>Abbreviation: Ig, immunoglobulin.</a:t>
            </a:r>
          </a:p>
          <a:p>
            <a:endParaRPr lang="en-US" dirty="0"/>
          </a:p>
        </p:txBody>
      </p:sp>
      <p:sp>
        <p:nvSpPr>
          <p:cNvPr id="4" name="Slide Number Placeholder 3"/>
          <p:cNvSpPr>
            <a:spLocks noGrp="1"/>
          </p:cNvSpPr>
          <p:nvPr>
            <p:ph type="sldNum" sz="quarter" idx="10"/>
          </p:nvPr>
        </p:nvSpPr>
        <p:spPr/>
        <p:txBody>
          <a:bodyPr/>
          <a:lstStyle/>
          <a:p>
            <a:pPr defTabSz="922068" eaLnBrk="0" fontAlgn="base" hangingPunct="0">
              <a:spcBef>
                <a:spcPct val="0"/>
              </a:spcBef>
              <a:spcAft>
                <a:spcPct val="0"/>
              </a:spcAft>
              <a:defRPr/>
            </a:pPr>
            <a:fld id="{06D63B68-62BC-4AF0-BFEA-AB8462790011}" type="slidenum">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21</a:t>
            </a:fld>
            <a:endParaRPr lang="en-US" b="1">
              <a:solidFill>
                <a:srgbClr val="000000"/>
              </a:solidFill>
              <a:latin typeface="ZapfHumnst BT" pitchFamily="34" charset="0"/>
              <a:cs typeface="Arial" pitchFamily="34" charset="0"/>
            </a:endParaRPr>
          </a:p>
        </p:txBody>
      </p:sp>
    </p:spTree>
    <p:extLst>
      <p:ext uri="{BB962C8B-B14F-4D97-AF65-F5344CB8AC3E}">
        <p14:creationId xmlns:p14="http://schemas.microsoft.com/office/powerpoint/2010/main" val="176676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22AE259-4321-490C-9E99-224296A890E0}" type="datetime1">
              <a:rPr lang="en-US">
                <a:solidFill>
                  <a:srgbClr val="000000"/>
                </a:solidFill>
                <a:cs typeface="Arial" charset="0"/>
              </a:rPr>
              <a:pPr fontAlgn="base">
                <a:spcBef>
                  <a:spcPct val="0"/>
                </a:spcBef>
                <a:spcAft>
                  <a:spcPct val="0"/>
                </a:spcAft>
              </a:pPr>
              <a:t>7/22/2019</a:t>
            </a:fld>
            <a:endParaRPr lang="en-US">
              <a:solidFill>
                <a:srgbClr val="000000"/>
              </a:solidFill>
              <a:cs typeface="Arial" charset="0"/>
            </a:endParaRPr>
          </a:p>
        </p:txBody>
      </p:sp>
      <p:sp>
        <p:nvSpPr>
          <p:cNvPr id="43008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cs typeface="Arial" charset="0"/>
              </a:rPr>
              <a:t>HIV:  New Tests and New Algorithms</a:t>
            </a:r>
          </a:p>
        </p:txBody>
      </p:sp>
      <p:sp>
        <p:nvSpPr>
          <p:cNvPr id="4300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8B531-B8CA-424C-86FB-9E1D79D23B98}" type="slidenum">
              <a:rPr lang="en-US">
                <a:solidFill>
                  <a:srgbClr val="000000"/>
                </a:solidFill>
                <a:cs typeface="Arial" charset="0"/>
              </a:rPr>
              <a:pPr fontAlgn="base">
                <a:spcBef>
                  <a:spcPct val="0"/>
                </a:spcBef>
                <a:spcAft>
                  <a:spcPct val="0"/>
                </a:spcAft>
              </a:pPr>
              <a:t>29</a:t>
            </a:fld>
            <a:endParaRPr lang="en-US">
              <a:solidFill>
                <a:srgbClr val="000000"/>
              </a:solidFill>
              <a:cs typeface="Arial" charset="0"/>
            </a:endParaRPr>
          </a:p>
        </p:txBody>
      </p:sp>
      <p:sp>
        <p:nvSpPr>
          <p:cNvPr id="430084" name="Rectangle 2"/>
          <p:cNvSpPr>
            <a:spLocks noGrp="1" noRot="1" noChangeAspect="1" noChangeArrowheads="1" noTextEdit="1"/>
          </p:cNvSpPr>
          <p:nvPr>
            <p:ph type="sldImg"/>
          </p:nvPr>
        </p:nvSpPr>
        <p:spPr bwMode="auto">
          <a:xfrm>
            <a:off x="406400" y="688975"/>
            <a:ext cx="6396038" cy="3598863"/>
          </a:xfrm>
          <a:noFill/>
          <a:ln>
            <a:solidFill>
              <a:srgbClr val="000000"/>
            </a:solidFill>
            <a:miter lim="800000"/>
            <a:headEnd/>
            <a:tailEnd/>
          </a:ln>
        </p:spPr>
      </p:sp>
      <p:sp>
        <p:nvSpPr>
          <p:cNvPr id="430085" name="Rectangle 3"/>
          <p:cNvSpPr>
            <a:spLocks noGrp="1" noChangeArrowheads="1"/>
          </p:cNvSpPr>
          <p:nvPr>
            <p:ph type="body" idx="1"/>
          </p:nvPr>
        </p:nvSpPr>
        <p:spPr bwMode="auto">
          <a:xfrm>
            <a:off x="920658" y="4517281"/>
            <a:ext cx="5293356" cy="4212082"/>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0481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defTabSz="922068" eaLnBrk="0" fontAlgn="base" hangingPunct="0">
              <a:spcBef>
                <a:spcPct val="0"/>
              </a:spcBef>
              <a:spcAft>
                <a:spcPct val="0"/>
              </a:spcAft>
              <a:defRPr/>
            </a:pPr>
            <a:fld id="{B2B06AD8-0B4D-45C8-A1B9-CC417CBF3CD4}" type="datetime1">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7/22/2019</a:t>
            </a:fld>
            <a:endParaRPr lang="en-US" b="1">
              <a:solidFill>
                <a:srgbClr val="000000"/>
              </a:solidFill>
              <a:latin typeface="ZapfHumnst BT" pitchFamily="34" charset="0"/>
              <a:cs typeface="Arial" pitchFamily="34" charset="0"/>
            </a:endParaRPr>
          </a:p>
        </p:txBody>
      </p:sp>
      <p:sp>
        <p:nvSpPr>
          <p:cNvPr id="6" name="Rectangle 6"/>
          <p:cNvSpPr>
            <a:spLocks noGrp="1" noChangeArrowheads="1"/>
          </p:cNvSpPr>
          <p:nvPr>
            <p:ph type="ftr" sz="quarter" idx="4"/>
          </p:nvPr>
        </p:nvSpPr>
        <p:spPr>
          <a:ln/>
        </p:spPr>
        <p:txBody>
          <a:bodyPr/>
          <a:lstStyle/>
          <a:p>
            <a:pPr defTabSz="922068" eaLnBrk="0" fontAlgn="base" hangingPunct="0">
              <a:spcBef>
                <a:spcPct val="0"/>
              </a:spcBef>
              <a:spcAft>
                <a:spcPct val="0"/>
              </a:spcAft>
              <a:defRPr/>
            </a:pPr>
            <a:r>
              <a:rPr lang="en-US" b="1">
                <a:solidFill>
                  <a:srgbClr val="000000"/>
                </a:solidFill>
                <a:latin typeface="ZapfHumnst BT" pitchFamily="34" charset="0"/>
                <a:cs typeface="Arial" pitchFamily="34" charset="0"/>
              </a:rPr>
              <a:t>HIV:  New Tests and New Algorithms</a:t>
            </a:r>
          </a:p>
        </p:txBody>
      </p:sp>
      <p:sp>
        <p:nvSpPr>
          <p:cNvPr id="7" name="Rectangle 7"/>
          <p:cNvSpPr>
            <a:spLocks noGrp="1" noChangeArrowheads="1"/>
          </p:cNvSpPr>
          <p:nvPr>
            <p:ph type="sldNum" sz="quarter" idx="5"/>
          </p:nvPr>
        </p:nvSpPr>
        <p:spPr>
          <a:ln/>
        </p:spPr>
        <p:txBody>
          <a:bodyPr/>
          <a:lstStyle/>
          <a:p>
            <a:pPr defTabSz="922068" eaLnBrk="0" fontAlgn="base" hangingPunct="0">
              <a:spcBef>
                <a:spcPct val="0"/>
              </a:spcBef>
              <a:spcAft>
                <a:spcPct val="0"/>
              </a:spcAft>
              <a:defRPr/>
            </a:pPr>
            <a:fld id="{A9CF42B6-471F-4598-80B4-83982A251E91}" type="slidenum">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7</a:t>
            </a:fld>
            <a:endParaRPr lang="en-US" b="1">
              <a:solidFill>
                <a:srgbClr val="000000"/>
              </a:solidFill>
              <a:latin typeface="ZapfHumnst BT" pitchFamily="34" charset="0"/>
              <a:cs typeface="Arial" pitchFamily="34" charset="0"/>
            </a:endParaRPr>
          </a:p>
        </p:txBody>
      </p:sp>
      <p:sp>
        <p:nvSpPr>
          <p:cNvPr id="600066" name="Rectangle 2"/>
          <p:cNvSpPr>
            <a:spLocks noGrp="1" noRot="1" noChangeAspect="1" noChangeArrowheads="1" noTextEdit="1"/>
          </p:cNvSpPr>
          <p:nvPr>
            <p:ph type="sldImg"/>
          </p:nvPr>
        </p:nvSpPr>
        <p:spPr>
          <a:xfrm>
            <a:off x="404813" y="688975"/>
            <a:ext cx="6400800" cy="3600450"/>
          </a:xfrm>
          <a:ln/>
        </p:spPr>
      </p:sp>
      <p:sp>
        <p:nvSpPr>
          <p:cNvPr id="600067" name="Rectangle 3"/>
          <p:cNvSpPr>
            <a:spLocks noGrp="1" noChangeArrowheads="1"/>
          </p:cNvSpPr>
          <p:nvPr>
            <p:ph type="body" idx="1"/>
          </p:nvPr>
        </p:nvSpPr>
        <p:spPr>
          <a:xfrm>
            <a:off x="920950" y="4517521"/>
            <a:ext cx="5293428" cy="4211798"/>
          </a:xfrm>
        </p:spPr>
        <p:txBody>
          <a:bodyPr/>
          <a:lstStyle/>
          <a:p>
            <a:endParaRPr lang="en-US"/>
          </a:p>
        </p:txBody>
      </p:sp>
    </p:spTree>
    <p:extLst>
      <p:ext uri="{BB962C8B-B14F-4D97-AF65-F5344CB8AC3E}">
        <p14:creationId xmlns:p14="http://schemas.microsoft.com/office/powerpoint/2010/main" val="208877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defTabSz="922068" eaLnBrk="0" fontAlgn="base" hangingPunct="0">
              <a:spcBef>
                <a:spcPct val="0"/>
              </a:spcBef>
              <a:spcAft>
                <a:spcPct val="0"/>
              </a:spcAft>
              <a:defRPr/>
            </a:pPr>
            <a:fld id="{B2B06AD8-0B4D-45C8-A1B9-CC417CBF3CD4}" type="datetime1">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7/22/2019</a:t>
            </a:fld>
            <a:endParaRPr lang="en-US" b="1">
              <a:solidFill>
                <a:srgbClr val="000000"/>
              </a:solidFill>
              <a:latin typeface="ZapfHumnst BT" pitchFamily="34" charset="0"/>
              <a:cs typeface="Arial" pitchFamily="34" charset="0"/>
            </a:endParaRPr>
          </a:p>
        </p:txBody>
      </p:sp>
      <p:sp>
        <p:nvSpPr>
          <p:cNvPr id="6" name="Rectangle 6"/>
          <p:cNvSpPr>
            <a:spLocks noGrp="1" noChangeArrowheads="1"/>
          </p:cNvSpPr>
          <p:nvPr>
            <p:ph type="ftr" sz="quarter" idx="4"/>
          </p:nvPr>
        </p:nvSpPr>
        <p:spPr>
          <a:ln/>
        </p:spPr>
        <p:txBody>
          <a:bodyPr/>
          <a:lstStyle/>
          <a:p>
            <a:pPr defTabSz="922068" eaLnBrk="0" fontAlgn="base" hangingPunct="0">
              <a:spcBef>
                <a:spcPct val="0"/>
              </a:spcBef>
              <a:spcAft>
                <a:spcPct val="0"/>
              </a:spcAft>
              <a:defRPr/>
            </a:pPr>
            <a:r>
              <a:rPr lang="en-US" b="1">
                <a:solidFill>
                  <a:srgbClr val="000000"/>
                </a:solidFill>
                <a:latin typeface="ZapfHumnst BT" pitchFamily="34" charset="0"/>
                <a:cs typeface="Arial" pitchFamily="34" charset="0"/>
              </a:rPr>
              <a:t>HIV:  New Tests and New Algorithms</a:t>
            </a:r>
          </a:p>
        </p:txBody>
      </p:sp>
      <p:sp>
        <p:nvSpPr>
          <p:cNvPr id="7" name="Rectangle 7"/>
          <p:cNvSpPr>
            <a:spLocks noGrp="1" noChangeArrowheads="1"/>
          </p:cNvSpPr>
          <p:nvPr>
            <p:ph type="sldNum" sz="quarter" idx="5"/>
          </p:nvPr>
        </p:nvSpPr>
        <p:spPr>
          <a:ln/>
        </p:spPr>
        <p:txBody>
          <a:bodyPr/>
          <a:lstStyle/>
          <a:p>
            <a:pPr defTabSz="922068" eaLnBrk="0" fontAlgn="base" hangingPunct="0">
              <a:spcBef>
                <a:spcPct val="0"/>
              </a:spcBef>
              <a:spcAft>
                <a:spcPct val="0"/>
              </a:spcAft>
              <a:defRPr/>
            </a:pPr>
            <a:fld id="{A9CF42B6-471F-4598-80B4-83982A251E91}" type="slidenum">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8</a:t>
            </a:fld>
            <a:endParaRPr lang="en-US" b="1">
              <a:solidFill>
                <a:srgbClr val="000000"/>
              </a:solidFill>
              <a:latin typeface="ZapfHumnst BT" pitchFamily="34" charset="0"/>
              <a:cs typeface="Arial" pitchFamily="34" charset="0"/>
            </a:endParaRPr>
          </a:p>
        </p:txBody>
      </p:sp>
      <p:sp>
        <p:nvSpPr>
          <p:cNvPr id="600066" name="Rectangle 2"/>
          <p:cNvSpPr>
            <a:spLocks noGrp="1" noRot="1" noChangeAspect="1" noChangeArrowheads="1" noTextEdit="1"/>
          </p:cNvSpPr>
          <p:nvPr>
            <p:ph type="sldImg"/>
          </p:nvPr>
        </p:nvSpPr>
        <p:spPr>
          <a:xfrm>
            <a:off x="404813" y="688975"/>
            <a:ext cx="6400800" cy="3600450"/>
          </a:xfrm>
          <a:ln/>
        </p:spPr>
      </p:sp>
      <p:sp>
        <p:nvSpPr>
          <p:cNvPr id="600067" name="Rectangle 3"/>
          <p:cNvSpPr>
            <a:spLocks noGrp="1" noChangeArrowheads="1"/>
          </p:cNvSpPr>
          <p:nvPr>
            <p:ph type="body" idx="1"/>
          </p:nvPr>
        </p:nvSpPr>
        <p:spPr>
          <a:xfrm>
            <a:off x="920950" y="4517521"/>
            <a:ext cx="5293428" cy="4211798"/>
          </a:xfrm>
        </p:spPr>
        <p:txBody>
          <a:bodyPr/>
          <a:lstStyle/>
          <a:p>
            <a:endParaRPr lang="en-US" dirty="0"/>
          </a:p>
        </p:txBody>
      </p:sp>
    </p:spTree>
    <p:extLst>
      <p:ext uri="{BB962C8B-B14F-4D97-AF65-F5344CB8AC3E}">
        <p14:creationId xmlns:p14="http://schemas.microsoft.com/office/powerpoint/2010/main" val="200791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defTabSz="922068" eaLnBrk="0" fontAlgn="base" hangingPunct="0">
              <a:spcBef>
                <a:spcPct val="0"/>
              </a:spcBef>
              <a:spcAft>
                <a:spcPct val="0"/>
              </a:spcAft>
              <a:defRPr/>
            </a:pPr>
            <a:fld id="{B2B06AD8-0B4D-45C8-A1B9-CC417CBF3CD4}" type="datetime1">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7/22/2019</a:t>
            </a:fld>
            <a:endParaRPr lang="en-US" b="1">
              <a:solidFill>
                <a:srgbClr val="000000"/>
              </a:solidFill>
              <a:latin typeface="ZapfHumnst BT" pitchFamily="34" charset="0"/>
              <a:cs typeface="Arial" pitchFamily="34" charset="0"/>
            </a:endParaRPr>
          </a:p>
        </p:txBody>
      </p:sp>
      <p:sp>
        <p:nvSpPr>
          <p:cNvPr id="6" name="Rectangle 6"/>
          <p:cNvSpPr>
            <a:spLocks noGrp="1" noChangeArrowheads="1"/>
          </p:cNvSpPr>
          <p:nvPr>
            <p:ph type="ftr" sz="quarter" idx="4"/>
          </p:nvPr>
        </p:nvSpPr>
        <p:spPr>
          <a:ln/>
        </p:spPr>
        <p:txBody>
          <a:bodyPr/>
          <a:lstStyle/>
          <a:p>
            <a:pPr defTabSz="922068" eaLnBrk="0" fontAlgn="base" hangingPunct="0">
              <a:spcBef>
                <a:spcPct val="0"/>
              </a:spcBef>
              <a:spcAft>
                <a:spcPct val="0"/>
              </a:spcAft>
              <a:defRPr/>
            </a:pPr>
            <a:r>
              <a:rPr lang="en-US" b="1">
                <a:solidFill>
                  <a:srgbClr val="000000"/>
                </a:solidFill>
                <a:latin typeface="ZapfHumnst BT" pitchFamily="34" charset="0"/>
                <a:cs typeface="Arial" pitchFamily="34" charset="0"/>
              </a:rPr>
              <a:t>HIV:  New Tests and New Algorithms</a:t>
            </a:r>
          </a:p>
        </p:txBody>
      </p:sp>
      <p:sp>
        <p:nvSpPr>
          <p:cNvPr id="7" name="Rectangle 7"/>
          <p:cNvSpPr>
            <a:spLocks noGrp="1" noChangeArrowheads="1"/>
          </p:cNvSpPr>
          <p:nvPr>
            <p:ph type="sldNum" sz="quarter" idx="5"/>
          </p:nvPr>
        </p:nvSpPr>
        <p:spPr>
          <a:ln/>
        </p:spPr>
        <p:txBody>
          <a:bodyPr/>
          <a:lstStyle/>
          <a:p>
            <a:pPr defTabSz="922068" eaLnBrk="0" fontAlgn="base" hangingPunct="0">
              <a:spcBef>
                <a:spcPct val="0"/>
              </a:spcBef>
              <a:spcAft>
                <a:spcPct val="0"/>
              </a:spcAft>
              <a:defRPr/>
            </a:pPr>
            <a:fld id="{A9CF42B6-471F-4598-80B4-83982A251E91}" type="slidenum">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9</a:t>
            </a:fld>
            <a:endParaRPr lang="en-US" b="1">
              <a:solidFill>
                <a:srgbClr val="000000"/>
              </a:solidFill>
              <a:latin typeface="ZapfHumnst BT" pitchFamily="34" charset="0"/>
              <a:cs typeface="Arial" pitchFamily="34" charset="0"/>
            </a:endParaRPr>
          </a:p>
        </p:txBody>
      </p:sp>
      <p:sp>
        <p:nvSpPr>
          <p:cNvPr id="600066" name="Rectangle 2"/>
          <p:cNvSpPr>
            <a:spLocks noGrp="1" noRot="1" noChangeAspect="1" noChangeArrowheads="1" noTextEdit="1"/>
          </p:cNvSpPr>
          <p:nvPr>
            <p:ph type="sldImg"/>
          </p:nvPr>
        </p:nvSpPr>
        <p:spPr>
          <a:xfrm>
            <a:off x="404813" y="688975"/>
            <a:ext cx="6400800" cy="3600450"/>
          </a:xfrm>
          <a:ln/>
        </p:spPr>
      </p:sp>
      <p:sp>
        <p:nvSpPr>
          <p:cNvPr id="600067" name="Rectangle 3"/>
          <p:cNvSpPr>
            <a:spLocks noGrp="1" noChangeArrowheads="1"/>
          </p:cNvSpPr>
          <p:nvPr>
            <p:ph type="body" idx="1"/>
          </p:nvPr>
        </p:nvSpPr>
        <p:spPr>
          <a:xfrm>
            <a:off x="920950" y="4517521"/>
            <a:ext cx="5293428" cy="4211798"/>
          </a:xfrm>
        </p:spPr>
        <p:txBody>
          <a:bodyPr/>
          <a:lstStyle/>
          <a:p>
            <a:endParaRPr lang="en-US"/>
          </a:p>
        </p:txBody>
      </p:sp>
    </p:spTree>
    <p:extLst>
      <p:ext uri="{BB962C8B-B14F-4D97-AF65-F5344CB8AC3E}">
        <p14:creationId xmlns:p14="http://schemas.microsoft.com/office/powerpoint/2010/main" val="166063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25">
              <a:defRPr sz="2000" b="1">
                <a:solidFill>
                  <a:schemeClr val="tx2"/>
                </a:solidFill>
                <a:latin typeface="ZapfHumnst BT" pitchFamily="34" charset="0"/>
              </a:defRPr>
            </a:lvl1pPr>
            <a:lvl2pPr marL="758561" indent="-291754" defTabSz="919025">
              <a:defRPr sz="2000" b="1">
                <a:solidFill>
                  <a:schemeClr val="tx2"/>
                </a:solidFill>
                <a:latin typeface="ZapfHumnst BT" pitchFamily="34" charset="0"/>
              </a:defRPr>
            </a:lvl2pPr>
            <a:lvl3pPr marL="1167017" indent="-233404" defTabSz="919025">
              <a:defRPr sz="2000" b="1">
                <a:solidFill>
                  <a:schemeClr val="tx2"/>
                </a:solidFill>
                <a:latin typeface="ZapfHumnst BT" pitchFamily="34" charset="0"/>
              </a:defRPr>
            </a:lvl3pPr>
            <a:lvl4pPr marL="1633823" indent="-233404" defTabSz="919025">
              <a:defRPr sz="2000" b="1">
                <a:solidFill>
                  <a:schemeClr val="tx2"/>
                </a:solidFill>
                <a:latin typeface="ZapfHumnst BT" pitchFamily="34" charset="0"/>
              </a:defRPr>
            </a:lvl4pPr>
            <a:lvl5pPr marL="2100629" indent="-233404" defTabSz="919025">
              <a:defRPr sz="2000" b="1">
                <a:solidFill>
                  <a:schemeClr val="tx2"/>
                </a:solidFill>
                <a:latin typeface="ZapfHumnst BT" pitchFamily="34" charset="0"/>
              </a:defRPr>
            </a:lvl5pPr>
            <a:lvl6pPr marL="2567436" indent="-233404" algn="ctr" defTabSz="919025" eaLnBrk="0" fontAlgn="base" hangingPunct="0">
              <a:spcBef>
                <a:spcPct val="0"/>
              </a:spcBef>
              <a:spcAft>
                <a:spcPct val="0"/>
              </a:spcAft>
              <a:defRPr sz="2000" b="1">
                <a:solidFill>
                  <a:schemeClr val="tx2"/>
                </a:solidFill>
                <a:latin typeface="ZapfHumnst BT" pitchFamily="34" charset="0"/>
              </a:defRPr>
            </a:lvl6pPr>
            <a:lvl7pPr marL="3034242" indent="-233404" algn="ctr" defTabSz="919025" eaLnBrk="0" fontAlgn="base" hangingPunct="0">
              <a:spcBef>
                <a:spcPct val="0"/>
              </a:spcBef>
              <a:spcAft>
                <a:spcPct val="0"/>
              </a:spcAft>
              <a:defRPr sz="2000" b="1">
                <a:solidFill>
                  <a:schemeClr val="tx2"/>
                </a:solidFill>
                <a:latin typeface="ZapfHumnst BT" pitchFamily="34" charset="0"/>
              </a:defRPr>
            </a:lvl7pPr>
            <a:lvl8pPr marL="3501049" indent="-233404" algn="ctr" defTabSz="919025" eaLnBrk="0" fontAlgn="base" hangingPunct="0">
              <a:spcBef>
                <a:spcPct val="0"/>
              </a:spcBef>
              <a:spcAft>
                <a:spcPct val="0"/>
              </a:spcAft>
              <a:defRPr sz="2000" b="1">
                <a:solidFill>
                  <a:schemeClr val="tx2"/>
                </a:solidFill>
                <a:latin typeface="ZapfHumnst BT" pitchFamily="34" charset="0"/>
              </a:defRPr>
            </a:lvl8pPr>
            <a:lvl9pPr marL="3967856" indent="-233404" algn="ctr" defTabSz="919025" eaLnBrk="0" fontAlgn="base" hangingPunct="0">
              <a:spcBef>
                <a:spcPct val="0"/>
              </a:spcBef>
              <a:spcAft>
                <a:spcPct val="0"/>
              </a:spcAft>
              <a:defRPr sz="2000" b="1">
                <a:solidFill>
                  <a:schemeClr val="tx2"/>
                </a:solidFill>
                <a:latin typeface="ZapfHumnst BT" pitchFamily="34" charset="0"/>
              </a:defRPr>
            </a:lvl9pPr>
          </a:lstStyle>
          <a:p>
            <a:pPr eaLnBrk="0" fontAlgn="base" hangingPunct="0">
              <a:spcBef>
                <a:spcPct val="0"/>
              </a:spcBef>
              <a:spcAft>
                <a:spcPct val="0"/>
              </a:spcAft>
              <a:defRPr/>
            </a:pPr>
            <a:fld id="{54B4F3AE-1316-4FA0-A408-F1DF00EBACA5}" type="datetime1">
              <a:rPr lang="en-US" sz="1200">
                <a:solidFill>
                  <a:srgbClr val="000000"/>
                </a:solidFill>
                <a:cs typeface="Arial" pitchFamily="34" charset="0"/>
              </a:rPr>
              <a:pPr eaLnBrk="0" fontAlgn="base" hangingPunct="0">
                <a:spcBef>
                  <a:spcPct val="0"/>
                </a:spcBef>
                <a:spcAft>
                  <a:spcPct val="0"/>
                </a:spcAft>
                <a:defRPr/>
              </a:pPr>
              <a:t>7/22/2019</a:t>
            </a:fld>
            <a:endParaRPr lang="en-US" sz="1200" dirty="0">
              <a:solidFill>
                <a:srgbClr val="000000"/>
              </a:solidFill>
              <a:cs typeface="Arial" pitchFamily="34" charset="0"/>
            </a:endParaRPr>
          </a:p>
        </p:txBody>
      </p:sp>
      <p:sp>
        <p:nvSpPr>
          <p:cNvPr id="2375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25">
              <a:defRPr sz="2000" b="1">
                <a:solidFill>
                  <a:schemeClr val="tx2"/>
                </a:solidFill>
                <a:latin typeface="ZapfHumnst BT" pitchFamily="34" charset="0"/>
              </a:defRPr>
            </a:lvl1pPr>
            <a:lvl2pPr marL="758561" indent="-291754" defTabSz="919025">
              <a:defRPr sz="2000" b="1">
                <a:solidFill>
                  <a:schemeClr val="tx2"/>
                </a:solidFill>
                <a:latin typeface="ZapfHumnst BT" pitchFamily="34" charset="0"/>
              </a:defRPr>
            </a:lvl2pPr>
            <a:lvl3pPr marL="1167017" indent="-233404" defTabSz="919025">
              <a:defRPr sz="2000" b="1">
                <a:solidFill>
                  <a:schemeClr val="tx2"/>
                </a:solidFill>
                <a:latin typeface="ZapfHumnst BT" pitchFamily="34" charset="0"/>
              </a:defRPr>
            </a:lvl3pPr>
            <a:lvl4pPr marL="1633823" indent="-233404" defTabSz="919025">
              <a:defRPr sz="2000" b="1">
                <a:solidFill>
                  <a:schemeClr val="tx2"/>
                </a:solidFill>
                <a:latin typeface="ZapfHumnst BT" pitchFamily="34" charset="0"/>
              </a:defRPr>
            </a:lvl4pPr>
            <a:lvl5pPr marL="2100629" indent="-233404" defTabSz="919025">
              <a:defRPr sz="2000" b="1">
                <a:solidFill>
                  <a:schemeClr val="tx2"/>
                </a:solidFill>
                <a:latin typeface="ZapfHumnst BT" pitchFamily="34" charset="0"/>
              </a:defRPr>
            </a:lvl5pPr>
            <a:lvl6pPr marL="2567436" indent="-233404" algn="ctr" defTabSz="919025" eaLnBrk="0" fontAlgn="base" hangingPunct="0">
              <a:spcBef>
                <a:spcPct val="0"/>
              </a:spcBef>
              <a:spcAft>
                <a:spcPct val="0"/>
              </a:spcAft>
              <a:defRPr sz="2000" b="1">
                <a:solidFill>
                  <a:schemeClr val="tx2"/>
                </a:solidFill>
                <a:latin typeface="ZapfHumnst BT" pitchFamily="34" charset="0"/>
              </a:defRPr>
            </a:lvl6pPr>
            <a:lvl7pPr marL="3034242" indent="-233404" algn="ctr" defTabSz="919025" eaLnBrk="0" fontAlgn="base" hangingPunct="0">
              <a:spcBef>
                <a:spcPct val="0"/>
              </a:spcBef>
              <a:spcAft>
                <a:spcPct val="0"/>
              </a:spcAft>
              <a:defRPr sz="2000" b="1">
                <a:solidFill>
                  <a:schemeClr val="tx2"/>
                </a:solidFill>
                <a:latin typeface="ZapfHumnst BT" pitchFamily="34" charset="0"/>
              </a:defRPr>
            </a:lvl7pPr>
            <a:lvl8pPr marL="3501049" indent="-233404" algn="ctr" defTabSz="919025" eaLnBrk="0" fontAlgn="base" hangingPunct="0">
              <a:spcBef>
                <a:spcPct val="0"/>
              </a:spcBef>
              <a:spcAft>
                <a:spcPct val="0"/>
              </a:spcAft>
              <a:defRPr sz="2000" b="1">
                <a:solidFill>
                  <a:schemeClr val="tx2"/>
                </a:solidFill>
                <a:latin typeface="ZapfHumnst BT" pitchFamily="34" charset="0"/>
              </a:defRPr>
            </a:lvl8pPr>
            <a:lvl9pPr marL="3967856" indent="-233404" algn="ctr" defTabSz="919025" eaLnBrk="0" fontAlgn="base" hangingPunct="0">
              <a:spcBef>
                <a:spcPct val="0"/>
              </a:spcBef>
              <a:spcAft>
                <a:spcPct val="0"/>
              </a:spcAft>
              <a:defRPr sz="2000" b="1">
                <a:solidFill>
                  <a:schemeClr val="tx2"/>
                </a:solidFill>
                <a:latin typeface="ZapfHumnst BT" pitchFamily="34" charset="0"/>
              </a:defRPr>
            </a:lvl9pPr>
          </a:lstStyle>
          <a:p>
            <a:pPr eaLnBrk="0" fontAlgn="base" hangingPunct="0">
              <a:spcBef>
                <a:spcPct val="0"/>
              </a:spcBef>
              <a:spcAft>
                <a:spcPct val="0"/>
              </a:spcAft>
              <a:defRPr/>
            </a:pPr>
            <a:r>
              <a:rPr lang="en-US" sz="1200" dirty="0">
                <a:solidFill>
                  <a:srgbClr val="000000"/>
                </a:solidFill>
                <a:cs typeface="Arial" pitchFamily="34" charset="0"/>
              </a:rPr>
              <a:t>Rapid Tests for HIV</a:t>
            </a:r>
          </a:p>
        </p:txBody>
      </p:sp>
      <p:sp>
        <p:nvSpPr>
          <p:cNvPr id="2375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25">
              <a:defRPr sz="2000" b="1">
                <a:solidFill>
                  <a:schemeClr val="tx2"/>
                </a:solidFill>
                <a:latin typeface="ZapfHumnst BT" pitchFamily="34" charset="0"/>
              </a:defRPr>
            </a:lvl1pPr>
            <a:lvl2pPr marL="758561" indent="-291754" defTabSz="919025">
              <a:defRPr sz="2000" b="1">
                <a:solidFill>
                  <a:schemeClr val="tx2"/>
                </a:solidFill>
                <a:latin typeface="ZapfHumnst BT" pitchFamily="34" charset="0"/>
              </a:defRPr>
            </a:lvl2pPr>
            <a:lvl3pPr marL="1167017" indent="-233404" defTabSz="919025">
              <a:defRPr sz="2000" b="1">
                <a:solidFill>
                  <a:schemeClr val="tx2"/>
                </a:solidFill>
                <a:latin typeface="ZapfHumnst BT" pitchFamily="34" charset="0"/>
              </a:defRPr>
            </a:lvl3pPr>
            <a:lvl4pPr marL="1633823" indent="-233404" defTabSz="919025">
              <a:defRPr sz="2000" b="1">
                <a:solidFill>
                  <a:schemeClr val="tx2"/>
                </a:solidFill>
                <a:latin typeface="ZapfHumnst BT" pitchFamily="34" charset="0"/>
              </a:defRPr>
            </a:lvl4pPr>
            <a:lvl5pPr marL="2100629" indent="-233404" defTabSz="919025">
              <a:defRPr sz="2000" b="1">
                <a:solidFill>
                  <a:schemeClr val="tx2"/>
                </a:solidFill>
                <a:latin typeface="ZapfHumnst BT" pitchFamily="34" charset="0"/>
              </a:defRPr>
            </a:lvl5pPr>
            <a:lvl6pPr marL="2567436" indent="-233404" algn="ctr" defTabSz="919025" eaLnBrk="0" fontAlgn="base" hangingPunct="0">
              <a:spcBef>
                <a:spcPct val="0"/>
              </a:spcBef>
              <a:spcAft>
                <a:spcPct val="0"/>
              </a:spcAft>
              <a:defRPr sz="2000" b="1">
                <a:solidFill>
                  <a:schemeClr val="tx2"/>
                </a:solidFill>
                <a:latin typeface="ZapfHumnst BT" pitchFamily="34" charset="0"/>
              </a:defRPr>
            </a:lvl6pPr>
            <a:lvl7pPr marL="3034242" indent="-233404" algn="ctr" defTabSz="919025" eaLnBrk="0" fontAlgn="base" hangingPunct="0">
              <a:spcBef>
                <a:spcPct val="0"/>
              </a:spcBef>
              <a:spcAft>
                <a:spcPct val="0"/>
              </a:spcAft>
              <a:defRPr sz="2000" b="1">
                <a:solidFill>
                  <a:schemeClr val="tx2"/>
                </a:solidFill>
                <a:latin typeface="ZapfHumnst BT" pitchFamily="34" charset="0"/>
              </a:defRPr>
            </a:lvl7pPr>
            <a:lvl8pPr marL="3501049" indent="-233404" algn="ctr" defTabSz="919025" eaLnBrk="0" fontAlgn="base" hangingPunct="0">
              <a:spcBef>
                <a:spcPct val="0"/>
              </a:spcBef>
              <a:spcAft>
                <a:spcPct val="0"/>
              </a:spcAft>
              <a:defRPr sz="2000" b="1">
                <a:solidFill>
                  <a:schemeClr val="tx2"/>
                </a:solidFill>
                <a:latin typeface="ZapfHumnst BT" pitchFamily="34" charset="0"/>
              </a:defRPr>
            </a:lvl8pPr>
            <a:lvl9pPr marL="3967856" indent="-233404" algn="ctr" defTabSz="919025" eaLnBrk="0" fontAlgn="base" hangingPunct="0">
              <a:spcBef>
                <a:spcPct val="0"/>
              </a:spcBef>
              <a:spcAft>
                <a:spcPct val="0"/>
              </a:spcAft>
              <a:defRPr sz="2000" b="1">
                <a:solidFill>
                  <a:schemeClr val="tx2"/>
                </a:solidFill>
                <a:latin typeface="ZapfHumnst BT" pitchFamily="34" charset="0"/>
              </a:defRPr>
            </a:lvl9pPr>
          </a:lstStyle>
          <a:p>
            <a:pPr eaLnBrk="0" fontAlgn="base" hangingPunct="0">
              <a:spcBef>
                <a:spcPct val="0"/>
              </a:spcBef>
              <a:spcAft>
                <a:spcPct val="0"/>
              </a:spcAft>
              <a:defRPr/>
            </a:pPr>
            <a:fld id="{5F6D89A2-82A4-4AEB-9321-71094C9CEBF2}" type="slidenum">
              <a:rPr lang="en-US" sz="1200">
                <a:solidFill>
                  <a:srgbClr val="000000"/>
                </a:solidFill>
                <a:cs typeface="Arial" pitchFamily="34" charset="0"/>
              </a:rPr>
              <a:pPr eaLnBrk="0" fontAlgn="base" hangingPunct="0">
                <a:spcBef>
                  <a:spcPct val="0"/>
                </a:spcBef>
                <a:spcAft>
                  <a:spcPct val="0"/>
                </a:spcAft>
                <a:defRPr/>
              </a:pPr>
              <a:t>10</a:t>
            </a:fld>
            <a:endParaRPr lang="en-US" sz="1200" dirty="0">
              <a:solidFill>
                <a:srgbClr val="000000"/>
              </a:solidFill>
              <a:cs typeface="Arial" pitchFamily="34" charset="0"/>
            </a:endParaRPr>
          </a:p>
        </p:txBody>
      </p:sp>
      <p:sp>
        <p:nvSpPr>
          <p:cNvPr id="237573" name="Rectangle 2"/>
          <p:cNvSpPr>
            <a:spLocks noGrp="1" noRot="1" noChangeAspect="1" noChangeArrowheads="1" noTextEdit="1"/>
          </p:cNvSpPr>
          <p:nvPr>
            <p:ph type="sldImg"/>
          </p:nvPr>
        </p:nvSpPr>
        <p:spPr>
          <a:xfrm>
            <a:off x="339725" y="687388"/>
            <a:ext cx="6400800" cy="3600450"/>
          </a:xfrm>
          <a:ln/>
        </p:spPr>
      </p:sp>
      <p:sp>
        <p:nvSpPr>
          <p:cNvPr id="2375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0047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defTabSz="922068" eaLnBrk="0" fontAlgn="base" hangingPunct="0">
              <a:spcBef>
                <a:spcPct val="0"/>
              </a:spcBef>
              <a:spcAft>
                <a:spcPct val="0"/>
              </a:spcAft>
              <a:defRPr/>
            </a:pPr>
            <a:fld id="{F1D418F1-3930-4B80-A86A-9CE2DC915878}" type="datetime1">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7/22/2019</a:t>
            </a:fld>
            <a:endParaRPr lang="en-US" b="1" dirty="0">
              <a:solidFill>
                <a:srgbClr val="000000"/>
              </a:solidFill>
              <a:latin typeface="ZapfHumnst BT" pitchFamily="34" charset="0"/>
              <a:cs typeface="Arial" pitchFamily="34" charset="0"/>
            </a:endParaRPr>
          </a:p>
        </p:txBody>
      </p:sp>
      <p:sp>
        <p:nvSpPr>
          <p:cNvPr id="6" name="Rectangle 6"/>
          <p:cNvSpPr>
            <a:spLocks noGrp="1" noChangeArrowheads="1"/>
          </p:cNvSpPr>
          <p:nvPr>
            <p:ph type="ftr" sz="quarter" idx="4"/>
          </p:nvPr>
        </p:nvSpPr>
        <p:spPr>
          <a:ln/>
        </p:spPr>
        <p:txBody>
          <a:bodyPr/>
          <a:lstStyle/>
          <a:p>
            <a:pPr defTabSz="922068" eaLnBrk="0" fontAlgn="base" hangingPunct="0">
              <a:spcBef>
                <a:spcPct val="0"/>
              </a:spcBef>
              <a:spcAft>
                <a:spcPct val="0"/>
              </a:spcAft>
              <a:defRPr/>
            </a:pPr>
            <a:r>
              <a:rPr lang="en-US" b="1" dirty="0">
                <a:solidFill>
                  <a:srgbClr val="000000"/>
                </a:solidFill>
                <a:latin typeface="ZapfHumnst BT" pitchFamily="34" charset="0"/>
                <a:cs typeface="Arial" pitchFamily="34" charset="0"/>
              </a:rPr>
              <a:t>HIV:  New Tests and New Algorithms</a:t>
            </a:r>
          </a:p>
        </p:txBody>
      </p:sp>
      <p:sp>
        <p:nvSpPr>
          <p:cNvPr id="7" name="Rectangle 7"/>
          <p:cNvSpPr>
            <a:spLocks noGrp="1" noChangeArrowheads="1"/>
          </p:cNvSpPr>
          <p:nvPr>
            <p:ph type="sldNum" sz="quarter" idx="5"/>
          </p:nvPr>
        </p:nvSpPr>
        <p:spPr>
          <a:ln/>
        </p:spPr>
        <p:txBody>
          <a:bodyPr/>
          <a:lstStyle/>
          <a:p>
            <a:pPr defTabSz="922068" eaLnBrk="0" fontAlgn="base" hangingPunct="0">
              <a:spcBef>
                <a:spcPct val="0"/>
              </a:spcBef>
              <a:spcAft>
                <a:spcPct val="0"/>
              </a:spcAft>
              <a:defRPr/>
            </a:pPr>
            <a:fld id="{D86AFF7D-78DC-4386-A4BD-4E92007AA032}" type="slidenum">
              <a:rPr lang="en-US" b="1">
                <a:solidFill>
                  <a:srgbClr val="000000"/>
                </a:solidFill>
                <a:latin typeface="ZapfHumnst BT" pitchFamily="34" charset="0"/>
                <a:cs typeface="Arial" pitchFamily="34" charset="0"/>
              </a:rPr>
              <a:pPr defTabSz="922068" eaLnBrk="0" fontAlgn="base" hangingPunct="0">
                <a:spcBef>
                  <a:spcPct val="0"/>
                </a:spcBef>
                <a:spcAft>
                  <a:spcPct val="0"/>
                </a:spcAft>
                <a:defRPr/>
              </a:pPr>
              <a:t>11</a:t>
            </a:fld>
            <a:endParaRPr lang="en-US" b="1" dirty="0">
              <a:solidFill>
                <a:srgbClr val="000000"/>
              </a:solidFill>
              <a:latin typeface="ZapfHumnst BT" pitchFamily="34" charset="0"/>
              <a:cs typeface="Arial" pitchFamily="34" charset="0"/>
            </a:endParaRPr>
          </a:p>
        </p:txBody>
      </p:sp>
      <p:sp>
        <p:nvSpPr>
          <p:cNvPr id="720898" name="Rectangle 2"/>
          <p:cNvSpPr>
            <a:spLocks noGrp="1" noRot="1" noChangeAspect="1" noChangeArrowheads="1" noTextEdit="1"/>
          </p:cNvSpPr>
          <p:nvPr>
            <p:ph type="sldImg"/>
          </p:nvPr>
        </p:nvSpPr>
        <p:spPr>
          <a:xfrm>
            <a:off x="339725" y="687388"/>
            <a:ext cx="6400800" cy="3600450"/>
          </a:xfrm>
          <a:ln/>
        </p:spPr>
      </p:sp>
      <p:sp>
        <p:nvSpPr>
          <p:cNvPr id="720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2715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7388"/>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F458CCC-AD27-4BFF-B660-3F7BD6E2BBCA}" type="datetime1">
              <a:rPr lang="en-US" smtClean="0"/>
              <a:pPr>
                <a:defRPr/>
              </a:pPr>
              <a:t>7/22/2019</a:t>
            </a:fld>
            <a:endParaRPr lang="en-US"/>
          </a:p>
        </p:txBody>
      </p:sp>
      <p:sp>
        <p:nvSpPr>
          <p:cNvPr id="5" name="Footer Placeholder 4"/>
          <p:cNvSpPr>
            <a:spLocks noGrp="1"/>
          </p:cNvSpPr>
          <p:nvPr>
            <p:ph type="ftr" sz="quarter" idx="11"/>
          </p:nvPr>
        </p:nvSpPr>
        <p:spPr/>
        <p:txBody>
          <a:bodyPr/>
          <a:lstStyle/>
          <a:p>
            <a:pPr>
              <a:defRPr/>
            </a:pPr>
            <a:r>
              <a:rPr lang="en-US"/>
              <a:t>Rapid Tests for HIV</a:t>
            </a:r>
          </a:p>
        </p:txBody>
      </p:sp>
      <p:sp>
        <p:nvSpPr>
          <p:cNvPr id="6" name="Slide Number Placeholder 5"/>
          <p:cNvSpPr>
            <a:spLocks noGrp="1"/>
          </p:cNvSpPr>
          <p:nvPr>
            <p:ph type="sldNum" sz="quarter" idx="12"/>
          </p:nvPr>
        </p:nvSpPr>
        <p:spPr/>
        <p:txBody>
          <a:bodyPr/>
          <a:lstStyle/>
          <a:p>
            <a:pPr>
              <a:defRPr/>
            </a:pPr>
            <a:fld id="{EEDEAD0A-5ADD-4A08-88A7-E0C47708CB8D}" type="slidenum">
              <a:rPr lang="en-US" smtClean="0"/>
              <a:pPr>
                <a:defRPr/>
              </a:pPr>
              <a:t>13</a:t>
            </a:fld>
            <a:endParaRPr lang="en-US"/>
          </a:p>
        </p:txBody>
      </p:sp>
    </p:spTree>
    <p:extLst>
      <p:ext uri="{BB962C8B-B14F-4D97-AF65-F5344CB8AC3E}">
        <p14:creationId xmlns:p14="http://schemas.microsoft.com/office/powerpoint/2010/main" val="270573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725" y="687388"/>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fld id="{DF458CCC-AD27-4BFF-B660-3F7BD6E2BBCA}" type="datetime1">
              <a:rPr lang="en-US">
                <a:solidFill>
                  <a:prstClr val="black"/>
                </a:solidFill>
                <a:latin typeface="Calibri" panose="020F0502020204030204"/>
              </a:rPr>
              <a:pPr defTabSz="931774">
                <a:defRPr/>
              </a:pPr>
              <a:t>7/22/2019</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r>
              <a:rPr lang="en-US" dirty="0">
                <a:solidFill>
                  <a:prstClr val="black"/>
                </a:solidFill>
                <a:latin typeface="Calibri" panose="020F0502020204030204"/>
              </a:rPr>
              <a:t>Rapid Tests for HIV</a:t>
            </a:r>
          </a:p>
        </p:txBody>
      </p:sp>
      <p:sp>
        <p:nvSpPr>
          <p:cNvPr id="6" name="Slide Number Placeholder 5"/>
          <p:cNvSpPr>
            <a:spLocks noGrp="1"/>
          </p:cNvSpPr>
          <p:nvPr>
            <p:ph type="sldNum" sz="quarter" idx="12"/>
          </p:nvPr>
        </p:nvSpPr>
        <p:spPr/>
        <p:txBody>
          <a:bodyPr/>
          <a:lstStyle/>
          <a:p>
            <a:pPr defTabSz="931774">
              <a:defRPr/>
            </a:pPr>
            <a:fld id="{EEDEAD0A-5ADD-4A08-88A7-E0C47708CB8D}"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7412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82625"/>
            <a:ext cx="6362700" cy="35782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fld id="{DF458CCC-AD27-4BFF-B660-3F7BD6E2BBCA}" type="datetime1">
              <a:rPr lang="en-US">
                <a:solidFill>
                  <a:prstClr val="black"/>
                </a:solidFill>
                <a:latin typeface="Calibri" panose="020F0502020204030204"/>
              </a:rPr>
              <a:pPr defTabSz="931774">
                <a:defRPr/>
              </a:pPr>
              <a:t>7/22/2019</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r>
              <a:rPr lang="en-US">
                <a:solidFill>
                  <a:prstClr val="black"/>
                </a:solidFill>
                <a:latin typeface="Calibri" panose="020F0502020204030204"/>
              </a:rPr>
              <a:t>Rapid Tests for HIV</a:t>
            </a:r>
          </a:p>
        </p:txBody>
      </p:sp>
      <p:sp>
        <p:nvSpPr>
          <p:cNvPr id="6" name="Slide Number Placeholder 5"/>
          <p:cNvSpPr>
            <a:spLocks noGrp="1"/>
          </p:cNvSpPr>
          <p:nvPr>
            <p:ph type="sldNum" sz="quarter" idx="12"/>
          </p:nvPr>
        </p:nvSpPr>
        <p:spPr/>
        <p:txBody>
          <a:bodyPr/>
          <a:lstStyle/>
          <a:p>
            <a:pPr defTabSz="931774">
              <a:defRPr/>
            </a:pPr>
            <a:fld id="{EEDEAD0A-5ADD-4A08-88A7-E0C47708CB8D}"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595885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Rectangle 3"/>
          <p:cNvSpPr>
            <a:spLocks noGrp="1" noChangeArrowheads="1"/>
          </p:cNvSpPr>
          <p:nvPr>
            <p:ph type="sldNum" sz="quarter" idx="11"/>
          </p:nvPr>
        </p:nvSpPr>
        <p:spPr>
          <a:ln/>
        </p:spPr>
        <p:txBody>
          <a:bodyPr/>
          <a:lstStyle>
            <a:lvl1pPr>
              <a:defRPr sz="1333">
                <a:solidFill>
                  <a:schemeClr val="accent3">
                    <a:lumMod val="6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994EC8F4-0818-4EF1-86AA-C85623DC6E0D}" type="slidenum">
              <a:rPr kumimoji="0" lang="en-US" sz="1333" b="0" i="0" u="none" strike="noStrike" kern="1200" cap="none" spc="0" normalizeH="0" baseline="0" noProof="0" smtClean="0">
                <a:ln>
                  <a:noFill/>
                </a:ln>
                <a:solidFill>
                  <a:srgbClr val="FFFFFF">
                    <a:lumMod val="65000"/>
                  </a:srgbClr>
                </a:solidFill>
                <a:effectLst/>
                <a:uLnTx/>
                <a:uFillTx/>
                <a:latin typeface="Arial Black" pitchFamily="34" charset="0"/>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dirty="0">
              <a:ln>
                <a:noFill/>
              </a:ln>
              <a:solidFill>
                <a:srgbClr val="FFFFFF">
                  <a:lumMod val="65000"/>
                </a:srgbClr>
              </a:solidFill>
              <a:effectLst/>
              <a:uLnTx/>
              <a:uFillTx/>
              <a:latin typeface="Arial Black" pitchFamily="34" charset="0"/>
              <a:ea typeface="+mn-ea"/>
              <a:cs typeface="Arial" pitchFamily="34" charset="0"/>
            </a:endParaRPr>
          </a:p>
        </p:txBody>
      </p:sp>
      <p:sp>
        <p:nvSpPr>
          <p:cNvPr id="4" name="Rectangle 16"/>
          <p:cNvSpPr>
            <a:spLocks noGrp="1" noChangeArrowheads="1"/>
          </p:cNvSpPr>
          <p:nvPr>
            <p:ph type="dt" sz="half" idx="12"/>
          </p:nvPr>
        </p:nvSpPr>
        <p:spPr>
          <a:ln/>
        </p:spPr>
        <p:txBody>
          <a:bodyPr/>
          <a:lstStyle>
            <a:lvl1pPr>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188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ln/>
        </p:spPr>
        <p:txBody>
          <a:bodyPr/>
          <a:lstStyle>
            <a:lvl1pPr>
              <a:defRPr/>
            </a:lvl1p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3"/>
          <p:cNvSpPr>
            <a:spLocks noGrp="1" noChangeArrowheads="1"/>
          </p:cNvSpPr>
          <p:nvPr>
            <p:ph type="sldNum" sz="quarter" idx="11"/>
          </p:nvPr>
        </p:nvSpPr>
        <p:spPr>
          <a:ln/>
        </p:spPr>
        <p:txBody>
          <a:bodyPr/>
          <a:lstStyle>
            <a:lvl1pPr>
              <a:defRPr sz="1333">
                <a:solidFill>
                  <a:schemeClr val="accent3">
                    <a:lumMod val="65000"/>
                  </a:schemeClr>
                </a:solidFill>
              </a:defRPr>
            </a:lvl1pPr>
          </a:lstStyle>
          <a:p>
            <a:pPr marL="0" marR="0" lvl="0" indent="0" algn="r" defTabSz="1219170" rtl="0" eaLnBrk="1" fontAlgn="base" latinLnBrk="0" hangingPunct="1">
              <a:lnSpc>
                <a:spcPct val="100000"/>
              </a:lnSpc>
              <a:spcBef>
                <a:spcPct val="0"/>
              </a:spcBef>
              <a:spcAft>
                <a:spcPct val="0"/>
              </a:spcAft>
              <a:buClrTx/>
              <a:buSzTx/>
              <a:buFontTx/>
              <a:buNone/>
              <a:tabLst/>
              <a:defRPr/>
            </a:pPr>
            <a:fld id="{E5072FA1-D2D8-416F-891B-09BC14D28FFA}" type="slidenum">
              <a:rPr kumimoji="0" lang="en-US" sz="1333" b="0" i="0" u="none" strike="noStrike" kern="1200" cap="none" spc="0" normalizeH="0" baseline="0" noProof="0" smtClean="0">
                <a:ln>
                  <a:noFill/>
                </a:ln>
                <a:solidFill>
                  <a:srgbClr val="FFFFFF">
                    <a:lumMod val="65000"/>
                  </a:srgbClr>
                </a:solidFill>
                <a:effectLst/>
                <a:uLnTx/>
                <a:uFillTx/>
                <a:latin typeface="Arial Black"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a:t>
            </a:fld>
            <a:endParaRPr kumimoji="0" lang="en-US" sz="1333" b="0" i="0" u="none" strike="noStrike" kern="1200" cap="none" spc="0" normalizeH="0" baseline="0" noProof="0" dirty="0">
              <a:ln>
                <a:noFill/>
              </a:ln>
              <a:solidFill>
                <a:srgbClr val="FFFFFF">
                  <a:lumMod val="65000"/>
                </a:srgbClr>
              </a:solidFill>
              <a:effectLst/>
              <a:uLnTx/>
              <a:uFillTx/>
              <a:latin typeface="Arial Black" pitchFamily="34" charset="0"/>
              <a:ea typeface="+mn-ea"/>
              <a:cs typeface="Arial" pitchFamily="34" charset="0"/>
            </a:endParaRPr>
          </a:p>
        </p:txBody>
      </p:sp>
      <p:sp>
        <p:nvSpPr>
          <p:cNvPr id="6" name="Rectangle 16"/>
          <p:cNvSpPr>
            <a:spLocks noGrp="1" noChangeArrowheads="1"/>
          </p:cNvSpPr>
          <p:nvPr>
            <p:ph type="dt" sz="half" idx="12"/>
          </p:nvPr>
        </p:nvSpPr>
        <p:spPr>
          <a:ln/>
        </p:spPr>
        <p:txBody>
          <a:bodyPr/>
          <a:lstStyle>
            <a:lvl1pPr>
              <a:defRPr/>
            </a:lvl1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86596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Rectangle 3"/>
          <p:cNvSpPr>
            <a:spLocks noGrp="1" noChangeArrowheads="1"/>
          </p:cNvSpPr>
          <p:nvPr>
            <p:ph type="sldNum" sz="quarter" idx="11"/>
          </p:nvPr>
        </p:nvSpPr>
        <p:spPr>
          <a:ln/>
        </p:spPr>
        <p:txBody>
          <a:bodyPr/>
          <a:lstStyle>
            <a:lvl1pPr>
              <a:defRPr sz="1333">
                <a:solidFill>
                  <a:schemeClr val="accent3">
                    <a:lumMod val="65000"/>
                  </a:schemeClr>
                </a:solidFill>
              </a:defRPr>
            </a:lvl1pPr>
          </a:lstStyle>
          <a:p>
            <a:pPr marL="0" marR="0" lvl="0" indent="0" algn="r" defTabSz="1219170" rtl="0" eaLnBrk="1" fontAlgn="base" latinLnBrk="0" hangingPunct="1">
              <a:lnSpc>
                <a:spcPct val="100000"/>
              </a:lnSpc>
              <a:spcBef>
                <a:spcPct val="0"/>
              </a:spcBef>
              <a:spcAft>
                <a:spcPct val="0"/>
              </a:spcAft>
              <a:buClrTx/>
              <a:buSzTx/>
              <a:buFontTx/>
              <a:buNone/>
              <a:tabLst/>
              <a:defRPr/>
            </a:pPr>
            <a:fld id="{BAC9126E-0C08-48A3-85E7-78CE70A062A3}" type="slidenum">
              <a:rPr kumimoji="0" lang="en-US" sz="1333" b="0" i="0" u="none" strike="noStrike" kern="1200" cap="none" spc="0" normalizeH="0" baseline="0" noProof="0" smtClean="0">
                <a:ln>
                  <a:noFill/>
                </a:ln>
                <a:solidFill>
                  <a:srgbClr val="FFFFFF">
                    <a:lumMod val="65000"/>
                  </a:srgbClr>
                </a:solidFill>
                <a:effectLst/>
                <a:uLnTx/>
                <a:uFillTx/>
                <a:latin typeface="Arial Black"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a:t>
            </a:fld>
            <a:endParaRPr kumimoji="0" lang="en-US" sz="1333" b="0" i="0" u="none" strike="noStrike" kern="1200" cap="none" spc="0" normalizeH="0" baseline="0" noProof="0" dirty="0">
              <a:ln>
                <a:noFill/>
              </a:ln>
              <a:solidFill>
                <a:srgbClr val="FFFFFF">
                  <a:lumMod val="65000"/>
                </a:srgbClr>
              </a:solidFill>
              <a:effectLst/>
              <a:uLnTx/>
              <a:uFillTx/>
              <a:latin typeface="Arial Black" pitchFamily="34" charset="0"/>
              <a:ea typeface="+mn-ea"/>
              <a:cs typeface="Arial" pitchFamily="34" charset="0"/>
            </a:endParaRPr>
          </a:p>
        </p:txBody>
      </p:sp>
      <p:sp>
        <p:nvSpPr>
          <p:cNvPr id="5" name="Rectangle 16"/>
          <p:cNvSpPr>
            <a:spLocks noGrp="1" noChangeArrowheads="1"/>
          </p:cNvSpPr>
          <p:nvPr>
            <p:ph type="dt" sz="half" idx="12"/>
          </p:nvPr>
        </p:nvSpPr>
        <p:spPr>
          <a:ln/>
        </p:spPr>
        <p:txBody>
          <a:bodyPr/>
          <a:lstStyle>
            <a:lvl1pPr>
              <a:defRPr/>
            </a:lvl1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2493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3733">
                <a:latin typeface="Candara" panose="020E0502030303020204" pitchFamily="34" charset="0"/>
              </a:defRPr>
            </a:lvl1pPr>
            <a:lvl2pPr>
              <a:defRPr sz="3200">
                <a:latin typeface="Candara" panose="020E0502030303020204" pitchFamily="34" charset="0"/>
              </a:defRPr>
            </a:lvl2pPr>
            <a:lvl3pPr>
              <a:defRPr sz="2667">
                <a:latin typeface="Candara" panose="020E0502030303020204" pitchFamily="34" charset="0"/>
              </a:defRPr>
            </a:lvl3pPr>
            <a:lvl4pPr>
              <a:defRPr sz="2400">
                <a:latin typeface="Candara" panose="020E0502030303020204" pitchFamily="34" charset="0"/>
              </a:defRPr>
            </a:lvl4pPr>
            <a:lvl5pPr>
              <a:defRPr sz="2400">
                <a:latin typeface="Candara" panose="020E0502030303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81200"/>
            <a:ext cx="5384800" cy="3886200"/>
          </a:xfrm>
        </p:spPr>
        <p:txBody>
          <a:bodyPr/>
          <a:lstStyle>
            <a:lvl1pPr>
              <a:defRPr sz="3733">
                <a:latin typeface="Candara" panose="020E0502030303020204" pitchFamily="34" charset="0"/>
              </a:defRPr>
            </a:lvl1pPr>
            <a:lvl2pPr>
              <a:defRPr sz="3200">
                <a:latin typeface="Candara" panose="020E0502030303020204" pitchFamily="34" charset="0"/>
              </a:defRPr>
            </a:lvl2pPr>
            <a:lvl3pPr>
              <a:defRPr sz="2667">
                <a:latin typeface="Candara" panose="020E0502030303020204" pitchFamily="34" charset="0"/>
              </a:defRPr>
            </a:lvl3pPr>
            <a:lvl4pPr>
              <a:defRPr sz="2400">
                <a:latin typeface="Candara" panose="020E0502030303020204" pitchFamily="34" charset="0"/>
              </a:defRPr>
            </a:lvl4pPr>
            <a:lvl5pPr>
              <a:defRPr sz="2400">
                <a:latin typeface="Candara" panose="020E0502030303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720E873-5A51-49EB-932F-BB321F35306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9563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072FA1-D2D8-416F-891B-09BC14D28FFA}" type="slidenum">
              <a:rPr kumimoji="0" lang="en-US" sz="1200" b="0" i="0" u="none" strike="noStrike" kern="1200" cap="none" spc="0" normalizeH="0" baseline="0" noProof="0">
                <a:ln>
                  <a:noFill/>
                </a:ln>
                <a:solidFill>
                  <a:srgbClr val="000000"/>
                </a:solidFill>
                <a:effectLst/>
                <a:uLnTx/>
                <a:uFillTx/>
                <a:latin typeface="Arial Black"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Black" pitchFamily="34" charset="0"/>
              <a:ea typeface="+mn-ea"/>
              <a:cs typeface="Arial" pitchFamily="34" charset="0"/>
            </a:endParaRPr>
          </a:p>
        </p:txBody>
      </p:sp>
      <p:sp>
        <p:nvSpPr>
          <p:cNvPr id="6"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59218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9126E-0C08-48A3-85E7-78CE70A062A3}" type="slidenum">
              <a:rPr kumimoji="0" lang="en-US" sz="1200" b="0" i="0" u="none" strike="noStrike" kern="1200" cap="none" spc="0" normalizeH="0" baseline="0" noProof="0">
                <a:ln>
                  <a:noFill/>
                </a:ln>
                <a:solidFill>
                  <a:srgbClr val="000000"/>
                </a:solidFill>
                <a:effectLst/>
                <a:uLnTx/>
                <a:uFillTx/>
                <a:latin typeface="Arial Black"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Black" pitchFamily="34" charset="0"/>
              <a:ea typeface="+mn-ea"/>
              <a:cs typeface="Arial" pitchFamily="34" charset="0"/>
            </a:endParaRPr>
          </a:p>
        </p:txBody>
      </p:sp>
      <p:sp>
        <p:nvSpPr>
          <p:cNvPr id="5"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15050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4EC8F4-0818-4EF1-86AA-C85623DC6E0D}" type="slidenum">
              <a:rPr kumimoji="0" lang="en-US" sz="1200" b="0" i="0" u="none" strike="noStrike" kern="1200" cap="none" spc="0" normalizeH="0" baseline="0" noProof="0">
                <a:ln>
                  <a:noFill/>
                </a:ln>
                <a:solidFill>
                  <a:srgbClr val="000000"/>
                </a:solidFill>
                <a:effectLst/>
                <a:uLnTx/>
                <a:uFillTx/>
                <a:latin typeface="Arial Black"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Black" pitchFamily="34" charset="0"/>
              <a:ea typeface="+mn-ea"/>
              <a:cs typeface="Arial" pitchFamily="34" charset="0"/>
            </a:endParaRPr>
          </a:p>
        </p:txBody>
      </p:sp>
      <p:sp>
        <p:nvSpPr>
          <p:cNvPr id="4"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5506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600">
                <a:latin typeface="Arial" pitchFamily="34" charset="0"/>
                <a:cs typeface="Arial" pitchFamily="34" charset="0"/>
              </a:defRPr>
            </a:lvl1pPr>
          </a:lstStyle>
          <a:p>
            <a:pPr>
              <a:defRPr/>
            </a:pPr>
            <a:endParaRPr lang="en-US" dirty="0"/>
          </a:p>
        </p:txBody>
      </p:sp>
      <p:sp>
        <p:nvSpPr>
          <p:cNvPr id="375811"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333">
                <a:solidFill>
                  <a:schemeClr val="accent3">
                    <a:lumMod val="65000"/>
                  </a:schemeClr>
                </a:solidFill>
                <a:latin typeface="Arial Black" pitchFamily="34" charset="0"/>
                <a:cs typeface="Arial" pitchFamily="34" charset="0"/>
              </a:defRPr>
            </a:lvl1pPr>
          </a:lstStyle>
          <a:p>
            <a:pPr>
              <a:defRPr/>
            </a:pPr>
            <a:fld id="{E0ADBF1C-F640-4262-ADD4-73EAD65C0DB9}" type="slidenum">
              <a:rPr lang="en-US" smtClean="0"/>
              <a:pPr>
                <a:defRPr/>
              </a:pPr>
              <a:t>‹#›</a:t>
            </a:fld>
            <a:endParaRPr lang="en-US" dirty="0"/>
          </a:p>
        </p:txBody>
      </p:sp>
      <p:grpSp>
        <p:nvGrpSpPr>
          <p:cNvPr id="1030" name="Group 4"/>
          <p:cNvGrpSpPr>
            <a:grpSpLocks/>
          </p:cNvGrpSpPr>
          <p:nvPr/>
        </p:nvGrpSpPr>
        <p:grpSpPr bwMode="auto">
          <a:xfrm>
            <a:off x="0" y="1"/>
            <a:ext cx="12192000" cy="546100"/>
            <a:chOff x="0" y="0"/>
            <a:chExt cx="5760" cy="344"/>
          </a:xfrm>
        </p:grpSpPr>
        <p:sp>
          <p:nvSpPr>
            <p:cNvPr id="3758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3200" dirty="0">
                <a:latin typeface="Times New Roman" pitchFamily="18" charset="0"/>
                <a:cs typeface="Arial" pitchFamily="34" charset="0"/>
              </a:endParaRPr>
            </a:p>
          </p:txBody>
        </p:sp>
        <p:sp>
          <p:nvSpPr>
            <p:cNvPr id="3758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en-US" sz="3200" dirty="0">
                <a:latin typeface="Times New Roman" pitchFamily="18" charset="0"/>
                <a:cs typeface="Arial" pitchFamily="34" charset="0"/>
              </a:endParaRPr>
            </a:p>
          </p:txBody>
        </p:sp>
        <p:sp>
          <p:nvSpPr>
            <p:cNvPr id="3758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en-US" dirty="0">
                <a:solidFill>
                  <a:schemeClr val="hlink"/>
                </a:solidFill>
                <a:latin typeface="Arial" pitchFamily="34" charset="0"/>
                <a:cs typeface="Arial" pitchFamily="34" charset="0"/>
              </a:endParaRPr>
            </a:p>
          </p:txBody>
        </p:sp>
        <p:sp>
          <p:nvSpPr>
            <p:cNvPr id="3758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en-US" dirty="0">
                <a:solidFill>
                  <a:schemeClr val="hlink"/>
                </a:solidFill>
                <a:latin typeface="Arial" pitchFamily="34" charset="0"/>
                <a:cs typeface="Arial" pitchFamily="34" charset="0"/>
              </a:endParaRPr>
            </a:p>
          </p:txBody>
        </p:sp>
        <p:sp>
          <p:nvSpPr>
            <p:cNvPr id="3758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en-US" dirty="0">
                <a:solidFill>
                  <a:schemeClr val="accent2"/>
                </a:solidFill>
                <a:latin typeface="Arial" pitchFamily="34" charset="0"/>
                <a:cs typeface="Arial" pitchFamily="34" charset="0"/>
              </a:endParaRPr>
            </a:p>
          </p:txBody>
        </p:sp>
        <p:sp>
          <p:nvSpPr>
            <p:cNvPr id="3758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en-US" dirty="0">
                <a:solidFill>
                  <a:schemeClr val="hlink"/>
                </a:solidFill>
                <a:latin typeface="Arial" pitchFamily="34" charset="0"/>
                <a:cs typeface="Arial" pitchFamily="34" charset="0"/>
              </a:endParaRPr>
            </a:p>
          </p:txBody>
        </p:sp>
        <p:sp>
          <p:nvSpPr>
            <p:cNvPr id="3758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en-US" sz="3200" dirty="0">
                <a:latin typeface="Times New Roman" pitchFamily="18" charset="0"/>
                <a:cs typeface="Arial" pitchFamily="34" charset="0"/>
              </a:endParaRPr>
            </a:p>
          </p:txBody>
        </p:sp>
        <p:sp>
          <p:nvSpPr>
            <p:cNvPr id="3758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en-US" dirty="0">
                <a:solidFill>
                  <a:schemeClr val="accent2"/>
                </a:solidFill>
                <a:latin typeface="Arial" pitchFamily="34" charset="0"/>
                <a:cs typeface="Arial" pitchFamily="34" charset="0"/>
              </a:endParaRPr>
            </a:p>
          </p:txBody>
        </p:sp>
        <p:sp>
          <p:nvSpPr>
            <p:cNvPr id="3758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en-US" dirty="0">
                <a:solidFill>
                  <a:schemeClr val="accent2"/>
                </a:solidFill>
                <a:latin typeface="Arial" pitchFamily="34" charset="0"/>
                <a:cs typeface="Arial" pitchFamily="34" charset="0"/>
              </a:endParaRPr>
            </a:p>
          </p:txBody>
        </p:sp>
      </p:grpSp>
      <p:sp>
        <p:nvSpPr>
          <p:cNvPr id="1031" name="Rectangle 14"/>
          <p:cNvSpPr>
            <a:spLocks noGrp="1" noChangeArrowheads="1"/>
          </p:cNvSpPr>
          <p:nvPr>
            <p:ph type="title"/>
          </p:nvPr>
        </p:nvSpPr>
        <p:spPr bwMode="auto">
          <a:xfrm>
            <a:off x="609600" y="457200"/>
            <a:ext cx="10972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2" name="Rectangle 15"/>
          <p:cNvSpPr>
            <a:spLocks noGrp="1" noChangeArrowheads="1"/>
          </p:cNvSpPr>
          <p:nvPr>
            <p:ph type="body" idx="1"/>
          </p:nvPr>
        </p:nvSpPr>
        <p:spPr bwMode="auto">
          <a:xfrm>
            <a:off x="609600" y="1981200"/>
            <a:ext cx="10972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5824" name="Rectangle 16"/>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60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398330979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hf hdr="0" ftr="0" dt="0"/>
  <p:txStyles>
    <p:titleStyle>
      <a:lvl1pPr algn="ctr" rtl="0" eaLnBrk="0" fontAlgn="base" hangingPunct="0">
        <a:spcBef>
          <a:spcPct val="0"/>
        </a:spcBef>
        <a:spcAft>
          <a:spcPct val="0"/>
        </a:spcAft>
        <a:defRPr sz="4800">
          <a:solidFill>
            <a:srgbClr val="000066"/>
          </a:solidFill>
          <a:latin typeface="Calibri" panose="020F0502020204030204" pitchFamily="34" charset="0"/>
          <a:ea typeface="+mj-ea"/>
          <a:cs typeface="+mj-cs"/>
        </a:defRPr>
      </a:lvl1pPr>
      <a:lvl2pPr algn="ctr" rtl="0" eaLnBrk="0" fontAlgn="base" hangingPunct="0">
        <a:spcBef>
          <a:spcPct val="0"/>
        </a:spcBef>
        <a:spcAft>
          <a:spcPct val="0"/>
        </a:spcAft>
        <a:defRPr sz="4800">
          <a:solidFill>
            <a:srgbClr val="000066"/>
          </a:solidFill>
          <a:latin typeface="ZapfHumnst BT" pitchFamily="34" charset="0"/>
          <a:cs typeface="Arial" pitchFamily="34" charset="0"/>
        </a:defRPr>
      </a:lvl2pPr>
      <a:lvl3pPr algn="ctr" rtl="0" eaLnBrk="0" fontAlgn="base" hangingPunct="0">
        <a:spcBef>
          <a:spcPct val="0"/>
        </a:spcBef>
        <a:spcAft>
          <a:spcPct val="0"/>
        </a:spcAft>
        <a:defRPr sz="4800">
          <a:solidFill>
            <a:srgbClr val="000066"/>
          </a:solidFill>
          <a:latin typeface="ZapfHumnst BT" pitchFamily="34" charset="0"/>
          <a:cs typeface="Arial" pitchFamily="34" charset="0"/>
        </a:defRPr>
      </a:lvl3pPr>
      <a:lvl4pPr algn="ctr" rtl="0" eaLnBrk="0" fontAlgn="base" hangingPunct="0">
        <a:spcBef>
          <a:spcPct val="0"/>
        </a:spcBef>
        <a:spcAft>
          <a:spcPct val="0"/>
        </a:spcAft>
        <a:defRPr sz="4800">
          <a:solidFill>
            <a:srgbClr val="000066"/>
          </a:solidFill>
          <a:latin typeface="ZapfHumnst BT" pitchFamily="34" charset="0"/>
          <a:cs typeface="Arial" pitchFamily="34" charset="0"/>
        </a:defRPr>
      </a:lvl4pPr>
      <a:lvl5pPr algn="ctr" rtl="0" eaLnBrk="0" fontAlgn="base" hangingPunct="0">
        <a:spcBef>
          <a:spcPct val="0"/>
        </a:spcBef>
        <a:spcAft>
          <a:spcPct val="0"/>
        </a:spcAft>
        <a:defRPr sz="4800">
          <a:solidFill>
            <a:srgbClr val="000066"/>
          </a:solidFill>
          <a:latin typeface="ZapfHumnst BT" pitchFamily="34" charset="0"/>
          <a:cs typeface="Arial" pitchFamily="34" charset="0"/>
        </a:defRPr>
      </a:lvl5pPr>
      <a:lvl6pPr marL="609585" algn="ctr" rtl="0" fontAlgn="base">
        <a:spcBef>
          <a:spcPct val="0"/>
        </a:spcBef>
        <a:spcAft>
          <a:spcPct val="0"/>
        </a:spcAft>
        <a:defRPr sz="4800">
          <a:solidFill>
            <a:srgbClr val="000066"/>
          </a:solidFill>
          <a:latin typeface="ZapfHumnst BT" pitchFamily="34" charset="0"/>
          <a:cs typeface="Arial" pitchFamily="34" charset="0"/>
        </a:defRPr>
      </a:lvl6pPr>
      <a:lvl7pPr marL="1219170" algn="ctr" rtl="0" fontAlgn="base">
        <a:spcBef>
          <a:spcPct val="0"/>
        </a:spcBef>
        <a:spcAft>
          <a:spcPct val="0"/>
        </a:spcAft>
        <a:defRPr sz="4800">
          <a:solidFill>
            <a:srgbClr val="000066"/>
          </a:solidFill>
          <a:latin typeface="ZapfHumnst BT" pitchFamily="34" charset="0"/>
          <a:cs typeface="Arial" pitchFamily="34" charset="0"/>
        </a:defRPr>
      </a:lvl7pPr>
      <a:lvl8pPr marL="1828754" algn="ctr" rtl="0" fontAlgn="base">
        <a:spcBef>
          <a:spcPct val="0"/>
        </a:spcBef>
        <a:spcAft>
          <a:spcPct val="0"/>
        </a:spcAft>
        <a:defRPr sz="4800">
          <a:solidFill>
            <a:srgbClr val="000066"/>
          </a:solidFill>
          <a:latin typeface="ZapfHumnst BT" pitchFamily="34" charset="0"/>
          <a:cs typeface="Arial" pitchFamily="34" charset="0"/>
        </a:defRPr>
      </a:lvl8pPr>
      <a:lvl9pPr marL="2438339" algn="ctr" rtl="0" fontAlgn="base">
        <a:spcBef>
          <a:spcPct val="0"/>
        </a:spcBef>
        <a:spcAft>
          <a:spcPct val="0"/>
        </a:spcAft>
        <a:defRPr sz="4800">
          <a:solidFill>
            <a:srgbClr val="000066"/>
          </a:solidFill>
          <a:latin typeface="ZapfHumnst BT" pitchFamily="34" charset="0"/>
          <a:cs typeface="Arial" pitchFamily="34" charset="0"/>
        </a:defRPr>
      </a:lvl9pPr>
    </p:titleStyle>
    <p:bodyStyle>
      <a:lvl1pPr marL="457189" indent="-457189" algn="l" rtl="0" eaLnBrk="0" fontAlgn="base" hangingPunct="0">
        <a:spcBef>
          <a:spcPct val="20000"/>
        </a:spcBef>
        <a:spcAft>
          <a:spcPct val="0"/>
        </a:spcAft>
        <a:buClr>
          <a:schemeClr val="bg2"/>
        </a:buClr>
        <a:buSzPct val="75000"/>
        <a:buFont typeface="Wingdings" pitchFamily="2" charset="2"/>
        <a:buChar char="n"/>
        <a:defRPr sz="3733">
          <a:solidFill>
            <a:schemeClr val="tx1"/>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chemeClr val="accent2"/>
        </a:buClr>
        <a:buSzPct val="80000"/>
        <a:buFont typeface="Wingdings" pitchFamily="2" charset="2"/>
        <a:buChar char="¨"/>
        <a:defRPr sz="3200">
          <a:solidFill>
            <a:schemeClr val="tx1"/>
          </a:solidFill>
          <a:latin typeface="Calibri" panose="020F0502020204030204" pitchFamily="34" charset="0"/>
          <a:cs typeface="+mn-cs"/>
        </a:defRPr>
      </a:lvl2pPr>
      <a:lvl3pPr marL="1523962" indent="-304792" algn="l" rtl="0" eaLnBrk="0" fontAlgn="base" hangingPunct="0">
        <a:spcBef>
          <a:spcPct val="20000"/>
        </a:spcBef>
        <a:spcAft>
          <a:spcPct val="0"/>
        </a:spcAft>
        <a:buClr>
          <a:schemeClr val="bg2"/>
        </a:buClr>
        <a:buSzPct val="65000"/>
        <a:buFont typeface="Wingdings" pitchFamily="2" charset="2"/>
        <a:buChar char="n"/>
        <a:defRPr sz="2667">
          <a:solidFill>
            <a:schemeClr val="tx1"/>
          </a:solidFill>
          <a:latin typeface="Calibri" panose="020F0502020204030204" pitchFamily="34" charset="0"/>
          <a:cs typeface="+mn-cs"/>
        </a:defRPr>
      </a:lvl3pPr>
      <a:lvl4pPr marL="2133547" indent="-304792" algn="l" rtl="0" eaLnBrk="0" fontAlgn="base" hangingPunct="0">
        <a:spcBef>
          <a:spcPct val="20000"/>
        </a:spcBef>
        <a:spcAft>
          <a:spcPct val="0"/>
        </a:spcAft>
        <a:buClr>
          <a:schemeClr val="accent2"/>
        </a:buClr>
        <a:buSzPct val="70000"/>
        <a:buFont typeface="Wingdings" pitchFamily="2" charset="2"/>
        <a:buChar char="¨"/>
        <a:defRPr sz="2667">
          <a:solidFill>
            <a:schemeClr val="tx1"/>
          </a:solidFill>
          <a:latin typeface="Calibri" panose="020F0502020204030204" pitchFamily="34" charset="0"/>
          <a:cs typeface="+mn-cs"/>
        </a:defRPr>
      </a:lvl4pPr>
      <a:lvl5pPr marL="2743131" indent="-304792" algn="l" rtl="0" eaLnBrk="0" fontAlgn="base" hangingPunct="0">
        <a:spcBef>
          <a:spcPct val="20000"/>
        </a:spcBef>
        <a:spcAft>
          <a:spcPct val="0"/>
        </a:spcAft>
        <a:buClr>
          <a:schemeClr val="bg2"/>
        </a:buClr>
        <a:buFont typeface="Wingdings" pitchFamily="2" charset="2"/>
        <a:buChar char="§"/>
        <a:defRPr sz="2667">
          <a:solidFill>
            <a:schemeClr val="tx1"/>
          </a:solidFill>
          <a:latin typeface="Calibri" panose="020F0502020204030204" pitchFamily="34" charset="0"/>
          <a:cs typeface="+mn-cs"/>
        </a:defRPr>
      </a:lvl5pPr>
      <a:lvl6pPr marL="3352716" indent="-304792" algn="l" rtl="0" fontAlgn="base">
        <a:spcBef>
          <a:spcPct val="20000"/>
        </a:spcBef>
        <a:spcAft>
          <a:spcPct val="0"/>
        </a:spcAft>
        <a:buClr>
          <a:schemeClr val="bg2"/>
        </a:buClr>
        <a:buFont typeface="Wingdings" pitchFamily="2" charset="2"/>
        <a:buChar char="§"/>
        <a:defRPr sz="2667">
          <a:solidFill>
            <a:schemeClr val="tx1"/>
          </a:solidFill>
          <a:latin typeface="+mn-lt"/>
          <a:cs typeface="+mn-cs"/>
        </a:defRPr>
      </a:lvl6pPr>
      <a:lvl7pPr marL="3962301" indent="-304792" algn="l" rtl="0" fontAlgn="base">
        <a:spcBef>
          <a:spcPct val="20000"/>
        </a:spcBef>
        <a:spcAft>
          <a:spcPct val="0"/>
        </a:spcAft>
        <a:buClr>
          <a:schemeClr val="bg2"/>
        </a:buClr>
        <a:buFont typeface="Wingdings" pitchFamily="2" charset="2"/>
        <a:buChar char="§"/>
        <a:defRPr sz="2667">
          <a:solidFill>
            <a:schemeClr val="tx1"/>
          </a:solidFill>
          <a:latin typeface="+mn-lt"/>
          <a:cs typeface="+mn-cs"/>
        </a:defRPr>
      </a:lvl7pPr>
      <a:lvl8pPr marL="4571886" indent="-304792" algn="l" rtl="0" fontAlgn="base">
        <a:spcBef>
          <a:spcPct val="20000"/>
        </a:spcBef>
        <a:spcAft>
          <a:spcPct val="0"/>
        </a:spcAft>
        <a:buClr>
          <a:schemeClr val="bg2"/>
        </a:buClr>
        <a:buFont typeface="Wingdings" pitchFamily="2" charset="2"/>
        <a:buChar char="§"/>
        <a:defRPr sz="2667">
          <a:solidFill>
            <a:schemeClr val="tx1"/>
          </a:solidFill>
          <a:latin typeface="+mn-lt"/>
          <a:cs typeface="+mn-cs"/>
        </a:defRPr>
      </a:lvl8pPr>
      <a:lvl9pPr marL="5181470" indent="-304792" algn="l" rtl="0" fontAlgn="base">
        <a:spcBef>
          <a:spcPct val="20000"/>
        </a:spcBef>
        <a:spcAft>
          <a:spcPct val="0"/>
        </a:spcAft>
        <a:buClr>
          <a:schemeClr val="bg2"/>
        </a:buClr>
        <a:buFont typeface="Wingdings" pitchFamily="2" charset="2"/>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75811"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pitchFamily="34" charset="0"/>
              </a:defRPr>
            </a:lvl1pPr>
          </a:lstStyle>
          <a:p>
            <a:pPr>
              <a:defRPr/>
            </a:pPr>
            <a:fld id="{E0ADBF1C-F640-4262-ADD4-73EAD65C0DB9}" type="slidenum">
              <a:rPr lang="en-US"/>
              <a:pPr>
                <a:defRPr/>
              </a:pPr>
              <a:t>‹#›</a:t>
            </a:fld>
            <a:endParaRPr lang="en-US"/>
          </a:p>
        </p:txBody>
      </p:sp>
      <p:grpSp>
        <p:nvGrpSpPr>
          <p:cNvPr id="1030" name="Group 4"/>
          <p:cNvGrpSpPr>
            <a:grpSpLocks/>
          </p:cNvGrpSpPr>
          <p:nvPr/>
        </p:nvGrpSpPr>
        <p:grpSpPr bwMode="auto">
          <a:xfrm>
            <a:off x="0" y="0"/>
            <a:ext cx="12192000" cy="546100"/>
            <a:chOff x="0" y="0"/>
            <a:chExt cx="5760" cy="344"/>
          </a:xfrm>
        </p:grpSpPr>
        <p:sp>
          <p:nvSpPr>
            <p:cNvPr id="3758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2400">
                <a:latin typeface="Times New Roman" pitchFamily="18" charset="0"/>
                <a:cs typeface="Arial" pitchFamily="34" charset="0"/>
              </a:endParaRPr>
            </a:p>
          </p:txBody>
        </p:sp>
        <p:sp>
          <p:nvSpPr>
            <p:cNvPr id="3758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en-US" sz="2400">
                <a:latin typeface="Times New Roman" pitchFamily="18" charset="0"/>
                <a:cs typeface="Arial" pitchFamily="34" charset="0"/>
              </a:endParaRPr>
            </a:p>
          </p:txBody>
        </p:sp>
        <p:sp>
          <p:nvSpPr>
            <p:cNvPr id="3758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en-US">
                <a:solidFill>
                  <a:schemeClr val="hlink"/>
                </a:solidFill>
                <a:latin typeface="Arial" pitchFamily="34" charset="0"/>
                <a:cs typeface="Arial" pitchFamily="34" charset="0"/>
              </a:endParaRPr>
            </a:p>
          </p:txBody>
        </p:sp>
        <p:sp>
          <p:nvSpPr>
            <p:cNvPr id="3758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en-US">
                <a:solidFill>
                  <a:schemeClr val="hlink"/>
                </a:solidFill>
                <a:latin typeface="Arial" pitchFamily="34" charset="0"/>
                <a:cs typeface="Arial" pitchFamily="34" charset="0"/>
              </a:endParaRPr>
            </a:p>
          </p:txBody>
        </p:sp>
        <p:sp>
          <p:nvSpPr>
            <p:cNvPr id="3758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en-US">
                <a:solidFill>
                  <a:schemeClr val="accent2"/>
                </a:solidFill>
                <a:latin typeface="Arial" pitchFamily="34" charset="0"/>
                <a:cs typeface="Arial" pitchFamily="34" charset="0"/>
              </a:endParaRPr>
            </a:p>
          </p:txBody>
        </p:sp>
        <p:sp>
          <p:nvSpPr>
            <p:cNvPr id="3758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en-US">
                <a:solidFill>
                  <a:schemeClr val="hlink"/>
                </a:solidFill>
                <a:latin typeface="Arial" pitchFamily="34" charset="0"/>
                <a:cs typeface="Arial" pitchFamily="34" charset="0"/>
              </a:endParaRPr>
            </a:p>
          </p:txBody>
        </p:sp>
        <p:sp>
          <p:nvSpPr>
            <p:cNvPr id="3758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cs typeface="Arial" pitchFamily="34" charset="0"/>
              </a:endParaRPr>
            </a:p>
          </p:txBody>
        </p:sp>
        <p:sp>
          <p:nvSpPr>
            <p:cNvPr id="3758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en-US">
                <a:solidFill>
                  <a:schemeClr val="accent2"/>
                </a:solidFill>
                <a:latin typeface="Arial" pitchFamily="34" charset="0"/>
                <a:cs typeface="Arial" pitchFamily="34" charset="0"/>
              </a:endParaRPr>
            </a:p>
          </p:txBody>
        </p:sp>
        <p:sp>
          <p:nvSpPr>
            <p:cNvPr id="3758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en-US">
                <a:solidFill>
                  <a:schemeClr val="accent2"/>
                </a:solidFill>
                <a:latin typeface="Arial" pitchFamily="34" charset="0"/>
                <a:cs typeface="Arial" pitchFamily="34" charset="0"/>
              </a:endParaRPr>
            </a:p>
          </p:txBody>
        </p:sp>
      </p:grpSp>
      <p:sp>
        <p:nvSpPr>
          <p:cNvPr id="1031" name="Rectangle 14"/>
          <p:cNvSpPr>
            <a:spLocks noGrp="1" noChangeArrowheads="1"/>
          </p:cNvSpPr>
          <p:nvPr>
            <p:ph type="title"/>
          </p:nvPr>
        </p:nvSpPr>
        <p:spPr bwMode="auto">
          <a:xfrm>
            <a:off x="609600" y="457200"/>
            <a:ext cx="10972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2" name="Rectangle 15"/>
          <p:cNvSpPr>
            <a:spLocks noGrp="1" noChangeArrowheads="1"/>
          </p:cNvSpPr>
          <p:nvPr>
            <p:ph type="body" idx="1"/>
          </p:nvPr>
        </p:nvSpPr>
        <p:spPr bwMode="auto">
          <a:xfrm>
            <a:off x="609600" y="1981200"/>
            <a:ext cx="10972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5824"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436368515"/>
      </p:ext>
    </p:extLst>
  </p:cSld>
  <p:clrMap bg1="lt1" tx1="dk1" bg2="lt2" tx2="dk2" accent1="accent1" accent2="accent2" accent3="accent3" accent4="accent4" accent5="accent5" accent6="accent6" hlink="hlink" folHlink="folHlink"/>
  <p:sldLayoutIdLst>
    <p:sldLayoutId id="2147483784" r:id="rId1"/>
    <p:sldLayoutId id="2147483768" r:id="rId2"/>
    <p:sldLayoutId id="2147483769" r:id="rId3"/>
    <p:sldLayoutId id="2147483770" r:id="rId4"/>
  </p:sldLayoutIdLst>
  <p:txStyles>
    <p:titleStyle>
      <a:lvl1pPr algn="ctr" rtl="0" eaLnBrk="0" fontAlgn="base" hangingPunct="0">
        <a:spcBef>
          <a:spcPct val="0"/>
        </a:spcBef>
        <a:spcAft>
          <a:spcPct val="0"/>
        </a:spcAft>
        <a:defRPr sz="3600">
          <a:solidFill>
            <a:srgbClr val="000066"/>
          </a:solidFill>
          <a:latin typeface="Candara" panose="020E0502030303020204" pitchFamily="34" charset="0"/>
          <a:ea typeface="+mj-ea"/>
          <a:cs typeface="+mj-cs"/>
        </a:defRPr>
      </a:lvl1pPr>
      <a:lvl2pPr algn="ctr" rtl="0" eaLnBrk="0" fontAlgn="base" hangingPunct="0">
        <a:spcBef>
          <a:spcPct val="0"/>
        </a:spcBef>
        <a:spcAft>
          <a:spcPct val="0"/>
        </a:spcAft>
        <a:defRPr sz="3600">
          <a:solidFill>
            <a:srgbClr val="000066"/>
          </a:solidFill>
          <a:latin typeface="ZapfHumnst BT" pitchFamily="34" charset="0"/>
          <a:cs typeface="Arial" pitchFamily="34" charset="0"/>
        </a:defRPr>
      </a:lvl2pPr>
      <a:lvl3pPr algn="ctr" rtl="0" eaLnBrk="0" fontAlgn="base" hangingPunct="0">
        <a:spcBef>
          <a:spcPct val="0"/>
        </a:spcBef>
        <a:spcAft>
          <a:spcPct val="0"/>
        </a:spcAft>
        <a:defRPr sz="3600">
          <a:solidFill>
            <a:srgbClr val="000066"/>
          </a:solidFill>
          <a:latin typeface="ZapfHumnst BT" pitchFamily="34" charset="0"/>
          <a:cs typeface="Arial" pitchFamily="34" charset="0"/>
        </a:defRPr>
      </a:lvl3pPr>
      <a:lvl4pPr algn="ctr" rtl="0" eaLnBrk="0" fontAlgn="base" hangingPunct="0">
        <a:spcBef>
          <a:spcPct val="0"/>
        </a:spcBef>
        <a:spcAft>
          <a:spcPct val="0"/>
        </a:spcAft>
        <a:defRPr sz="3600">
          <a:solidFill>
            <a:srgbClr val="000066"/>
          </a:solidFill>
          <a:latin typeface="ZapfHumnst BT" pitchFamily="34" charset="0"/>
          <a:cs typeface="Arial" pitchFamily="34" charset="0"/>
        </a:defRPr>
      </a:lvl4pPr>
      <a:lvl5pPr algn="ctr" rtl="0" eaLnBrk="0" fontAlgn="base" hangingPunct="0">
        <a:spcBef>
          <a:spcPct val="0"/>
        </a:spcBef>
        <a:spcAft>
          <a:spcPct val="0"/>
        </a:spcAft>
        <a:defRPr sz="3600">
          <a:solidFill>
            <a:srgbClr val="000066"/>
          </a:solidFill>
          <a:latin typeface="ZapfHumnst BT" pitchFamily="34" charset="0"/>
          <a:cs typeface="Arial" pitchFamily="34" charset="0"/>
        </a:defRPr>
      </a:lvl5pPr>
      <a:lvl6pPr marL="457200" algn="ctr" rtl="0" fontAlgn="base">
        <a:spcBef>
          <a:spcPct val="0"/>
        </a:spcBef>
        <a:spcAft>
          <a:spcPct val="0"/>
        </a:spcAft>
        <a:defRPr sz="3600">
          <a:solidFill>
            <a:srgbClr val="000066"/>
          </a:solidFill>
          <a:latin typeface="ZapfHumnst BT" pitchFamily="34" charset="0"/>
          <a:cs typeface="Arial" pitchFamily="34" charset="0"/>
        </a:defRPr>
      </a:lvl6pPr>
      <a:lvl7pPr marL="914400" algn="ctr" rtl="0" fontAlgn="base">
        <a:spcBef>
          <a:spcPct val="0"/>
        </a:spcBef>
        <a:spcAft>
          <a:spcPct val="0"/>
        </a:spcAft>
        <a:defRPr sz="3600">
          <a:solidFill>
            <a:srgbClr val="000066"/>
          </a:solidFill>
          <a:latin typeface="ZapfHumnst BT" pitchFamily="34" charset="0"/>
          <a:cs typeface="Arial" pitchFamily="34" charset="0"/>
        </a:defRPr>
      </a:lvl7pPr>
      <a:lvl8pPr marL="1371600" algn="ctr" rtl="0" fontAlgn="base">
        <a:spcBef>
          <a:spcPct val="0"/>
        </a:spcBef>
        <a:spcAft>
          <a:spcPct val="0"/>
        </a:spcAft>
        <a:defRPr sz="3600">
          <a:solidFill>
            <a:srgbClr val="000066"/>
          </a:solidFill>
          <a:latin typeface="ZapfHumnst BT" pitchFamily="34" charset="0"/>
          <a:cs typeface="Arial" pitchFamily="34" charset="0"/>
        </a:defRPr>
      </a:lvl8pPr>
      <a:lvl9pPr marL="1828800" algn="ctr" rtl="0" fontAlgn="base">
        <a:spcBef>
          <a:spcPct val="0"/>
        </a:spcBef>
        <a:spcAft>
          <a:spcPct val="0"/>
        </a:spcAft>
        <a:defRPr sz="3600">
          <a:solidFill>
            <a:srgbClr val="000066"/>
          </a:solidFill>
          <a:latin typeface="ZapfHumnst BT"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Candara" panose="020E0502030303020204"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Candara" panose="020E0502030303020204" pitchFamily="34" charset="0"/>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Candara" panose="020E0502030303020204" pitchFamily="34"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Candara" panose="020E0502030303020204" pitchFamily="34" charset="0"/>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Candara" panose="020E0502030303020204" pitchFamily="34" charset="0"/>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133600" y="-171444"/>
            <a:ext cx="8036984" cy="1143000"/>
          </a:xfrm>
        </p:spPr>
        <p:txBody>
          <a:bodyPr/>
          <a:lstStyle/>
          <a:p>
            <a:r>
              <a:rPr lang="en-US" sz="4267" dirty="0"/>
              <a:t>HIV-1: viral antigens and RNA</a:t>
            </a:r>
          </a:p>
        </p:txBody>
      </p:sp>
      <p:grpSp>
        <p:nvGrpSpPr>
          <p:cNvPr id="3" name="Group 2"/>
          <p:cNvGrpSpPr/>
          <p:nvPr/>
        </p:nvGrpSpPr>
        <p:grpSpPr>
          <a:xfrm>
            <a:off x="2946400" y="914400"/>
            <a:ext cx="6694099" cy="5107797"/>
            <a:chOff x="1575816" y="1424245"/>
            <a:chExt cx="5105399" cy="3319205"/>
          </a:xfrm>
        </p:grpSpPr>
        <p:pic>
          <p:nvPicPr>
            <p:cNvPr id="97283" name="Picture 3" descr="hivstructure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5816" y="1475320"/>
              <a:ext cx="5105399" cy="326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7"/>
            <p:cNvSpPr txBox="1">
              <a:spLocks noChangeArrowheads="1"/>
            </p:cNvSpPr>
            <p:nvPr/>
          </p:nvSpPr>
          <p:spPr bwMode="auto">
            <a:xfrm>
              <a:off x="1963963" y="1937723"/>
              <a:ext cx="1316360" cy="32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2"/>
                  </a:solidFill>
                  <a:latin typeface="ZapfHumnst BT" pitchFamily="34" charset="0"/>
                </a:defRPr>
              </a:lvl1pPr>
              <a:lvl2pPr marL="742950" indent="-285750">
                <a:defRPr sz="2000" b="1">
                  <a:solidFill>
                    <a:schemeClr val="tx2"/>
                  </a:solidFill>
                  <a:latin typeface="ZapfHumnst BT" pitchFamily="34" charset="0"/>
                </a:defRPr>
              </a:lvl2pPr>
              <a:lvl3pPr marL="1143000" indent="-228600">
                <a:defRPr sz="2000" b="1">
                  <a:solidFill>
                    <a:schemeClr val="tx2"/>
                  </a:solidFill>
                  <a:latin typeface="ZapfHumnst BT" pitchFamily="34" charset="0"/>
                </a:defRPr>
              </a:lvl3pPr>
              <a:lvl4pPr marL="1600200" indent="-228600">
                <a:defRPr sz="2000" b="1">
                  <a:solidFill>
                    <a:schemeClr val="tx2"/>
                  </a:solidFill>
                  <a:latin typeface="ZapfHumnst BT" pitchFamily="34" charset="0"/>
                </a:defRPr>
              </a:lvl4pPr>
              <a:lvl5pPr marL="2057400" indent="-228600">
                <a:defRPr sz="2000" b="1">
                  <a:solidFill>
                    <a:schemeClr val="tx2"/>
                  </a:solidFill>
                  <a:latin typeface="ZapfHumnst BT" pitchFamily="34" charset="0"/>
                </a:defRPr>
              </a:lvl5pPr>
              <a:lvl6pPr marL="2514600" indent="-228600" algn="ctr" eaLnBrk="0" fontAlgn="base" hangingPunct="0">
                <a:spcBef>
                  <a:spcPct val="0"/>
                </a:spcBef>
                <a:spcAft>
                  <a:spcPct val="0"/>
                </a:spcAft>
                <a:defRPr sz="2000" b="1">
                  <a:solidFill>
                    <a:schemeClr val="tx2"/>
                  </a:solidFill>
                  <a:latin typeface="ZapfHumnst BT" pitchFamily="34" charset="0"/>
                </a:defRPr>
              </a:lvl6pPr>
              <a:lvl7pPr marL="2971800" indent="-228600" algn="ctr" eaLnBrk="0" fontAlgn="base" hangingPunct="0">
                <a:spcBef>
                  <a:spcPct val="0"/>
                </a:spcBef>
                <a:spcAft>
                  <a:spcPct val="0"/>
                </a:spcAft>
                <a:defRPr sz="2000" b="1">
                  <a:solidFill>
                    <a:schemeClr val="tx2"/>
                  </a:solidFill>
                  <a:latin typeface="ZapfHumnst BT" pitchFamily="34" charset="0"/>
                </a:defRPr>
              </a:lvl7pPr>
              <a:lvl8pPr marL="3429000" indent="-228600" algn="ctr" eaLnBrk="0" fontAlgn="base" hangingPunct="0">
                <a:spcBef>
                  <a:spcPct val="0"/>
                </a:spcBef>
                <a:spcAft>
                  <a:spcPct val="0"/>
                </a:spcAft>
                <a:defRPr sz="2000" b="1">
                  <a:solidFill>
                    <a:schemeClr val="tx2"/>
                  </a:solidFill>
                  <a:latin typeface="ZapfHumnst BT" pitchFamily="34" charset="0"/>
                </a:defRPr>
              </a:lvl8pPr>
              <a:lvl9pPr marL="3886200" indent="-228600" algn="ctr" eaLnBrk="0" fontAlgn="base" hangingPunct="0">
                <a:spcBef>
                  <a:spcPct val="0"/>
                </a:spcBef>
                <a:spcAft>
                  <a:spcPct val="0"/>
                </a:spcAft>
                <a:defRPr sz="2000" b="1">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667" b="1" i="0" u="none" strike="noStrike" kern="1200" cap="none" spc="0" normalizeH="0" baseline="0" noProof="0" dirty="0">
                <a:ln>
                  <a:noFill/>
                </a:ln>
                <a:solidFill>
                  <a:srgbClr val="000000"/>
                </a:solidFill>
                <a:effectLst/>
                <a:uLnTx/>
                <a:uFillTx/>
                <a:latin typeface="ZapfHumnst BT" pitchFamily="34" charset="0"/>
                <a:ea typeface="+mn-ea"/>
                <a:cs typeface="Arial" charset="0"/>
              </a:endParaRPr>
            </a:p>
          </p:txBody>
        </p:sp>
        <p:sp>
          <p:nvSpPr>
            <p:cNvPr id="97285" name="Text Box 8"/>
            <p:cNvSpPr txBox="1">
              <a:spLocks noChangeArrowheads="1"/>
            </p:cNvSpPr>
            <p:nvPr/>
          </p:nvSpPr>
          <p:spPr bwMode="auto">
            <a:xfrm>
              <a:off x="1575816" y="1424245"/>
              <a:ext cx="1421806" cy="408219"/>
            </a:xfrm>
            <a:prstGeom prst="rect">
              <a:avLst/>
            </a:prstGeom>
            <a:solidFill>
              <a:schemeClr val="accent5">
                <a:lumMod val="50000"/>
              </a:schemeClr>
            </a:solidFill>
            <a:ln>
              <a:noFill/>
            </a:ln>
          </p:spPr>
          <p:txBody>
            <a:bodyPr/>
            <a:lstStyle>
              <a:lvl1pPr>
                <a:defRPr sz="2000" b="1">
                  <a:solidFill>
                    <a:schemeClr val="tx2"/>
                  </a:solidFill>
                  <a:latin typeface="ZapfHumnst BT" pitchFamily="34" charset="0"/>
                </a:defRPr>
              </a:lvl1pPr>
              <a:lvl2pPr marL="742950" indent="-285750">
                <a:defRPr sz="2000" b="1">
                  <a:solidFill>
                    <a:schemeClr val="tx2"/>
                  </a:solidFill>
                  <a:latin typeface="ZapfHumnst BT" pitchFamily="34" charset="0"/>
                </a:defRPr>
              </a:lvl2pPr>
              <a:lvl3pPr marL="1143000" indent="-228600">
                <a:defRPr sz="2000" b="1">
                  <a:solidFill>
                    <a:schemeClr val="tx2"/>
                  </a:solidFill>
                  <a:latin typeface="ZapfHumnst BT" pitchFamily="34" charset="0"/>
                </a:defRPr>
              </a:lvl3pPr>
              <a:lvl4pPr marL="1600200" indent="-228600">
                <a:defRPr sz="2000" b="1">
                  <a:solidFill>
                    <a:schemeClr val="tx2"/>
                  </a:solidFill>
                  <a:latin typeface="ZapfHumnst BT" pitchFamily="34" charset="0"/>
                </a:defRPr>
              </a:lvl4pPr>
              <a:lvl5pPr marL="2057400" indent="-228600">
                <a:defRPr sz="2000" b="1">
                  <a:solidFill>
                    <a:schemeClr val="tx2"/>
                  </a:solidFill>
                  <a:latin typeface="ZapfHumnst BT" pitchFamily="34" charset="0"/>
                </a:defRPr>
              </a:lvl5pPr>
              <a:lvl6pPr marL="2514600" indent="-228600" algn="ctr" eaLnBrk="0" fontAlgn="base" hangingPunct="0">
                <a:spcBef>
                  <a:spcPct val="0"/>
                </a:spcBef>
                <a:spcAft>
                  <a:spcPct val="0"/>
                </a:spcAft>
                <a:defRPr sz="2000" b="1">
                  <a:solidFill>
                    <a:schemeClr val="tx2"/>
                  </a:solidFill>
                  <a:latin typeface="ZapfHumnst BT" pitchFamily="34" charset="0"/>
                </a:defRPr>
              </a:lvl6pPr>
              <a:lvl7pPr marL="2971800" indent="-228600" algn="ctr" eaLnBrk="0" fontAlgn="base" hangingPunct="0">
                <a:spcBef>
                  <a:spcPct val="0"/>
                </a:spcBef>
                <a:spcAft>
                  <a:spcPct val="0"/>
                </a:spcAft>
                <a:defRPr sz="2000" b="1">
                  <a:solidFill>
                    <a:schemeClr val="tx2"/>
                  </a:solidFill>
                  <a:latin typeface="ZapfHumnst BT" pitchFamily="34" charset="0"/>
                </a:defRPr>
              </a:lvl7pPr>
              <a:lvl8pPr marL="3429000" indent="-228600" algn="ctr" eaLnBrk="0" fontAlgn="base" hangingPunct="0">
                <a:spcBef>
                  <a:spcPct val="0"/>
                </a:spcBef>
                <a:spcAft>
                  <a:spcPct val="0"/>
                </a:spcAft>
                <a:defRPr sz="2000" b="1">
                  <a:solidFill>
                    <a:schemeClr val="tx2"/>
                  </a:solidFill>
                  <a:latin typeface="ZapfHumnst BT" pitchFamily="34" charset="0"/>
                </a:defRPr>
              </a:lvl8pPr>
              <a:lvl9pPr marL="3886200" indent="-228600" algn="ctr" eaLnBrk="0" fontAlgn="base" hangingPunct="0">
                <a:spcBef>
                  <a:spcPct val="0"/>
                </a:spcBef>
                <a:spcAft>
                  <a:spcPct val="0"/>
                </a:spcAft>
                <a:defRPr sz="2000" b="1">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667" b="1" i="0" u="none" strike="noStrike" kern="1200" cap="none" spc="0" normalizeH="0" baseline="0" noProof="0" dirty="0">
                  <a:ln>
                    <a:noFill/>
                  </a:ln>
                  <a:solidFill>
                    <a:srgbClr val="FFFFFF"/>
                  </a:solidFill>
                  <a:effectLst/>
                  <a:uLnTx/>
                  <a:uFillTx/>
                  <a:latin typeface="Candara" panose="020E0502030303020204" pitchFamily="34" charset="0"/>
                  <a:ea typeface="+mn-ea"/>
                  <a:cs typeface="Arial" charset="0"/>
                </a:rPr>
                <a:t>gp120</a:t>
              </a:r>
            </a:p>
          </p:txBody>
        </p:sp>
        <p:sp>
          <p:nvSpPr>
            <p:cNvPr id="97286" name="Text Box 9"/>
            <p:cNvSpPr txBox="1">
              <a:spLocks noChangeArrowheads="1"/>
            </p:cNvSpPr>
            <p:nvPr/>
          </p:nvSpPr>
          <p:spPr bwMode="auto">
            <a:xfrm>
              <a:off x="1575816" y="1871457"/>
              <a:ext cx="1214699" cy="408219"/>
            </a:xfrm>
            <a:prstGeom prst="rect">
              <a:avLst/>
            </a:prstGeom>
            <a:solidFill>
              <a:schemeClr val="accent5">
                <a:lumMod val="50000"/>
              </a:schemeClr>
            </a:solidFill>
            <a:ln>
              <a:noFill/>
            </a:ln>
          </p:spPr>
          <p:txBody>
            <a:bodyPr/>
            <a:lstStyle>
              <a:lvl1pPr>
                <a:defRPr sz="2000" b="1">
                  <a:solidFill>
                    <a:schemeClr val="tx2"/>
                  </a:solidFill>
                  <a:latin typeface="ZapfHumnst BT" pitchFamily="34" charset="0"/>
                </a:defRPr>
              </a:lvl1pPr>
              <a:lvl2pPr marL="742950" indent="-285750">
                <a:defRPr sz="2000" b="1">
                  <a:solidFill>
                    <a:schemeClr val="tx2"/>
                  </a:solidFill>
                  <a:latin typeface="ZapfHumnst BT" pitchFamily="34" charset="0"/>
                </a:defRPr>
              </a:lvl2pPr>
              <a:lvl3pPr marL="1143000" indent="-228600">
                <a:defRPr sz="2000" b="1">
                  <a:solidFill>
                    <a:schemeClr val="tx2"/>
                  </a:solidFill>
                  <a:latin typeface="ZapfHumnst BT" pitchFamily="34" charset="0"/>
                </a:defRPr>
              </a:lvl3pPr>
              <a:lvl4pPr marL="1600200" indent="-228600">
                <a:defRPr sz="2000" b="1">
                  <a:solidFill>
                    <a:schemeClr val="tx2"/>
                  </a:solidFill>
                  <a:latin typeface="ZapfHumnst BT" pitchFamily="34" charset="0"/>
                </a:defRPr>
              </a:lvl4pPr>
              <a:lvl5pPr marL="2057400" indent="-228600">
                <a:defRPr sz="2000" b="1">
                  <a:solidFill>
                    <a:schemeClr val="tx2"/>
                  </a:solidFill>
                  <a:latin typeface="ZapfHumnst BT" pitchFamily="34" charset="0"/>
                </a:defRPr>
              </a:lvl5pPr>
              <a:lvl6pPr marL="2514600" indent="-228600" algn="ctr" eaLnBrk="0" fontAlgn="base" hangingPunct="0">
                <a:spcBef>
                  <a:spcPct val="0"/>
                </a:spcBef>
                <a:spcAft>
                  <a:spcPct val="0"/>
                </a:spcAft>
                <a:defRPr sz="2000" b="1">
                  <a:solidFill>
                    <a:schemeClr val="tx2"/>
                  </a:solidFill>
                  <a:latin typeface="ZapfHumnst BT" pitchFamily="34" charset="0"/>
                </a:defRPr>
              </a:lvl6pPr>
              <a:lvl7pPr marL="2971800" indent="-228600" algn="ctr" eaLnBrk="0" fontAlgn="base" hangingPunct="0">
                <a:spcBef>
                  <a:spcPct val="0"/>
                </a:spcBef>
                <a:spcAft>
                  <a:spcPct val="0"/>
                </a:spcAft>
                <a:defRPr sz="2000" b="1">
                  <a:solidFill>
                    <a:schemeClr val="tx2"/>
                  </a:solidFill>
                  <a:latin typeface="ZapfHumnst BT" pitchFamily="34" charset="0"/>
                </a:defRPr>
              </a:lvl7pPr>
              <a:lvl8pPr marL="3429000" indent="-228600" algn="ctr" eaLnBrk="0" fontAlgn="base" hangingPunct="0">
                <a:spcBef>
                  <a:spcPct val="0"/>
                </a:spcBef>
                <a:spcAft>
                  <a:spcPct val="0"/>
                </a:spcAft>
                <a:defRPr sz="2000" b="1">
                  <a:solidFill>
                    <a:schemeClr val="tx2"/>
                  </a:solidFill>
                  <a:latin typeface="ZapfHumnst BT" pitchFamily="34" charset="0"/>
                </a:defRPr>
              </a:lvl8pPr>
              <a:lvl9pPr marL="3886200" indent="-228600" algn="ctr" eaLnBrk="0" fontAlgn="base" hangingPunct="0">
                <a:spcBef>
                  <a:spcPct val="0"/>
                </a:spcBef>
                <a:spcAft>
                  <a:spcPct val="0"/>
                </a:spcAft>
                <a:defRPr sz="2000" b="1">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667" b="1" i="0" u="none" strike="noStrike" kern="1200" cap="none" spc="0" normalizeH="0" baseline="0" noProof="0" dirty="0">
                  <a:ln>
                    <a:noFill/>
                  </a:ln>
                  <a:solidFill>
                    <a:srgbClr val="FFFFFF"/>
                  </a:solidFill>
                  <a:effectLst/>
                  <a:uLnTx/>
                  <a:uFillTx/>
                  <a:latin typeface="Candara" panose="020E0502030303020204" pitchFamily="34" charset="0"/>
                  <a:ea typeface="+mn-ea"/>
                  <a:cs typeface="Arial" charset="0"/>
                </a:rPr>
                <a:t>gp 41</a:t>
              </a:r>
            </a:p>
          </p:txBody>
        </p:sp>
        <p:sp>
          <p:nvSpPr>
            <p:cNvPr id="97287" name="Text Box 10"/>
            <p:cNvSpPr txBox="1">
              <a:spLocks noChangeArrowheads="1"/>
            </p:cNvSpPr>
            <p:nvPr/>
          </p:nvSpPr>
          <p:spPr bwMode="auto">
            <a:xfrm>
              <a:off x="1616388" y="3149223"/>
              <a:ext cx="980508" cy="348126"/>
            </a:xfrm>
            <a:prstGeom prst="rect">
              <a:avLst/>
            </a:prstGeom>
            <a:solidFill>
              <a:schemeClr val="accent5">
                <a:lumMod val="50000"/>
              </a:schemeClr>
            </a:solidFill>
            <a:ln>
              <a:noFill/>
            </a:ln>
          </p:spPr>
          <p:txBody>
            <a:bodyPr/>
            <a:lstStyle>
              <a:lvl1pPr>
                <a:defRPr sz="2000" b="1">
                  <a:solidFill>
                    <a:schemeClr val="tx2"/>
                  </a:solidFill>
                  <a:latin typeface="ZapfHumnst BT" pitchFamily="34" charset="0"/>
                </a:defRPr>
              </a:lvl1pPr>
              <a:lvl2pPr marL="742950" indent="-285750">
                <a:defRPr sz="2000" b="1">
                  <a:solidFill>
                    <a:schemeClr val="tx2"/>
                  </a:solidFill>
                  <a:latin typeface="ZapfHumnst BT" pitchFamily="34" charset="0"/>
                </a:defRPr>
              </a:lvl2pPr>
              <a:lvl3pPr marL="1143000" indent="-228600">
                <a:defRPr sz="2000" b="1">
                  <a:solidFill>
                    <a:schemeClr val="tx2"/>
                  </a:solidFill>
                  <a:latin typeface="ZapfHumnst BT" pitchFamily="34" charset="0"/>
                </a:defRPr>
              </a:lvl3pPr>
              <a:lvl4pPr marL="1600200" indent="-228600">
                <a:defRPr sz="2000" b="1">
                  <a:solidFill>
                    <a:schemeClr val="tx2"/>
                  </a:solidFill>
                  <a:latin typeface="ZapfHumnst BT" pitchFamily="34" charset="0"/>
                </a:defRPr>
              </a:lvl4pPr>
              <a:lvl5pPr marL="2057400" indent="-228600">
                <a:defRPr sz="2000" b="1">
                  <a:solidFill>
                    <a:schemeClr val="tx2"/>
                  </a:solidFill>
                  <a:latin typeface="ZapfHumnst BT" pitchFamily="34" charset="0"/>
                </a:defRPr>
              </a:lvl5pPr>
              <a:lvl6pPr marL="2514600" indent="-228600" algn="ctr" eaLnBrk="0" fontAlgn="base" hangingPunct="0">
                <a:spcBef>
                  <a:spcPct val="0"/>
                </a:spcBef>
                <a:spcAft>
                  <a:spcPct val="0"/>
                </a:spcAft>
                <a:defRPr sz="2000" b="1">
                  <a:solidFill>
                    <a:schemeClr val="tx2"/>
                  </a:solidFill>
                  <a:latin typeface="ZapfHumnst BT" pitchFamily="34" charset="0"/>
                </a:defRPr>
              </a:lvl6pPr>
              <a:lvl7pPr marL="2971800" indent="-228600" algn="ctr" eaLnBrk="0" fontAlgn="base" hangingPunct="0">
                <a:spcBef>
                  <a:spcPct val="0"/>
                </a:spcBef>
                <a:spcAft>
                  <a:spcPct val="0"/>
                </a:spcAft>
                <a:defRPr sz="2000" b="1">
                  <a:solidFill>
                    <a:schemeClr val="tx2"/>
                  </a:solidFill>
                  <a:latin typeface="ZapfHumnst BT" pitchFamily="34" charset="0"/>
                </a:defRPr>
              </a:lvl7pPr>
              <a:lvl8pPr marL="3429000" indent="-228600" algn="ctr" eaLnBrk="0" fontAlgn="base" hangingPunct="0">
                <a:spcBef>
                  <a:spcPct val="0"/>
                </a:spcBef>
                <a:spcAft>
                  <a:spcPct val="0"/>
                </a:spcAft>
                <a:defRPr sz="2000" b="1">
                  <a:solidFill>
                    <a:schemeClr val="tx2"/>
                  </a:solidFill>
                  <a:latin typeface="ZapfHumnst BT" pitchFamily="34" charset="0"/>
                </a:defRPr>
              </a:lvl8pPr>
              <a:lvl9pPr marL="3886200" indent="-228600" algn="ctr" eaLnBrk="0" fontAlgn="base" hangingPunct="0">
                <a:spcBef>
                  <a:spcPct val="0"/>
                </a:spcBef>
                <a:spcAft>
                  <a:spcPct val="0"/>
                </a:spcAft>
                <a:defRPr sz="2000" b="1">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667" b="1" i="0" u="none" strike="noStrike" kern="1200" cap="none" spc="0" normalizeH="0" baseline="0" noProof="0" dirty="0">
                  <a:ln>
                    <a:noFill/>
                  </a:ln>
                  <a:solidFill>
                    <a:srgbClr val="FFFFFF"/>
                  </a:solidFill>
                  <a:effectLst/>
                  <a:uLnTx/>
                  <a:uFillTx/>
                  <a:latin typeface="Candara" panose="020E0502030303020204" pitchFamily="34" charset="0"/>
                  <a:ea typeface="+mn-ea"/>
                  <a:cs typeface="Arial" charset="0"/>
                </a:rPr>
                <a:t>p24</a:t>
              </a:r>
            </a:p>
          </p:txBody>
        </p:sp>
        <p:sp>
          <p:nvSpPr>
            <p:cNvPr id="8" name="Text Box 10"/>
            <p:cNvSpPr txBox="1">
              <a:spLocks noChangeArrowheads="1"/>
            </p:cNvSpPr>
            <p:nvPr/>
          </p:nvSpPr>
          <p:spPr bwMode="auto">
            <a:xfrm>
              <a:off x="1671610" y="3707265"/>
              <a:ext cx="987270" cy="348126"/>
            </a:xfrm>
            <a:prstGeom prst="rect">
              <a:avLst/>
            </a:prstGeom>
            <a:solidFill>
              <a:schemeClr val="accent5">
                <a:lumMod val="50000"/>
              </a:schemeClr>
            </a:solidFill>
            <a:ln>
              <a:noFill/>
            </a:ln>
          </p:spPr>
          <p:txBody>
            <a:bodyPr/>
            <a:lstStyle>
              <a:lvl1pPr>
                <a:defRPr sz="2000" b="1">
                  <a:solidFill>
                    <a:schemeClr val="tx2"/>
                  </a:solidFill>
                  <a:latin typeface="ZapfHumnst BT" pitchFamily="34" charset="0"/>
                </a:defRPr>
              </a:lvl1pPr>
              <a:lvl2pPr marL="742950" indent="-285750">
                <a:defRPr sz="2000" b="1">
                  <a:solidFill>
                    <a:schemeClr val="tx2"/>
                  </a:solidFill>
                  <a:latin typeface="ZapfHumnst BT" pitchFamily="34" charset="0"/>
                </a:defRPr>
              </a:lvl2pPr>
              <a:lvl3pPr marL="1143000" indent="-228600">
                <a:defRPr sz="2000" b="1">
                  <a:solidFill>
                    <a:schemeClr val="tx2"/>
                  </a:solidFill>
                  <a:latin typeface="ZapfHumnst BT" pitchFamily="34" charset="0"/>
                </a:defRPr>
              </a:lvl3pPr>
              <a:lvl4pPr marL="1600200" indent="-228600">
                <a:defRPr sz="2000" b="1">
                  <a:solidFill>
                    <a:schemeClr val="tx2"/>
                  </a:solidFill>
                  <a:latin typeface="ZapfHumnst BT" pitchFamily="34" charset="0"/>
                </a:defRPr>
              </a:lvl4pPr>
              <a:lvl5pPr marL="2057400" indent="-228600">
                <a:defRPr sz="2000" b="1">
                  <a:solidFill>
                    <a:schemeClr val="tx2"/>
                  </a:solidFill>
                  <a:latin typeface="ZapfHumnst BT" pitchFamily="34" charset="0"/>
                </a:defRPr>
              </a:lvl5pPr>
              <a:lvl6pPr marL="2514600" indent="-228600" algn="ctr" eaLnBrk="0" fontAlgn="base" hangingPunct="0">
                <a:spcBef>
                  <a:spcPct val="0"/>
                </a:spcBef>
                <a:spcAft>
                  <a:spcPct val="0"/>
                </a:spcAft>
                <a:defRPr sz="2000" b="1">
                  <a:solidFill>
                    <a:schemeClr val="tx2"/>
                  </a:solidFill>
                  <a:latin typeface="ZapfHumnst BT" pitchFamily="34" charset="0"/>
                </a:defRPr>
              </a:lvl6pPr>
              <a:lvl7pPr marL="2971800" indent="-228600" algn="ctr" eaLnBrk="0" fontAlgn="base" hangingPunct="0">
                <a:spcBef>
                  <a:spcPct val="0"/>
                </a:spcBef>
                <a:spcAft>
                  <a:spcPct val="0"/>
                </a:spcAft>
                <a:defRPr sz="2000" b="1">
                  <a:solidFill>
                    <a:schemeClr val="tx2"/>
                  </a:solidFill>
                  <a:latin typeface="ZapfHumnst BT" pitchFamily="34" charset="0"/>
                </a:defRPr>
              </a:lvl7pPr>
              <a:lvl8pPr marL="3429000" indent="-228600" algn="ctr" eaLnBrk="0" fontAlgn="base" hangingPunct="0">
                <a:spcBef>
                  <a:spcPct val="0"/>
                </a:spcBef>
                <a:spcAft>
                  <a:spcPct val="0"/>
                </a:spcAft>
                <a:defRPr sz="2000" b="1">
                  <a:solidFill>
                    <a:schemeClr val="tx2"/>
                  </a:solidFill>
                  <a:latin typeface="ZapfHumnst BT" pitchFamily="34" charset="0"/>
                </a:defRPr>
              </a:lvl8pPr>
              <a:lvl9pPr marL="3886200" indent="-228600" algn="ctr" eaLnBrk="0" fontAlgn="base" hangingPunct="0">
                <a:spcBef>
                  <a:spcPct val="0"/>
                </a:spcBef>
                <a:spcAft>
                  <a:spcPct val="0"/>
                </a:spcAft>
                <a:defRPr sz="2000" b="1">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667" b="1" i="0" u="none" strike="noStrike" kern="1200" cap="none" spc="0" normalizeH="0" baseline="0" noProof="0" dirty="0">
                  <a:ln>
                    <a:noFill/>
                  </a:ln>
                  <a:solidFill>
                    <a:srgbClr val="FFFFFF"/>
                  </a:solidFill>
                  <a:effectLst/>
                  <a:uLnTx/>
                  <a:uFillTx/>
                  <a:latin typeface="Candara" panose="020E0502030303020204" pitchFamily="34" charset="0"/>
                  <a:ea typeface="+mn-ea"/>
                  <a:cs typeface="Arial" charset="0"/>
                </a:rPr>
                <a:t>RNA</a:t>
              </a:r>
            </a:p>
          </p:txBody>
        </p:sp>
      </p:grpSp>
    </p:spTree>
    <p:extLst>
      <p:ext uri="{BB962C8B-B14F-4D97-AF65-F5344CB8AC3E}">
        <p14:creationId xmlns:p14="http://schemas.microsoft.com/office/powerpoint/2010/main" val="392780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 Box 18"/>
          <p:cNvSpPr txBox="1">
            <a:spLocks noChangeArrowheads="1"/>
          </p:cNvSpPr>
          <p:nvPr/>
        </p:nvSpPr>
        <p:spPr bwMode="auto">
          <a:xfrm>
            <a:off x="8454754" y="3299540"/>
            <a:ext cx="4064000" cy="400110"/>
          </a:xfrm>
          <a:prstGeom prst="rect">
            <a:avLst/>
          </a:prstGeom>
          <a:noFill/>
          <a:ln w="28575">
            <a:noFill/>
            <a:miter lim="800000"/>
            <a:headEnd/>
            <a:tailEnd/>
          </a:ln>
          <a:effectLst/>
        </p:spPr>
        <p:txBody>
          <a:bodyP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Chembio Stat Pak</a:t>
            </a:r>
          </a:p>
        </p:txBody>
      </p:sp>
      <p:pic>
        <p:nvPicPr>
          <p:cNvPr id="33" name="Picture 19" descr="Stat Pak loop s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35058" y="1030233"/>
            <a:ext cx="2974097" cy="2151063"/>
          </a:xfrm>
          <a:prstGeom prst="rect">
            <a:avLst/>
          </a:prstGeom>
          <a:noFill/>
        </p:spPr>
      </p:pic>
      <p:pic>
        <p:nvPicPr>
          <p:cNvPr id="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4240709"/>
            <a:ext cx="2946400" cy="199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8"/>
          <p:cNvSpPr txBox="1">
            <a:spLocks noChangeArrowheads="1"/>
          </p:cNvSpPr>
          <p:nvPr/>
        </p:nvSpPr>
        <p:spPr bwMode="auto">
          <a:xfrm>
            <a:off x="406400" y="6339937"/>
            <a:ext cx="4064000" cy="400110"/>
          </a:xfrm>
          <a:prstGeom prst="rect">
            <a:avLst/>
          </a:prstGeom>
          <a:noFill/>
          <a:ln w="28575">
            <a:noFill/>
            <a:miter lim="800000"/>
            <a:headEnd/>
            <a:tailEnd/>
          </a:ln>
          <a:effectLst/>
        </p:spPr>
        <p:txBody>
          <a:bodyP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INSTI HIV 1/2 </a:t>
            </a:r>
          </a:p>
        </p:txBody>
      </p:sp>
      <p:grpSp>
        <p:nvGrpSpPr>
          <p:cNvPr id="2" name="Group 9"/>
          <p:cNvGrpSpPr>
            <a:grpSpLocks/>
          </p:cNvGrpSpPr>
          <p:nvPr/>
        </p:nvGrpSpPr>
        <p:grpSpPr bwMode="auto">
          <a:xfrm>
            <a:off x="406400" y="880557"/>
            <a:ext cx="2233084" cy="2286000"/>
            <a:chOff x="3696" y="2208"/>
            <a:chExt cx="1296" cy="1689"/>
          </a:xfrm>
        </p:grpSpPr>
        <p:pic>
          <p:nvPicPr>
            <p:cNvPr id="719882" name="Picture 10" descr="swab04"/>
            <p:cNvPicPr>
              <a:picLocks noChangeAspect="1" noChangeArrowheads="1"/>
            </p:cNvPicPr>
            <p:nvPr/>
          </p:nvPicPr>
          <p:blipFill>
            <a:blip r:embed="rId5" cstate="screen">
              <a:lum bright="12000"/>
              <a:extLst>
                <a:ext uri="{28A0092B-C50C-407E-A947-70E740481C1C}">
                  <a14:useLocalDpi xmlns:a14="http://schemas.microsoft.com/office/drawing/2010/main"/>
                </a:ext>
              </a:extLst>
            </a:blip>
            <a:srcRect/>
            <a:stretch>
              <a:fillRect/>
            </a:stretch>
          </p:blipFill>
          <p:spPr bwMode="auto">
            <a:xfrm>
              <a:off x="3696" y="2208"/>
              <a:ext cx="1296" cy="1689"/>
            </a:xfrm>
            <a:prstGeom prst="rect">
              <a:avLst/>
            </a:prstGeom>
            <a:noFill/>
            <a:ln w="9525">
              <a:solidFill>
                <a:srgbClr val="990033"/>
              </a:solidFill>
              <a:miter lim="800000"/>
              <a:headEnd/>
              <a:tailEnd/>
            </a:ln>
            <a:effectLst/>
          </p:spPr>
        </p:pic>
        <p:sp>
          <p:nvSpPr>
            <p:cNvPr id="719883" name="AutoShape 11"/>
            <p:cNvSpPr>
              <a:spLocks noChangeArrowheads="1"/>
            </p:cNvSpPr>
            <p:nvPr/>
          </p:nvSpPr>
          <p:spPr bwMode="auto">
            <a:xfrm rot="-3356768">
              <a:off x="3994" y="2532"/>
              <a:ext cx="1046" cy="547"/>
            </a:xfrm>
            <a:custGeom>
              <a:avLst/>
              <a:gdLst>
                <a:gd name="G0" fmla="+- -285833 0 0"/>
                <a:gd name="G1" fmla="+- -4211915 0 0"/>
                <a:gd name="G2" fmla="+- -285833 0 -4211915"/>
                <a:gd name="G3" fmla="+- 10800 0 0"/>
                <a:gd name="G4" fmla="+- 0 0 -285833"/>
                <a:gd name="T0" fmla="*/ 360 256 1"/>
                <a:gd name="T1" fmla="*/ 0 256 1"/>
                <a:gd name="G5" fmla="+- G2 T0 T1"/>
                <a:gd name="G6" fmla="?: G2 G2 G5"/>
                <a:gd name="G7" fmla="+- 0 0 G6"/>
                <a:gd name="G8" fmla="+- 8849 0 0"/>
                <a:gd name="G9" fmla="+- 0 0 -4211915"/>
                <a:gd name="G10" fmla="+- 8849 0 2700"/>
                <a:gd name="G11" fmla="cos G10 -285833"/>
                <a:gd name="G12" fmla="sin G10 -285833"/>
                <a:gd name="G13" fmla="cos 13500 -285833"/>
                <a:gd name="G14" fmla="sin 13500 -285833"/>
                <a:gd name="G15" fmla="+- G11 10800 0"/>
                <a:gd name="G16" fmla="+- G12 10800 0"/>
                <a:gd name="G17" fmla="+- G13 10800 0"/>
                <a:gd name="G18" fmla="+- G14 10800 0"/>
                <a:gd name="G19" fmla="*/ 8849 1 2"/>
                <a:gd name="G20" fmla="+- G19 5400 0"/>
                <a:gd name="G21" fmla="cos G20 -285833"/>
                <a:gd name="G22" fmla="sin G20 -285833"/>
                <a:gd name="G23" fmla="+- G21 10800 0"/>
                <a:gd name="G24" fmla="+- G12 G23 G22"/>
                <a:gd name="G25" fmla="+- G22 G23 G11"/>
                <a:gd name="G26" fmla="cos 10800 -285833"/>
                <a:gd name="G27" fmla="sin 10800 -285833"/>
                <a:gd name="G28" fmla="cos 8849 -285833"/>
                <a:gd name="G29" fmla="sin 8849 -285833"/>
                <a:gd name="G30" fmla="+- G26 10800 0"/>
                <a:gd name="G31" fmla="+- G27 10800 0"/>
                <a:gd name="G32" fmla="+- G28 10800 0"/>
                <a:gd name="G33" fmla="+- G29 10800 0"/>
                <a:gd name="G34" fmla="+- G19 5400 0"/>
                <a:gd name="G35" fmla="cos G34 -4211915"/>
                <a:gd name="G36" fmla="sin G34 -4211915"/>
                <a:gd name="G37" fmla="+/ -4211915 -285833 2"/>
                <a:gd name="T2" fmla="*/ 180 256 1"/>
                <a:gd name="T3" fmla="*/ 0 256 1"/>
                <a:gd name="G38" fmla="+- G37 T2 T3"/>
                <a:gd name="G39" fmla="?: G2 G37 G38"/>
                <a:gd name="G40" fmla="cos 10800 G39"/>
                <a:gd name="G41" fmla="sin 10800 G39"/>
                <a:gd name="G42" fmla="cos 8849 G39"/>
                <a:gd name="G43" fmla="sin 8849 G39"/>
                <a:gd name="G44" fmla="+- G40 10800 0"/>
                <a:gd name="G45" fmla="+- G41 10800 0"/>
                <a:gd name="G46" fmla="+- G42 10800 0"/>
                <a:gd name="G47" fmla="+- G43 10800 0"/>
                <a:gd name="G48" fmla="+- G35 10800 0"/>
                <a:gd name="G49" fmla="+- G36 10800 0"/>
                <a:gd name="T4" fmla="*/ 19720 w 21600"/>
                <a:gd name="T5" fmla="*/ 4711 h 21600"/>
                <a:gd name="T6" fmla="*/ 15065 w 21600"/>
                <a:gd name="T7" fmla="*/ 1949 h 21600"/>
                <a:gd name="T8" fmla="*/ 18108 w 21600"/>
                <a:gd name="T9" fmla="*/ 5811 h 21600"/>
                <a:gd name="T10" fmla="*/ 24260 w 21600"/>
                <a:gd name="T11" fmla="*/ 9773 h 21600"/>
                <a:gd name="T12" fmla="*/ 20876 w 21600"/>
                <a:gd name="T13" fmla="*/ 13717 h 21600"/>
                <a:gd name="T14" fmla="*/ 16931 w 21600"/>
                <a:gd name="T15" fmla="*/ 1033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23" y="10127"/>
                  </a:moveTo>
                  <a:cubicBezTo>
                    <a:pt x="19383" y="6979"/>
                    <a:pt x="17485" y="4198"/>
                    <a:pt x="14641" y="2828"/>
                  </a:cubicBezTo>
                  <a:lnTo>
                    <a:pt x="15488" y="1070"/>
                  </a:lnTo>
                  <a:cubicBezTo>
                    <a:pt x="18959" y="2743"/>
                    <a:pt x="21275" y="6137"/>
                    <a:pt x="21568" y="9978"/>
                  </a:cubicBezTo>
                  <a:lnTo>
                    <a:pt x="24260" y="9773"/>
                  </a:lnTo>
                  <a:lnTo>
                    <a:pt x="20876" y="13717"/>
                  </a:lnTo>
                  <a:lnTo>
                    <a:pt x="16931" y="10332"/>
                  </a:lnTo>
                  <a:lnTo>
                    <a:pt x="19623" y="10127"/>
                  </a:lnTo>
                  <a:close/>
                </a:path>
              </a:pathLst>
            </a:custGeom>
            <a:solidFill>
              <a:srgbClr val="FFFF66"/>
            </a:solidFill>
            <a:ln w="9525">
              <a:solidFill>
                <a:srgbClr val="990033"/>
              </a:solidFill>
              <a:miter lim="800000"/>
              <a:headEnd/>
              <a:tailEnd/>
            </a:ln>
            <a:effectLst/>
          </p:spPr>
          <p:txBody>
            <a:bodyPr wrap="none"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pic>
        <p:nvPicPr>
          <p:cNvPr id="719888" name="Picture 16" descr="Sure Check FS s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59682" y="941593"/>
            <a:ext cx="2631017" cy="2438400"/>
          </a:xfrm>
          <a:prstGeom prst="rect">
            <a:avLst/>
          </a:prstGeom>
          <a:noFill/>
        </p:spPr>
      </p:pic>
      <p:pic>
        <p:nvPicPr>
          <p:cNvPr id="22" name="Content Placeholder 4" descr="IMG_0587.JPG"/>
          <p:cNvPicPr>
            <a:picLocks noGrp="1" noChangeAspect="1"/>
          </p:cNvPicPr>
          <p:nvPr/>
        </p:nvPicPr>
        <p:blipFill>
          <a:blip r:embed="rId7" cstate="print">
            <a:lum bright="10000"/>
            <a:extLst>
              <a:ext uri="{28A0092B-C50C-407E-A947-70E740481C1C}">
                <a14:useLocalDpi xmlns:a14="http://schemas.microsoft.com/office/drawing/2010/main"/>
              </a:ext>
            </a:extLst>
          </a:blip>
          <a:srcRect/>
          <a:stretch>
            <a:fillRect/>
          </a:stretch>
        </p:blipFill>
        <p:spPr bwMode="auto">
          <a:xfrm>
            <a:off x="2824289" y="849583"/>
            <a:ext cx="2822756" cy="255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
          <p:cNvSpPr txBox="1">
            <a:spLocks noChangeArrowheads="1"/>
          </p:cNvSpPr>
          <p:nvPr/>
        </p:nvSpPr>
        <p:spPr bwMode="auto">
          <a:xfrm>
            <a:off x="3548542" y="2790746"/>
            <a:ext cx="1669036"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 gp120</a:t>
            </a:r>
          </a:p>
        </p:txBody>
      </p:sp>
      <p:sp>
        <p:nvSpPr>
          <p:cNvPr id="17" name="Text Box 12"/>
          <p:cNvSpPr txBox="1">
            <a:spLocks noChangeArrowheads="1"/>
          </p:cNvSpPr>
          <p:nvPr/>
        </p:nvSpPr>
        <p:spPr bwMode="auto">
          <a:xfrm>
            <a:off x="6324245" y="2756242"/>
            <a:ext cx="1669036"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 gp120</a:t>
            </a:r>
          </a:p>
        </p:txBody>
      </p:sp>
      <p:sp>
        <p:nvSpPr>
          <p:cNvPr id="18" name="Text Box 12"/>
          <p:cNvSpPr txBox="1">
            <a:spLocks noChangeArrowheads="1"/>
          </p:cNvSpPr>
          <p:nvPr/>
        </p:nvSpPr>
        <p:spPr bwMode="auto">
          <a:xfrm>
            <a:off x="9673955" y="2647335"/>
            <a:ext cx="1669036"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 gp120</a:t>
            </a:r>
          </a:p>
        </p:txBody>
      </p:sp>
      <p:sp>
        <p:nvSpPr>
          <p:cNvPr id="19" name="Text Box 15"/>
          <p:cNvSpPr txBox="1">
            <a:spLocks noChangeArrowheads="1"/>
          </p:cNvSpPr>
          <p:nvPr/>
        </p:nvSpPr>
        <p:spPr bwMode="auto">
          <a:xfrm>
            <a:off x="1727201" y="5569318"/>
            <a:ext cx="1273737"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a:t>
            </a:r>
          </a:p>
        </p:txBody>
      </p:sp>
      <p:sp>
        <p:nvSpPr>
          <p:cNvPr id="20" name="Text Box 15"/>
          <p:cNvSpPr txBox="1">
            <a:spLocks noChangeArrowheads="1"/>
          </p:cNvSpPr>
          <p:nvPr/>
        </p:nvSpPr>
        <p:spPr bwMode="auto">
          <a:xfrm>
            <a:off x="791519" y="2542067"/>
            <a:ext cx="1273737"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a:t>
            </a:r>
          </a:p>
        </p:txBody>
      </p:sp>
      <p:sp>
        <p:nvSpPr>
          <p:cNvPr id="5" name="Oval 4"/>
          <p:cNvSpPr/>
          <p:nvPr/>
        </p:nvSpPr>
        <p:spPr bwMode="auto">
          <a:xfrm>
            <a:off x="851053" y="2486071"/>
            <a:ext cx="1200993" cy="645581"/>
          </a:xfrm>
          <a:prstGeom prst="ellipse">
            <a:avLst/>
          </a:prstGeom>
          <a:noFill/>
          <a:ln w="31750" cap="flat" cmpd="sng" algn="ctr">
            <a:solidFill>
              <a:srgbClr val="FF0000"/>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 name="Oval 23"/>
          <p:cNvSpPr/>
          <p:nvPr/>
        </p:nvSpPr>
        <p:spPr bwMode="auto">
          <a:xfrm>
            <a:off x="1782881" y="5515466"/>
            <a:ext cx="1200993" cy="645581"/>
          </a:xfrm>
          <a:prstGeom prst="ellipse">
            <a:avLst/>
          </a:prstGeom>
          <a:noFill/>
          <a:ln w="31750" cap="flat" cmpd="sng" algn="ctr">
            <a:solidFill>
              <a:srgbClr val="FF0000"/>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Text Box 15"/>
          <p:cNvSpPr txBox="1">
            <a:spLocks noChangeArrowheads="1"/>
          </p:cNvSpPr>
          <p:nvPr/>
        </p:nvSpPr>
        <p:spPr bwMode="auto">
          <a:xfrm>
            <a:off x="123646" y="3158220"/>
            <a:ext cx="2946400" cy="400110"/>
          </a:xfrm>
          <a:prstGeom prst="rect">
            <a:avLst/>
          </a:prstGeom>
          <a:noFill/>
          <a:ln w="28575">
            <a:noFill/>
            <a:miter lim="800000"/>
            <a:headEnd/>
            <a:tailEnd/>
          </a:ln>
          <a:effectLst/>
        </p:spPr>
        <p:txBody>
          <a:bodyP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Oraquick Advance</a:t>
            </a:r>
          </a:p>
        </p:txBody>
      </p:sp>
      <p:sp>
        <p:nvSpPr>
          <p:cNvPr id="23" name="Text Box 17"/>
          <p:cNvSpPr txBox="1">
            <a:spLocks noChangeArrowheads="1"/>
          </p:cNvSpPr>
          <p:nvPr/>
        </p:nvSpPr>
        <p:spPr bwMode="auto">
          <a:xfrm>
            <a:off x="5250080" y="3351419"/>
            <a:ext cx="4064000" cy="400110"/>
          </a:xfrm>
          <a:prstGeom prst="rect">
            <a:avLst/>
          </a:prstGeom>
          <a:noFill/>
          <a:ln w="28575">
            <a:noFill/>
            <a:miter lim="800000"/>
            <a:headEnd/>
            <a:tailEnd/>
          </a:ln>
          <a:effectLst/>
        </p:spPr>
        <p:txBody>
          <a:bodyP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Chembio Sure Check</a:t>
            </a:r>
          </a:p>
        </p:txBody>
      </p:sp>
      <p:sp>
        <p:nvSpPr>
          <p:cNvPr id="27" name="Text Box 12"/>
          <p:cNvSpPr txBox="1">
            <a:spLocks noChangeArrowheads="1"/>
          </p:cNvSpPr>
          <p:nvPr/>
        </p:nvSpPr>
        <p:spPr bwMode="auto">
          <a:xfrm>
            <a:off x="2395844" y="3396290"/>
            <a:ext cx="3860800" cy="400110"/>
          </a:xfrm>
          <a:prstGeom prst="rect">
            <a:avLst/>
          </a:prstGeom>
          <a:noFill/>
          <a:ln w="28575">
            <a:noFill/>
            <a:miter lim="800000"/>
            <a:headEnd/>
            <a:tailEnd/>
          </a:ln>
          <a:effectLst/>
        </p:spPr>
        <p:txBody>
          <a:bodyP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DPP HIV 1/2</a:t>
            </a:r>
          </a:p>
        </p:txBody>
      </p:sp>
      <p:pic>
        <p:nvPicPr>
          <p:cNvPr id="36" name="Picture 10" descr="blood2"/>
          <p:cNvPicPr>
            <a:picLocks noChangeAspect="1" noChangeArrowheads="1"/>
          </p:cNvPicPr>
          <p:nvPr/>
        </p:nvPicPr>
        <p:blipFill rotWithShape="1">
          <a:blip r:embed="rId8" cstate="print">
            <a:lum bright="12000"/>
            <a:extLst>
              <a:ext uri="{28A0092B-C50C-407E-A947-70E740481C1C}">
                <a14:useLocalDpi xmlns:a14="http://schemas.microsoft.com/office/drawing/2010/main"/>
              </a:ext>
            </a:extLst>
          </a:blip>
          <a:srcRect/>
          <a:stretch/>
        </p:blipFill>
        <p:spPr bwMode="auto">
          <a:xfrm>
            <a:off x="4484623" y="4219418"/>
            <a:ext cx="3109383" cy="203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5"/>
          <p:cNvSpPr txBox="1">
            <a:spLocks noChangeArrowheads="1"/>
          </p:cNvSpPr>
          <p:nvPr/>
        </p:nvSpPr>
        <p:spPr bwMode="auto">
          <a:xfrm>
            <a:off x="4147232" y="6402031"/>
            <a:ext cx="386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000">
                <a:solidFill>
                  <a:schemeClr val="tx2"/>
                </a:solidFill>
                <a:latin typeface="ZapfHumnst BT" pitchFamily="34" charset="0"/>
              </a:defRPr>
            </a:lvl1pPr>
            <a:lvl2pPr marL="742950" indent="-285750">
              <a:defRPr sz="2000">
                <a:solidFill>
                  <a:schemeClr val="tx2"/>
                </a:solidFill>
                <a:latin typeface="ZapfHumnst BT" pitchFamily="34" charset="0"/>
              </a:defRPr>
            </a:lvl2pPr>
            <a:lvl3pPr marL="1143000" indent="-228600">
              <a:defRPr sz="2000">
                <a:solidFill>
                  <a:schemeClr val="tx2"/>
                </a:solidFill>
                <a:latin typeface="ZapfHumnst BT" pitchFamily="34" charset="0"/>
              </a:defRPr>
            </a:lvl3pPr>
            <a:lvl4pPr marL="1600200" indent="-228600">
              <a:defRPr sz="2000">
                <a:solidFill>
                  <a:schemeClr val="tx2"/>
                </a:solidFill>
                <a:latin typeface="ZapfHumnst BT" pitchFamily="34" charset="0"/>
              </a:defRPr>
            </a:lvl4pPr>
            <a:lvl5pPr marL="2057400" indent="-228600">
              <a:defRPr sz="2000">
                <a:solidFill>
                  <a:schemeClr val="tx2"/>
                </a:solidFill>
                <a:latin typeface="ZapfHumnst BT" pitchFamily="34" charset="0"/>
              </a:defRPr>
            </a:lvl5pPr>
            <a:lvl6pPr marL="2514600" indent="-228600" algn="ctr" eaLnBrk="0" fontAlgn="base" hangingPunct="0">
              <a:spcBef>
                <a:spcPct val="0"/>
              </a:spcBef>
              <a:spcAft>
                <a:spcPct val="0"/>
              </a:spcAft>
              <a:defRPr sz="2000">
                <a:solidFill>
                  <a:schemeClr val="tx2"/>
                </a:solidFill>
                <a:latin typeface="ZapfHumnst BT" pitchFamily="34" charset="0"/>
              </a:defRPr>
            </a:lvl6pPr>
            <a:lvl7pPr marL="2971800" indent="-228600" algn="ctr" eaLnBrk="0" fontAlgn="base" hangingPunct="0">
              <a:spcBef>
                <a:spcPct val="0"/>
              </a:spcBef>
              <a:spcAft>
                <a:spcPct val="0"/>
              </a:spcAft>
              <a:defRPr sz="2000">
                <a:solidFill>
                  <a:schemeClr val="tx2"/>
                </a:solidFill>
                <a:latin typeface="ZapfHumnst BT" pitchFamily="34" charset="0"/>
              </a:defRPr>
            </a:lvl7pPr>
            <a:lvl8pPr marL="3429000" indent="-228600" algn="ctr" eaLnBrk="0" fontAlgn="base" hangingPunct="0">
              <a:spcBef>
                <a:spcPct val="0"/>
              </a:spcBef>
              <a:spcAft>
                <a:spcPct val="0"/>
              </a:spcAft>
              <a:defRPr sz="2000">
                <a:solidFill>
                  <a:schemeClr val="tx2"/>
                </a:solidFill>
                <a:latin typeface="ZapfHumnst BT" pitchFamily="34" charset="0"/>
              </a:defRPr>
            </a:lvl8pPr>
            <a:lvl9pPr marL="3886200" indent="-228600" algn="ctr" eaLnBrk="0" fontAlgn="base" hangingPunct="0">
              <a:spcBef>
                <a:spcPct val="0"/>
              </a:spcBef>
              <a:spcAft>
                <a:spcPct val="0"/>
              </a:spcAft>
              <a:defRPr sz="2000">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srgbClr val="9999FF">
                    <a:lumMod val="50000"/>
                  </a:srgbClr>
                </a:solidFill>
                <a:effectLst/>
                <a:uLnTx/>
                <a:uFillTx/>
                <a:latin typeface="Arial" panose="020B0604020202020204" pitchFamily="34" charset="0"/>
                <a:ea typeface="+mn-ea"/>
                <a:cs typeface="Arial" panose="020B0604020202020204" pitchFamily="34" charset="0"/>
              </a:rPr>
              <a:t>Uni-Gold Recombigen</a:t>
            </a:r>
          </a:p>
        </p:txBody>
      </p:sp>
      <p:sp>
        <p:nvSpPr>
          <p:cNvPr id="39" name="Text Box 12"/>
          <p:cNvSpPr txBox="1">
            <a:spLocks noChangeArrowheads="1"/>
          </p:cNvSpPr>
          <p:nvPr/>
        </p:nvSpPr>
        <p:spPr bwMode="auto">
          <a:xfrm>
            <a:off x="5253989" y="5632264"/>
            <a:ext cx="1669036"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 gp120</a:t>
            </a:r>
          </a:p>
        </p:txBody>
      </p:sp>
      <p:pic>
        <p:nvPicPr>
          <p:cNvPr id="25" name="Picture 10" descr="blood2"/>
          <p:cNvPicPr>
            <a:picLocks noChangeAspect="1" noChangeArrowheads="1"/>
          </p:cNvPicPr>
          <p:nvPr/>
        </p:nvPicPr>
        <p:blipFill rotWithShape="1">
          <a:blip r:embed="rId9" cstate="print">
            <a:lum bright="12000"/>
            <a:extLst>
              <a:ext uri="{28A0092B-C50C-407E-A947-70E740481C1C}">
                <a14:useLocalDpi xmlns:a14="http://schemas.microsoft.com/office/drawing/2010/main"/>
              </a:ext>
            </a:extLst>
          </a:blip>
          <a:srcRect/>
          <a:stretch/>
        </p:blipFill>
        <p:spPr bwMode="auto">
          <a:xfrm rot="901482">
            <a:off x="4748567" y="5274720"/>
            <a:ext cx="330693" cy="47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blood2"/>
          <p:cNvPicPr>
            <a:picLocks noChangeAspect="1" noChangeArrowheads="1"/>
          </p:cNvPicPr>
          <p:nvPr/>
        </p:nvPicPr>
        <p:blipFill rotWithShape="1">
          <a:blip r:embed="rId10" cstate="print">
            <a:lum bright="12000"/>
            <a:extLst>
              <a:ext uri="{28A0092B-C50C-407E-A947-70E740481C1C}">
                <a14:useLocalDpi xmlns:a14="http://schemas.microsoft.com/office/drawing/2010/main"/>
              </a:ext>
            </a:extLst>
          </a:blip>
          <a:srcRect/>
          <a:stretch/>
        </p:blipFill>
        <p:spPr bwMode="auto">
          <a:xfrm>
            <a:off x="7029740" y="5236392"/>
            <a:ext cx="304800" cy="59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AE902B3-E623-4544-BBE5-14ABA2C12D8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235053" y="4219417"/>
            <a:ext cx="3044557" cy="2020645"/>
          </a:xfrm>
          <a:prstGeom prst="rect">
            <a:avLst/>
          </a:prstGeom>
        </p:spPr>
      </p:pic>
      <p:sp>
        <p:nvSpPr>
          <p:cNvPr id="29" name="Text Box 15">
            <a:extLst>
              <a:ext uri="{FF2B5EF4-FFF2-40B4-BE49-F238E27FC236}">
                <a16:creationId xmlns:a16="http://schemas.microsoft.com/office/drawing/2014/main" id="{0B705402-F332-4BFC-A546-D3FD04672A22}"/>
              </a:ext>
            </a:extLst>
          </p:cNvPr>
          <p:cNvSpPr txBox="1">
            <a:spLocks noChangeArrowheads="1"/>
          </p:cNvSpPr>
          <p:nvPr/>
        </p:nvSpPr>
        <p:spPr bwMode="auto">
          <a:xfrm>
            <a:off x="7882833" y="6405569"/>
            <a:ext cx="386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000">
                <a:solidFill>
                  <a:schemeClr val="tx2"/>
                </a:solidFill>
                <a:latin typeface="ZapfHumnst BT" pitchFamily="34" charset="0"/>
              </a:defRPr>
            </a:lvl1pPr>
            <a:lvl2pPr marL="742950" indent="-285750">
              <a:defRPr sz="2000">
                <a:solidFill>
                  <a:schemeClr val="tx2"/>
                </a:solidFill>
                <a:latin typeface="ZapfHumnst BT" pitchFamily="34" charset="0"/>
              </a:defRPr>
            </a:lvl2pPr>
            <a:lvl3pPr marL="1143000" indent="-228600">
              <a:defRPr sz="2000">
                <a:solidFill>
                  <a:schemeClr val="tx2"/>
                </a:solidFill>
                <a:latin typeface="ZapfHumnst BT" pitchFamily="34" charset="0"/>
              </a:defRPr>
            </a:lvl3pPr>
            <a:lvl4pPr marL="1600200" indent="-228600">
              <a:defRPr sz="2000">
                <a:solidFill>
                  <a:schemeClr val="tx2"/>
                </a:solidFill>
                <a:latin typeface="ZapfHumnst BT" pitchFamily="34" charset="0"/>
              </a:defRPr>
            </a:lvl4pPr>
            <a:lvl5pPr marL="2057400" indent="-228600">
              <a:defRPr sz="2000">
                <a:solidFill>
                  <a:schemeClr val="tx2"/>
                </a:solidFill>
                <a:latin typeface="ZapfHumnst BT" pitchFamily="34" charset="0"/>
              </a:defRPr>
            </a:lvl5pPr>
            <a:lvl6pPr marL="2514600" indent="-228600" algn="ctr" eaLnBrk="0" fontAlgn="base" hangingPunct="0">
              <a:spcBef>
                <a:spcPct val="0"/>
              </a:spcBef>
              <a:spcAft>
                <a:spcPct val="0"/>
              </a:spcAft>
              <a:defRPr sz="2000">
                <a:solidFill>
                  <a:schemeClr val="tx2"/>
                </a:solidFill>
                <a:latin typeface="ZapfHumnst BT" pitchFamily="34" charset="0"/>
              </a:defRPr>
            </a:lvl6pPr>
            <a:lvl7pPr marL="2971800" indent="-228600" algn="ctr" eaLnBrk="0" fontAlgn="base" hangingPunct="0">
              <a:spcBef>
                <a:spcPct val="0"/>
              </a:spcBef>
              <a:spcAft>
                <a:spcPct val="0"/>
              </a:spcAft>
              <a:defRPr sz="2000">
                <a:solidFill>
                  <a:schemeClr val="tx2"/>
                </a:solidFill>
                <a:latin typeface="ZapfHumnst BT" pitchFamily="34" charset="0"/>
              </a:defRPr>
            </a:lvl7pPr>
            <a:lvl8pPr marL="3429000" indent="-228600" algn="ctr" eaLnBrk="0" fontAlgn="base" hangingPunct="0">
              <a:spcBef>
                <a:spcPct val="0"/>
              </a:spcBef>
              <a:spcAft>
                <a:spcPct val="0"/>
              </a:spcAft>
              <a:defRPr sz="2000">
                <a:solidFill>
                  <a:schemeClr val="tx2"/>
                </a:solidFill>
                <a:latin typeface="ZapfHumnst BT" pitchFamily="34" charset="0"/>
              </a:defRPr>
            </a:lvl8pPr>
            <a:lvl9pPr marL="3886200" indent="-228600" algn="ctr" eaLnBrk="0" fontAlgn="base" hangingPunct="0">
              <a:spcBef>
                <a:spcPct val="0"/>
              </a:spcBef>
              <a:spcAft>
                <a:spcPct val="0"/>
              </a:spcAft>
              <a:defRPr sz="2000">
                <a:solidFill>
                  <a:schemeClr val="tx2"/>
                </a:solidFill>
                <a:latin typeface="ZapfHumnst BT"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srgbClr val="9999FF">
                    <a:lumMod val="50000"/>
                  </a:srgbClr>
                </a:solidFill>
                <a:effectLst/>
                <a:uLnTx/>
                <a:uFillTx/>
                <a:latin typeface="Arial" panose="020B0604020202020204" pitchFamily="34" charset="0"/>
                <a:ea typeface="+mn-ea"/>
                <a:cs typeface="Arial" panose="020B0604020202020204" pitchFamily="34" charset="0"/>
              </a:rPr>
              <a:t>Determine Combo Ag/Ab</a:t>
            </a:r>
          </a:p>
        </p:txBody>
      </p:sp>
      <p:sp>
        <p:nvSpPr>
          <p:cNvPr id="30" name="Text Box 12">
            <a:extLst>
              <a:ext uri="{FF2B5EF4-FFF2-40B4-BE49-F238E27FC236}">
                <a16:creationId xmlns:a16="http://schemas.microsoft.com/office/drawing/2014/main" id="{F1492C93-4342-43DD-8D20-AB0A84F499D7}"/>
              </a:ext>
            </a:extLst>
          </p:cNvPr>
          <p:cNvSpPr txBox="1">
            <a:spLocks noChangeArrowheads="1"/>
          </p:cNvSpPr>
          <p:nvPr/>
        </p:nvSpPr>
        <p:spPr bwMode="auto">
          <a:xfrm>
            <a:off x="8978715" y="5760937"/>
            <a:ext cx="1669036" cy="400110"/>
          </a:xfrm>
          <a:prstGeom prst="rect">
            <a:avLst/>
          </a:prstGeom>
          <a:solidFill>
            <a:schemeClr val="accent3">
              <a:lumMod val="95000"/>
            </a:schemeClr>
          </a:solidFill>
          <a:ln w="28575">
            <a:noFill/>
            <a:miter lim="800000"/>
            <a:headEnd/>
            <a:tailEnd/>
          </a:ln>
          <a:effectLst/>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9999FF">
                    <a:lumMod val="50000"/>
                  </a:srgbClr>
                </a:solidFill>
                <a:effectLst/>
                <a:uLnTx/>
                <a:uFillTx/>
                <a:latin typeface="Arial" charset="0"/>
                <a:ea typeface="+mn-ea"/>
                <a:cs typeface="Arial" charset="0"/>
              </a:rPr>
              <a:t>gp41, gp120</a:t>
            </a:r>
          </a:p>
        </p:txBody>
      </p:sp>
      <p:sp>
        <p:nvSpPr>
          <p:cNvPr id="3" name="TextBox 2">
            <a:extLst>
              <a:ext uri="{FF2B5EF4-FFF2-40B4-BE49-F238E27FC236}">
                <a16:creationId xmlns:a16="http://schemas.microsoft.com/office/drawing/2014/main" id="{D79B8940-FF71-4FD8-A63F-31EBC81BC1EB}"/>
              </a:ext>
            </a:extLst>
          </p:cNvPr>
          <p:cNvSpPr txBox="1"/>
          <p:nvPr/>
        </p:nvSpPr>
        <p:spPr bwMode="auto">
          <a:xfrm>
            <a:off x="406400" y="278296"/>
            <a:ext cx="11337233" cy="553998"/>
          </a:xfrm>
          <a:prstGeom prst="rect">
            <a:avLst/>
          </a:prstGeom>
          <a:noFill/>
          <a:ln w="9525">
            <a:noFill/>
            <a:miter lim="800000"/>
            <a:headEnd/>
            <a:tailEnd/>
          </a:ln>
        </p:spPr>
        <p:txBody>
          <a:bodyPr wrap="square" rtlCol="0">
            <a:spAutoFit/>
          </a:bodyPr>
          <a:lstStyle/>
          <a:p>
            <a:pPr algn="ctr"/>
            <a:r>
              <a:rPr lang="en-US" sz="3000" b="1" dirty="0">
                <a:solidFill>
                  <a:srgbClr val="C00000"/>
                </a:solidFill>
                <a:latin typeface="Candara" panose="020E0502030303020204" pitchFamily="34" charset="0"/>
              </a:rPr>
              <a:t>Which HIV antibodies do rapid tests detect?</a:t>
            </a:r>
          </a:p>
        </p:txBody>
      </p:sp>
    </p:spTree>
    <p:extLst>
      <p:ext uri="{BB962C8B-B14F-4D97-AF65-F5344CB8AC3E}">
        <p14:creationId xmlns:p14="http://schemas.microsoft.com/office/powerpoint/2010/main" val="325860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5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5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5" grpId="0" animBg="1"/>
      <p:bldP spid="24" grpId="0" animBg="1"/>
      <p:bldP spid="3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C00000"/>
                </a:solidFill>
              </a:rPr>
              <a:t>Which test is currently used most often </a:t>
            </a:r>
            <a:br>
              <a:rPr lang="en-US" sz="3600" dirty="0">
                <a:solidFill>
                  <a:srgbClr val="C00000"/>
                </a:solidFill>
              </a:rPr>
            </a:br>
            <a:r>
              <a:rPr lang="en-US" sz="3600" dirty="0">
                <a:solidFill>
                  <a:srgbClr val="C00000"/>
                </a:solidFill>
              </a:rPr>
              <a:t>to detect HIV infection?</a:t>
            </a:r>
          </a:p>
        </p:txBody>
      </p:sp>
      <p:sp>
        <p:nvSpPr>
          <p:cNvPr id="3" name="Content Placeholder 2"/>
          <p:cNvSpPr>
            <a:spLocks noGrp="1"/>
          </p:cNvSpPr>
          <p:nvPr>
            <p:ph idx="4294967295"/>
          </p:nvPr>
        </p:nvSpPr>
        <p:spPr>
          <a:xfrm>
            <a:off x="777240" y="1960880"/>
            <a:ext cx="10972800" cy="3886200"/>
          </a:xfrm>
        </p:spPr>
        <p:txBody>
          <a:bodyPr/>
          <a:lstStyle/>
          <a:p>
            <a:pPr marL="685783" indent="-685783">
              <a:buFont typeface="+mj-lt"/>
              <a:buAutoNum type="alphaUcPeriod"/>
            </a:pPr>
            <a:r>
              <a:rPr lang="en-US" sz="3467" dirty="0"/>
              <a:t>CIA – Chemiluminescent Immunoassay</a:t>
            </a:r>
          </a:p>
          <a:p>
            <a:pPr marL="685783" indent="-685783">
              <a:buFont typeface="+mj-lt"/>
              <a:buAutoNum type="alphaUcPeriod"/>
            </a:pPr>
            <a:r>
              <a:rPr lang="en-US" sz="3467" dirty="0"/>
              <a:t>DIA – Defense Intelligence Agency</a:t>
            </a:r>
          </a:p>
          <a:p>
            <a:pPr marL="685783" indent="-685783">
              <a:buFont typeface="+mj-lt"/>
              <a:buAutoNum type="alphaUcPeriod"/>
            </a:pPr>
            <a:r>
              <a:rPr lang="en-US" sz="3467" dirty="0"/>
              <a:t>EIA – Enzyme Immunoassay</a:t>
            </a:r>
          </a:p>
          <a:p>
            <a:pPr marL="685783" indent="-685783">
              <a:buFont typeface="+mj-lt"/>
              <a:buAutoNum type="alphaUcPeriod"/>
            </a:pPr>
            <a:r>
              <a:rPr lang="en-US" sz="3467" dirty="0"/>
              <a:t>MFI – Multiplex Flow Immunoassay</a:t>
            </a:r>
          </a:p>
          <a:p>
            <a:pPr marL="685783" indent="-685783">
              <a:buFont typeface="+mj-lt"/>
              <a:buAutoNum type="alphaUcPeriod"/>
            </a:pPr>
            <a:r>
              <a:rPr lang="en-US" sz="3467" dirty="0"/>
              <a:t>None of the above</a:t>
            </a:r>
          </a:p>
        </p:txBody>
      </p:sp>
      <p:sp>
        <p:nvSpPr>
          <p:cNvPr id="4" name="Rectangle 3">
            <a:extLst>
              <a:ext uri="{FF2B5EF4-FFF2-40B4-BE49-F238E27FC236}">
                <a16:creationId xmlns:a16="http://schemas.microsoft.com/office/drawing/2014/main" id="{DE79611E-4AA0-4D74-B50E-149A790F0A2A}"/>
              </a:ext>
            </a:extLst>
          </p:cNvPr>
          <p:cNvSpPr/>
          <p:nvPr/>
        </p:nvSpPr>
        <p:spPr bwMode="auto">
          <a:xfrm>
            <a:off x="818536" y="1961340"/>
            <a:ext cx="8922364" cy="698040"/>
          </a:xfrm>
          <a:prstGeom prst="rect">
            <a:avLst/>
          </a:prstGeom>
          <a:noFill/>
          <a:ln w="317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4">
            <a:extLst>
              <a:ext uri="{FF2B5EF4-FFF2-40B4-BE49-F238E27FC236}">
                <a16:creationId xmlns:a16="http://schemas.microsoft.com/office/drawing/2014/main" id="{92027E69-47B1-434F-9EC2-209BF2DE1AD1}"/>
              </a:ext>
            </a:extLst>
          </p:cNvPr>
          <p:cNvSpPr/>
          <p:nvPr/>
        </p:nvSpPr>
        <p:spPr bwMode="auto">
          <a:xfrm>
            <a:off x="843936" y="4450540"/>
            <a:ext cx="8922364" cy="698040"/>
          </a:xfrm>
          <a:prstGeom prst="rect">
            <a:avLst/>
          </a:prstGeom>
          <a:noFill/>
          <a:ln w="317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a:extLst>
              <a:ext uri="{FF2B5EF4-FFF2-40B4-BE49-F238E27FC236}">
                <a16:creationId xmlns:a16="http://schemas.microsoft.com/office/drawing/2014/main" id="{BB42C379-9AA9-4672-9574-1A0E933B55AD}"/>
              </a:ext>
            </a:extLst>
          </p:cNvPr>
          <p:cNvSpPr/>
          <p:nvPr/>
        </p:nvSpPr>
        <p:spPr bwMode="auto">
          <a:xfrm>
            <a:off x="837312" y="3251220"/>
            <a:ext cx="8922364" cy="698040"/>
          </a:xfrm>
          <a:prstGeom prst="rect">
            <a:avLst/>
          </a:prstGeom>
          <a:noFill/>
          <a:ln w="317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805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i1000_3257_Straight on_outlin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4168" y="44323"/>
            <a:ext cx="3410373" cy="2775077"/>
          </a:xfrm>
          <a:prstGeom prst="rect">
            <a:avLst/>
          </a:prstGeom>
          <a:noFill/>
          <a:ln w="9525">
            <a:noFill/>
            <a:miter lim="800000"/>
            <a:headEnd/>
            <a:tailEnd/>
          </a:ln>
        </p:spPr>
      </p:pic>
      <p:sp>
        <p:nvSpPr>
          <p:cNvPr id="3" name="TextBox 2"/>
          <p:cNvSpPr txBox="1"/>
          <p:nvPr/>
        </p:nvSpPr>
        <p:spPr>
          <a:xfrm>
            <a:off x="304800" y="2819401"/>
            <a:ext cx="4572000" cy="461665"/>
          </a:xfrm>
          <a:prstGeom prst="rect">
            <a:avLst/>
          </a:prstGeom>
          <a:noFill/>
          <a:ln>
            <a:noFill/>
          </a:ln>
        </p:spPr>
        <p:txBody>
          <a:bodyPr wrap="square" rtlCol="0">
            <a:spAutoFit/>
          </a:bodyPr>
          <a:lstStyle/>
          <a:p>
            <a:pPr algn="l"/>
            <a:r>
              <a:rPr lang="en-US" sz="2400" dirty="0">
                <a:solidFill>
                  <a:schemeClr val="accent1">
                    <a:lumMod val="50000"/>
                  </a:schemeClr>
                </a:solidFill>
              </a:rPr>
              <a:t>Abbott Architect  Ag/</a:t>
            </a:r>
            <a:r>
              <a:rPr lang="en-US" sz="2400" dirty="0" err="1">
                <a:solidFill>
                  <a:schemeClr val="accent1">
                    <a:lumMod val="50000"/>
                  </a:schemeClr>
                </a:solidFill>
              </a:rPr>
              <a:t>Ab</a:t>
            </a:r>
            <a:r>
              <a:rPr lang="en-US" sz="2400" dirty="0">
                <a:solidFill>
                  <a:schemeClr val="accent1">
                    <a:lumMod val="50000"/>
                  </a:schemeClr>
                </a:solidFill>
              </a:rPr>
              <a:t> Combo</a:t>
            </a:r>
          </a:p>
        </p:txBody>
      </p:sp>
      <p:sp>
        <p:nvSpPr>
          <p:cNvPr id="17" name="TextBox 16"/>
          <p:cNvSpPr txBox="1"/>
          <p:nvPr/>
        </p:nvSpPr>
        <p:spPr>
          <a:xfrm>
            <a:off x="1219201" y="3149601"/>
            <a:ext cx="2438401" cy="461665"/>
          </a:xfrm>
          <a:prstGeom prst="rect">
            <a:avLst/>
          </a:prstGeom>
          <a:noFill/>
          <a:ln>
            <a:noFill/>
          </a:ln>
        </p:spPr>
        <p:txBody>
          <a:bodyPr wrap="square" rtlCol="0">
            <a:spAutoFit/>
          </a:bodyPr>
          <a:lstStyle/>
          <a:p>
            <a:pPr algn="ctr"/>
            <a:r>
              <a:rPr lang="en-US" sz="2400" dirty="0">
                <a:solidFill>
                  <a:schemeClr val="accent1">
                    <a:lumMod val="50000"/>
                  </a:schemeClr>
                </a:solidFill>
              </a:rPr>
              <a:t>2010</a:t>
            </a:r>
          </a:p>
        </p:txBody>
      </p:sp>
      <p:sp>
        <p:nvSpPr>
          <p:cNvPr id="20" name="TextBox 19"/>
          <p:cNvSpPr txBox="1"/>
          <p:nvPr/>
        </p:nvSpPr>
        <p:spPr>
          <a:xfrm>
            <a:off x="26543" y="5959158"/>
            <a:ext cx="4614205" cy="461665"/>
          </a:xfrm>
          <a:prstGeom prst="rect">
            <a:avLst/>
          </a:prstGeom>
          <a:noFill/>
          <a:ln>
            <a:noFill/>
          </a:ln>
        </p:spPr>
        <p:txBody>
          <a:bodyPr wrap="square" rtlCol="0">
            <a:spAutoFit/>
          </a:bodyPr>
          <a:lstStyle/>
          <a:p>
            <a:pPr algn="ctr"/>
            <a:r>
              <a:rPr lang="en-US" sz="2400" dirty="0">
                <a:solidFill>
                  <a:schemeClr val="accent1">
                    <a:lumMod val="50000"/>
                  </a:schemeClr>
                </a:solidFill>
              </a:rPr>
              <a:t>Siemens </a:t>
            </a:r>
            <a:r>
              <a:rPr lang="en-US" sz="2400" dirty="0" err="1">
                <a:solidFill>
                  <a:schemeClr val="accent1">
                    <a:lumMod val="50000"/>
                  </a:schemeClr>
                </a:solidFill>
              </a:rPr>
              <a:t>Advia</a:t>
            </a:r>
            <a:r>
              <a:rPr lang="en-US" sz="2400" dirty="0">
                <a:solidFill>
                  <a:schemeClr val="accent1">
                    <a:lumMod val="50000"/>
                  </a:schemeClr>
                </a:solidFill>
              </a:rPr>
              <a:t> Centaur</a:t>
            </a:r>
            <a:r>
              <a:rPr lang="en-US" sz="2400" baseline="30000" dirty="0">
                <a:solidFill>
                  <a:schemeClr val="accent1">
                    <a:lumMod val="50000"/>
                  </a:schemeClr>
                </a:solidFill>
              </a:rPr>
              <a:t>®</a:t>
            </a:r>
            <a:r>
              <a:rPr lang="en-US" sz="2400" dirty="0">
                <a:solidFill>
                  <a:schemeClr val="accent1">
                    <a:lumMod val="50000"/>
                  </a:schemeClr>
                </a:solidFill>
              </a:rPr>
              <a:t> CHIV</a:t>
            </a:r>
          </a:p>
        </p:txBody>
      </p:sp>
      <p:sp>
        <p:nvSpPr>
          <p:cNvPr id="21" name="TextBox 20"/>
          <p:cNvSpPr txBox="1"/>
          <p:nvPr/>
        </p:nvSpPr>
        <p:spPr>
          <a:xfrm>
            <a:off x="946721" y="6263112"/>
            <a:ext cx="2799779" cy="461665"/>
          </a:xfrm>
          <a:prstGeom prst="rect">
            <a:avLst/>
          </a:prstGeom>
          <a:noFill/>
          <a:ln>
            <a:noFill/>
          </a:ln>
        </p:spPr>
        <p:txBody>
          <a:bodyPr wrap="square" rtlCol="0">
            <a:spAutoFit/>
          </a:bodyPr>
          <a:lstStyle/>
          <a:p>
            <a:pPr algn="ctr"/>
            <a:r>
              <a:rPr lang="en-US" sz="2400" dirty="0">
                <a:solidFill>
                  <a:schemeClr val="accent1">
                    <a:lumMod val="50000"/>
                  </a:schemeClr>
                </a:solidFill>
              </a:rPr>
              <a:t>2015</a:t>
            </a:r>
            <a:endParaRPr lang="en-US" sz="2400" i="1" dirty="0">
              <a:solidFill>
                <a:schemeClr val="accent1">
                  <a:lumMod val="50000"/>
                </a:schemeClr>
              </a:solidFill>
            </a:endParaRPr>
          </a:p>
        </p:txBody>
      </p:sp>
      <p:pic>
        <p:nvPicPr>
          <p:cNvPr id="23" name="Picture 22"/>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908621" y="3644900"/>
            <a:ext cx="3336675" cy="2191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Content Placeholder 5" descr="bvd_gs_hiv_comb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7600" y="762000"/>
            <a:ext cx="2438400" cy="1175101"/>
          </a:xfrm>
          <a:prstGeom prst="rect">
            <a:avLst/>
          </a:prstGeom>
        </p:spPr>
      </p:pic>
      <p:pic>
        <p:nvPicPr>
          <p:cNvPr id="25" name="Picture 24" descr="JJ Close-up smal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37614" y="864522"/>
            <a:ext cx="1827097" cy="1027743"/>
          </a:xfrm>
          <a:prstGeom prst="rect">
            <a:avLst/>
          </a:prstGeom>
        </p:spPr>
      </p:pic>
      <p:sp>
        <p:nvSpPr>
          <p:cNvPr id="26" name="TextBox 25"/>
          <p:cNvSpPr txBox="1"/>
          <p:nvPr/>
        </p:nvSpPr>
        <p:spPr>
          <a:xfrm>
            <a:off x="6807200" y="2193173"/>
            <a:ext cx="3937000" cy="461665"/>
          </a:xfrm>
          <a:prstGeom prst="rect">
            <a:avLst/>
          </a:prstGeom>
          <a:noFill/>
          <a:ln>
            <a:noFill/>
          </a:ln>
        </p:spPr>
        <p:txBody>
          <a:bodyPr wrap="square" rtlCol="0">
            <a:spAutoFit/>
          </a:bodyPr>
          <a:lstStyle/>
          <a:p>
            <a:pPr algn="l"/>
            <a:r>
              <a:rPr lang="en-US" sz="2400" dirty="0">
                <a:solidFill>
                  <a:schemeClr val="accent1">
                    <a:lumMod val="50000"/>
                  </a:schemeClr>
                </a:solidFill>
              </a:rPr>
              <a:t>Bio-Rad Ag/Ab Combo EIA</a:t>
            </a:r>
          </a:p>
        </p:txBody>
      </p:sp>
      <p:sp>
        <p:nvSpPr>
          <p:cNvPr id="29" name="TextBox 28"/>
          <p:cNvSpPr txBox="1"/>
          <p:nvPr/>
        </p:nvSpPr>
        <p:spPr>
          <a:xfrm>
            <a:off x="7366016" y="2540924"/>
            <a:ext cx="2438401" cy="461665"/>
          </a:xfrm>
          <a:prstGeom prst="rect">
            <a:avLst/>
          </a:prstGeom>
          <a:noFill/>
          <a:ln>
            <a:noFill/>
          </a:ln>
        </p:spPr>
        <p:txBody>
          <a:bodyPr wrap="square" rtlCol="0">
            <a:spAutoFit/>
          </a:bodyPr>
          <a:lstStyle/>
          <a:p>
            <a:pPr algn="ctr"/>
            <a:r>
              <a:rPr lang="en-US" sz="2400" dirty="0">
                <a:solidFill>
                  <a:schemeClr val="accent1">
                    <a:lumMod val="50000"/>
                  </a:schemeClr>
                </a:solidFill>
              </a:rPr>
              <a:t>2011</a:t>
            </a:r>
          </a:p>
        </p:txBody>
      </p:sp>
      <p:sp>
        <p:nvSpPr>
          <p:cNvPr id="30" name="TextBox 29">
            <a:extLst>
              <a:ext uri="{FF2B5EF4-FFF2-40B4-BE49-F238E27FC236}">
                <a16:creationId xmlns:a16="http://schemas.microsoft.com/office/drawing/2014/main" id="{2E49532D-71B8-45D8-AABA-8EF114FD5EE3}"/>
              </a:ext>
            </a:extLst>
          </p:cNvPr>
          <p:cNvSpPr txBox="1"/>
          <p:nvPr/>
        </p:nvSpPr>
        <p:spPr>
          <a:xfrm>
            <a:off x="6036770" y="1673689"/>
            <a:ext cx="1289621" cy="502766"/>
          </a:xfrm>
          <a:prstGeom prst="rect">
            <a:avLst/>
          </a:prstGeom>
          <a:solidFill>
            <a:schemeClr val="bg1">
              <a:lumMod val="85000"/>
            </a:schemeClr>
          </a:solidFill>
          <a:ln>
            <a:solidFill>
              <a:srgbClr val="002060"/>
            </a:solidFill>
          </a:ln>
        </p:spPr>
        <p:txBody>
          <a:bodyPr wrap="square" rtlCol="0">
            <a:spAutoFit/>
          </a:bodyPr>
          <a:lstStyle/>
          <a:p>
            <a:pPr algn="ctr"/>
            <a:r>
              <a:rPr lang="en-US" sz="2667" dirty="0">
                <a:latin typeface="Calibri" panose="020F0502020204030204" pitchFamily="34" charset="0"/>
              </a:rPr>
              <a:t>EIA</a:t>
            </a:r>
          </a:p>
        </p:txBody>
      </p:sp>
      <p:sp>
        <p:nvSpPr>
          <p:cNvPr id="31" name="TextBox 30">
            <a:extLst>
              <a:ext uri="{FF2B5EF4-FFF2-40B4-BE49-F238E27FC236}">
                <a16:creationId xmlns:a16="http://schemas.microsoft.com/office/drawing/2014/main" id="{10B9C216-BF35-4D6D-A265-6FB3CF59FA8D}"/>
              </a:ext>
            </a:extLst>
          </p:cNvPr>
          <p:cNvSpPr txBox="1"/>
          <p:nvPr/>
        </p:nvSpPr>
        <p:spPr>
          <a:xfrm>
            <a:off x="3149600" y="2082720"/>
            <a:ext cx="1289621" cy="502766"/>
          </a:xfrm>
          <a:prstGeom prst="rect">
            <a:avLst/>
          </a:prstGeom>
          <a:solidFill>
            <a:srgbClr val="FFCC00"/>
          </a:solidFill>
          <a:ln>
            <a:solidFill>
              <a:srgbClr val="002060"/>
            </a:solidFill>
          </a:ln>
        </p:spPr>
        <p:txBody>
          <a:bodyPr wrap="square" rtlCol="0">
            <a:spAutoFit/>
          </a:bodyPr>
          <a:lstStyle/>
          <a:p>
            <a:pPr algn="ctr"/>
            <a:r>
              <a:rPr lang="en-US" sz="2667" dirty="0">
                <a:latin typeface="Calibri" panose="020F0502020204030204" pitchFamily="34" charset="0"/>
              </a:rPr>
              <a:t>CIA</a:t>
            </a:r>
          </a:p>
        </p:txBody>
      </p:sp>
      <p:sp>
        <p:nvSpPr>
          <p:cNvPr id="32" name="TextBox 31">
            <a:extLst>
              <a:ext uri="{FF2B5EF4-FFF2-40B4-BE49-F238E27FC236}">
                <a16:creationId xmlns:a16="http://schemas.microsoft.com/office/drawing/2014/main" id="{DFE4B08A-7F04-4872-8BC6-7C731D7B6CEF}"/>
              </a:ext>
            </a:extLst>
          </p:cNvPr>
          <p:cNvSpPr txBox="1"/>
          <p:nvPr/>
        </p:nvSpPr>
        <p:spPr>
          <a:xfrm>
            <a:off x="304800" y="4874103"/>
            <a:ext cx="1289621" cy="502766"/>
          </a:xfrm>
          <a:prstGeom prst="rect">
            <a:avLst/>
          </a:prstGeom>
          <a:solidFill>
            <a:srgbClr val="FFCC00"/>
          </a:solidFill>
          <a:ln>
            <a:solidFill>
              <a:srgbClr val="002060"/>
            </a:solidFill>
          </a:ln>
        </p:spPr>
        <p:txBody>
          <a:bodyPr wrap="square" rtlCol="0">
            <a:spAutoFit/>
          </a:bodyPr>
          <a:lstStyle/>
          <a:p>
            <a:pPr algn="ctr"/>
            <a:r>
              <a:rPr lang="en-US" sz="2667" dirty="0">
                <a:latin typeface="Calibri" panose="020F0502020204030204" pitchFamily="34" charset="0"/>
              </a:rPr>
              <a:t>CIA</a:t>
            </a:r>
          </a:p>
        </p:txBody>
      </p:sp>
      <p:pic>
        <p:nvPicPr>
          <p:cNvPr id="5" name="Picture 4">
            <a:extLst>
              <a:ext uri="{FF2B5EF4-FFF2-40B4-BE49-F238E27FC236}">
                <a16:creationId xmlns:a16="http://schemas.microsoft.com/office/drawing/2014/main" id="{11B405C3-E237-463B-8F74-8C51B6CFB41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12780" y="3133546"/>
            <a:ext cx="2777803" cy="3113055"/>
          </a:xfrm>
          <a:prstGeom prst="rect">
            <a:avLst/>
          </a:prstGeom>
        </p:spPr>
      </p:pic>
      <p:sp>
        <p:nvSpPr>
          <p:cNvPr id="18" name="TextBox 17">
            <a:extLst>
              <a:ext uri="{FF2B5EF4-FFF2-40B4-BE49-F238E27FC236}">
                <a16:creationId xmlns:a16="http://schemas.microsoft.com/office/drawing/2014/main" id="{DA045F61-7723-4F09-94F9-F2E44F62EC0B}"/>
              </a:ext>
            </a:extLst>
          </p:cNvPr>
          <p:cNvSpPr txBox="1"/>
          <p:nvPr/>
        </p:nvSpPr>
        <p:spPr>
          <a:xfrm>
            <a:off x="4787900" y="5863473"/>
            <a:ext cx="3937000" cy="461665"/>
          </a:xfrm>
          <a:prstGeom prst="rect">
            <a:avLst/>
          </a:prstGeom>
          <a:noFill/>
          <a:ln>
            <a:noFill/>
          </a:ln>
        </p:spPr>
        <p:txBody>
          <a:bodyPr wrap="square" rtlCol="0">
            <a:spAutoFit/>
          </a:bodyPr>
          <a:lstStyle/>
          <a:p>
            <a:pPr algn="ctr"/>
            <a:r>
              <a:rPr lang="en-US" sz="2400" dirty="0" err="1">
                <a:solidFill>
                  <a:schemeClr val="accent1">
                    <a:lumMod val="50000"/>
                  </a:schemeClr>
                </a:solidFill>
              </a:rPr>
              <a:t>Elecsys</a:t>
            </a:r>
            <a:r>
              <a:rPr lang="en-US" sz="2400" dirty="0">
                <a:solidFill>
                  <a:schemeClr val="accent1">
                    <a:lumMod val="50000"/>
                  </a:schemeClr>
                </a:solidFill>
              </a:rPr>
              <a:t> HIV </a:t>
            </a:r>
            <a:r>
              <a:rPr lang="en-US" sz="2400" dirty="0" err="1">
                <a:solidFill>
                  <a:schemeClr val="accent1">
                    <a:lumMod val="50000"/>
                  </a:schemeClr>
                </a:solidFill>
              </a:rPr>
              <a:t>combi</a:t>
            </a:r>
            <a:r>
              <a:rPr lang="en-US" sz="2400" dirty="0">
                <a:solidFill>
                  <a:schemeClr val="accent1">
                    <a:lumMod val="50000"/>
                  </a:schemeClr>
                </a:solidFill>
              </a:rPr>
              <a:t> PT</a:t>
            </a:r>
          </a:p>
        </p:txBody>
      </p:sp>
      <p:sp>
        <p:nvSpPr>
          <p:cNvPr id="19" name="TextBox 18">
            <a:extLst>
              <a:ext uri="{FF2B5EF4-FFF2-40B4-BE49-F238E27FC236}">
                <a16:creationId xmlns:a16="http://schemas.microsoft.com/office/drawing/2014/main" id="{43B12700-BBF3-4D1E-8D40-A0338EC204FE}"/>
              </a:ext>
            </a:extLst>
          </p:cNvPr>
          <p:cNvSpPr txBox="1"/>
          <p:nvPr/>
        </p:nvSpPr>
        <p:spPr>
          <a:xfrm>
            <a:off x="5328221" y="6250412"/>
            <a:ext cx="2799779" cy="461665"/>
          </a:xfrm>
          <a:prstGeom prst="rect">
            <a:avLst/>
          </a:prstGeom>
          <a:noFill/>
          <a:ln>
            <a:noFill/>
          </a:ln>
        </p:spPr>
        <p:txBody>
          <a:bodyPr wrap="square" rtlCol="0">
            <a:spAutoFit/>
          </a:bodyPr>
          <a:lstStyle/>
          <a:p>
            <a:pPr algn="ctr"/>
            <a:r>
              <a:rPr lang="en-US" sz="2400" dirty="0">
                <a:solidFill>
                  <a:schemeClr val="accent1">
                    <a:lumMod val="50000"/>
                  </a:schemeClr>
                </a:solidFill>
              </a:rPr>
              <a:t>July 2017</a:t>
            </a:r>
            <a:endParaRPr lang="en-US" sz="2400" i="1" dirty="0">
              <a:solidFill>
                <a:schemeClr val="accent1">
                  <a:lumMod val="50000"/>
                </a:schemeClr>
              </a:solidFill>
            </a:endParaRPr>
          </a:p>
        </p:txBody>
      </p:sp>
      <p:pic>
        <p:nvPicPr>
          <p:cNvPr id="7" name="Picture 6" descr="A picture containing indoor, printer, sitting, cabinet&#10;&#10;Description generated with high confidence">
            <a:extLst>
              <a:ext uri="{FF2B5EF4-FFF2-40B4-BE49-F238E27FC236}">
                <a16:creationId xmlns:a16="http://schemas.microsoft.com/office/drawing/2014/main" id="{AE6A8D46-716A-45E6-BF45-9B6BEDD611C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15463" y="3658800"/>
            <a:ext cx="3511550" cy="2085808"/>
          </a:xfrm>
          <a:prstGeom prst="rect">
            <a:avLst/>
          </a:prstGeom>
        </p:spPr>
      </p:pic>
      <p:sp>
        <p:nvSpPr>
          <p:cNvPr id="22" name="TextBox 21">
            <a:extLst>
              <a:ext uri="{FF2B5EF4-FFF2-40B4-BE49-F238E27FC236}">
                <a16:creationId xmlns:a16="http://schemas.microsoft.com/office/drawing/2014/main" id="{3D80FFF5-07B7-40E3-9E00-7A28C1C98541}"/>
              </a:ext>
            </a:extLst>
          </p:cNvPr>
          <p:cNvSpPr txBox="1"/>
          <p:nvPr/>
        </p:nvSpPr>
        <p:spPr>
          <a:xfrm>
            <a:off x="8128000" y="5863473"/>
            <a:ext cx="3937000" cy="461665"/>
          </a:xfrm>
          <a:prstGeom prst="rect">
            <a:avLst/>
          </a:prstGeom>
          <a:noFill/>
          <a:ln>
            <a:noFill/>
          </a:ln>
        </p:spPr>
        <p:txBody>
          <a:bodyPr wrap="square" rtlCol="0">
            <a:spAutoFit/>
          </a:bodyPr>
          <a:lstStyle/>
          <a:p>
            <a:pPr algn="ctr"/>
            <a:r>
              <a:rPr lang="en-US" sz="2400" dirty="0">
                <a:solidFill>
                  <a:schemeClr val="accent1">
                    <a:lumMod val="50000"/>
                  </a:schemeClr>
                </a:solidFill>
              </a:rPr>
              <a:t>VITROS HIV combo</a:t>
            </a:r>
          </a:p>
        </p:txBody>
      </p:sp>
      <p:sp>
        <p:nvSpPr>
          <p:cNvPr id="27" name="TextBox 26">
            <a:extLst>
              <a:ext uri="{FF2B5EF4-FFF2-40B4-BE49-F238E27FC236}">
                <a16:creationId xmlns:a16="http://schemas.microsoft.com/office/drawing/2014/main" id="{4537474B-06D4-4E59-A668-05A77F8A10D6}"/>
              </a:ext>
            </a:extLst>
          </p:cNvPr>
          <p:cNvSpPr txBox="1"/>
          <p:nvPr/>
        </p:nvSpPr>
        <p:spPr>
          <a:xfrm>
            <a:off x="8693721" y="6237712"/>
            <a:ext cx="2799779" cy="461665"/>
          </a:xfrm>
          <a:prstGeom prst="rect">
            <a:avLst/>
          </a:prstGeom>
          <a:noFill/>
          <a:ln>
            <a:noFill/>
          </a:ln>
        </p:spPr>
        <p:txBody>
          <a:bodyPr wrap="square" rtlCol="0">
            <a:spAutoFit/>
          </a:bodyPr>
          <a:lstStyle/>
          <a:p>
            <a:pPr algn="ctr"/>
            <a:r>
              <a:rPr lang="en-US" sz="2400" dirty="0">
                <a:solidFill>
                  <a:schemeClr val="accent1">
                    <a:lumMod val="50000"/>
                  </a:schemeClr>
                </a:solidFill>
              </a:rPr>
              <a:t>Dec 2017</a:t>
            </a:r>
            <a:endParaRPr lang="en-US" sz="2400" i="1" dirty="0">
              <a:solidFill>
                <a:schemeClr val="accent1">
                  <a:lumMod val="50000"/>
                </a:schemeClr>
              </a:solidFill>
            </a:endParaRPr>
          </a:p>
        </p:txBody>
      </p:sp>
      <p:sp>
        <p:nvSpPr>
          <p:cNvPr id="28" name="TextBox 27">
            <a:extLst>
              <a:ext uri="{FF2B5EF4-FFF2-40B4-BE49-F238E27FC236}">
                <a16:creationId xmlns:a16="http://schemas.microsoft.com/office/drawing/2014/main" id="{31388F6F-CDC8-42B1-8B30-307FD3953F67}"/>
              </a:ext>
            </a:extLst>
          </p:cNvPr>
          <p:cNvSpPr txBox="1"/>
          <p:nvPr/>
        </p:nvSpPr>
        <p:spPr>
          <a:xfrm>
            <a:off x="5041900" y="4648120"/>
            <a:ext cx="1289621" cy="502766"/>
          </a:xfrm>
          <a:prstGeom prst="rect">
            <a:avLst/>
          </a:prstGeom>
          <a:solidFill>
            <a:srgbClr val="FFCC00"/>
          </a:solidFill>
          <a:ln>
            <a:solidFill>
              <a:srgbClr val="002060"/>
            </a:solidFill>
          </a:ln>
        </p:spPr>
        <p:txBody>
          <a:bodyPr wrap="square" rtlCol="0">
            <a:spAutoFit/>
          </a:bodyPr>
          <a:lstStyle/>
          <a:p>
            <a:pPr algn="ctr"/>
            <a:r>
              <a:rPr lang="en-US" sz="2667" dirty="0">
                <a:latin typeface="Calibri" panose="020F0502020204030204" pitchFamily="34" charset="0"/>
              </a:rPr>
              <a:t>CIA</a:t>
            </a:r>
          </a:p>
        </p:txBody>
      </p:sp>
      <p:sp>
        <p:nvSpPr>
          <p:cNvPr id="33" name="TextBox 32">
            <a:extLst>
              <a:ext uri="{FF2B5EF4-FFF2-40B4-BE49-F238E27FC236}">
                <a16:creationId xmlns:a16="http://schemas.microsoft.com/office/drawing/2014/main" id="{69072E84-CDB8-4D6B-9D8B-0A460BAAABE8}"/>
              </a:ext>
            </a:extLst>
          </p:cNvPr>
          <p:cNvSpPr txBox="1"/>
          <p:nvPr/>
        </p:nvSpPr>
        <p:spPr>
          <a:xfrm>
            <a:off x="8445500" y="4686220"/>
            <a:ext cx="1289621" cy="502766"/>
          </a:xfrm>
          <a:prstGeom prst="rect">
            <a:avLst/>
          </a:prstGeom>
          <a:solidFill>
            <a:srgbClr val="FFCC00"/>
          </a:solidFill>
          <a:ln>
            <a:solidFill>
              <a:srgbClr val="002060"/>
            </a:solidFill>
          </a:ln>
        </p:spPr>
        <p:txBody>
          <a:bodyPr wrap="square" rtlCol="0">
            <a:spAutoFit/>
          </a:bodyPr>
          <a:lstStyle/>
          <a:p>
            <a:pPr algn="ctr"/>
            <a:r>
              <a:rPr lang="en-US" sz="2667" dirty="0">
                <a:latin typeface="Calibri" panose="020F0502020204030204" pitchFamily="34" charset="0"/>
              </a:rPr>
              <a:t>CIA</a:t>
            </a:r>
          </a:p>
        </p:txBody>
      </p:sp>
    </p:spTree>
    <p:extLst>
      <p:ext uri="{BB962C8B-B14F-4D97-AF65-F5344CB8AC3E}">
        <p14:creationId xmlns:p14="http://schemas.microsoft.com/office/powerpoint/2010/main" val="283247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8"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59" y="49171"/>
            <a:ext cx="10691084" cy="1143000"/>
          </a:xfrm>
        </p:spPr>
        <p:txBody>
          <a:bodyPr/>
          <a:lstStyle/>
          <a:p>
            <a:r>
              <a:rPr lang="en-US" dirty="0"/>
              <a:t>Chemiluminescence Immunoassays</a:t>
            </a:r>
          </a:p>
        </p:txBody>
      </p:sp>
      <p:sp>
        <p:nvSpPr>
          <p:cNvPr id="3" name="AutoShape 4"/>
          <p:cNvSpPr>
            <a:spLocks noChangeArrowheads="1"/>
          </p:cNvSpPr>
          <p:nvPr/>
        </p:nvSpPr>
        <p:spPr bwMode="auto">
          <a:xfrm>
            <a:off x="5919587" y="2458225"/>
            <a:ext cx="609600" cy="381000"/>
          </a:xfrm>
          <a:prstGeom prst="star8">
            <a:avLst>
              <a:gd name="adj" fmla="val 38250"/>
            </a:avLst>
          </a:prstGeom>
          <a:gradFill rotWithShape="0">
            <a:gsLst>
              <a:gs pos="0">
                <a:srgbClr val="FFFF66"/>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Arial"/>
              </a:rPr>
              <a:t>AE</a:t>
            </a:r>
          </a:p>
        </p:txBody>
      </p:sp>
      <p:sp>
        <p:nvSpPr>
          <p:cNvPr id="4" name="Oval 6">
            <a:hlinkClick r:id="" action="ppaction://noaction" highlightClick="1"/>
          </p:cNvPr>
          <p:cNvSpPr>
            <a:spLocks noChangeArrowheads="1"/>
          </p:cNvSpPr>
          <p:nvPr/>
        </p:nvSpPr>
        <p:spPr bwMode="auto">
          <a:xfrm rot="-387845">
            <a:off x="533400" y="2717379"/>
            <a:ext cx="527051" cy="388939"/>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a:ln w="12700">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ADBECB"/>
              </a:solidFill>
              <a:effectLst/>
              <a:uLnTx/>
              <a:uFillTx/>
              <a:latin typeface="Arial" pitchFamily="34" charset="0"/>
              <a:ea typeface="+mn-ea"/>
              <a:cs typeface="Arial"/>
            </a:endParaRPr>
          </a:p>
        </p:txBody>
      </p:sp>
      <p:sp>
        <p:nvSpPr>
          <p:cNvPr id="5" name="AutoShape 7"/>
          <p:cNvSpPr>
            <a:spLocks noChangeArrowheads="1"/>
          </p:cNvSpPr>
          <p:nvPr/>
        </p:nvSpPr>
        <p:spPr bwMode="auto">
          <a:xfrm rot="-387845">
            <a:off x="1041400" y="2717379"/>
            <a:ext cx="508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ADBECB"/>
                </a:solidFill>
                <a:effectLst/>
                <a:uLnTx/>
                <a:uFillTx/>
                <a:latin typeface="Arial" pitchFamily="34" charset="0"/>
                <a:ea typeface="+mn-ea"/>
                <a:cs typeface="Arial"/>
              </a:rPr>
              <a:t>S</a:t>
            </a:r>
          </a:p>
        </p:txBody>
      </p:sp>
      <p:sp>
        <p:nvSpPr>
          <p:cNvPr id="6" name="Text Box 8"/>
          <p:cNvSpPr txBox="1">
            <a:spLocks noChangeArrowheads="1"/>
          </p:cNvSpPr>
          <p:nvPr/>
        </p:nvSpPr>
        <p:spPr bwMode="auto">
          <a:xfrm rot="10430474" flipV="1">
            <a:off x="1930402" y="2718235"/>
            <a:ext cx="70908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133" b="0" i="0" u="none" strike="noStrike" kern="1200" cap="none" spc="0" normalizeH="0" baseline="0" noProof="0" dirty="0">
                <a:ln>
                  <a:noFill/>
                </a:ln>
                <a:solidFill>
                  <a:srgbClr val="FFFFFF"/>
                </a:solidFill>
                <a:effectLst/>
                <a:uLnTx/>
                <a:uFillTx/>
                <a:latin typeface="Arial Unicode MS" pitchFamily="34" charset="-128"/>
                <a:ea typeface="+mn-ea"/>
                <a:cs typeface="Arial"/>
              </a:rPr>
              <a:t>B</a:t>
            </a:r>
          </a:p>
        </p:txBody>
      </p:sp>
      <p:sp>
        <p:nvSpPr>
          <p:cNvPr id="7" name="Oval 9"/>
          <p:cNvSpPr>
            <a:spLocks noChangeArrowheads="1"/>
          </p:cNvSpPr>
          <p:nvPr/>
        </p:nvSpPr>
        <p:spPr bwMode="auto">
          <a:xfrm rot="-387845">
            <a:off x="1701802" y="2547518"/>
            <a:ext cx="1064684" cy="477837"/>
          </a:xfrm>
          <a:prstGeom prst="ellipse">
            <a:avLst/>
          </a:prstGeom>
          <a:solidFill>
            <a:srgbClr val="00B0F0"/>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gp41/120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8" name="Text Box 10"/>
          <p:cNvSpPr txBox="1">
            <a:spLocks noChangeArrowheads="1"/>
          </p:cNvSpPr>
          <p:nvPr/>
        </p:nvSpPr>
        <p:spPr bwMode="auto">
          <a:xfrm rot="-387845">
            <a:off x="1564500" y="2711039"/>
            <a:ext cx="160300"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Arial" charset="0"/>
                <a:ea typeface="+mn-ea"/>
                <a:cs typeface="Arial"/>
              </a:rPr>
              <a:t>B</a:t>
            </a:r>
          </a:p>
        </p:txBody>
      </p:sp>
      <p:sp>
        <p:nvSpPr>
          <p:cNvPr id="9" name="Text Box 11"/>
          <p:cNvSpPr txBox="1">
            <a:spLocks noChangeArrowheads="1"/>
          </p:cNvSpPr>
          <p:nvPr/>
        </p:nvSpPr>
        <p:spPr bwMode="auto">
          <a:xfrm>
            <a:off x="3149600" y="4223917"/>
            <a:ext cx="1524000" cy="216534"/>
          </a:xfrm>
          <a:prstGeom prst="rect">
            <a:avLst/>
          </a:prstGeom>
          <a:noFill/>
          <a:ln>
            <a:noFill/>
          </a:ln>
          <a:effectLst/>
          <a:extLst>
            <a:ext uri="{909E8E84-426E-40DD-AFC4-6F175D3DCCD1}">
              <a14:hiddenFill xmlns:a14="http://schemas.microsoft.com/office/drawing/2010/main">
                <a:gradFill rotWithShape="0">
                  <a:gsLst>
                    <a:gs pos="0">
                      <a:srgbClr val="005E00"/>
                    </a:gs>
                    <a:gs pos="50000">
                      <a:srgbClr val="00CC00"/>
                    </a:gs>
                    <a:gs pos="100000">
                      <a:srgbClr val="005E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0" fontAlgn="auto" latinLnBrk="0" hangingPunct="0">
              <a:lnSpc>
                <a:spcPct val="55000"/>
              </a:lnSpc>
              <a:spcBef>
                <a:spcPts val="0"/>
              </a:spcBef>
              <a:spcAft>
                <a:spcPts val="0"/>
              </a:spcAft>
              <a:buClrTx/>
              <a:buSzTx/>
              <a:buFontTx/>
              <a:buNone/>
              <a:tabLst/>
              <a:defRPr/>
            </a:pPr>
            <a:r>
              <a:rPr kumimoji="0" lang="en-US" altLang="en-US" sz="1467" b="1" i="0" u="none" strike="noStrike" kern="1200" cap="none" spc="0" normalizeH="0" baseline="0" noProof="0" dirty="0">
                <a:ln>
                  <a:noFill/>
                </a:ln>
                <a:solidFill>
                  <a:srgbClr val="000000"/>
                </a:solidFill>
                <a:effectLst/>
                <a:uLnTx/>
                <a:uFillTx/>
                <a:latin typeface="Arial" charset="0"/>
                <a:ea typeface="+mn-ea"/>
                <a:cs typeface="Arial"/>
              </a:rPr>
              <a:t>IgM/IgG</a:t>
            </a:r>
          </a:p>
        </p:txBody>
      </p:sp>
      <p:pic>
        <p:nvPicPr>
          <p:cNvPr id="11" name="Picture 13" descr="igm.gif (8394 byt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9200" y="3385718"/>
            <a:ext cx="736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antibody.gif (27233 byt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249825">
            <a:off x="3860800" y="2899617"/>
            <a:ext cx="5080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5">
            <a:hlinkClick r:id="" action="ppaction://noaction" highlightClick="1"/>
          </p:cNvPr>
          <p:cNvSpPr>
            <a:spLocks noChangeArrowheads="1"/>
          </p:cNvSpPr>
          <p:nvPr/>
        </p:nvSpPr>
        <p:spPr bwMode="auto">
          <a:xfrm rot="-387845">
            <a:off x="533400" y="3403179"/>
            <a:ext cx="527051" cy="388939"/>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a:ln w="12700">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ADBECB"/>
              </a:solidFill>
              <a:effectLst/>
              <a:uLnTx/>
              <a:uFillTx/>
              <a:latin typeface="Arial" pitchFamily="34" charset="0"/>
              <a:ea typeface="+mn-ea"/>
              <a:cs typeface="Arial"/>
            </a:endParaRPr>
          </a:p>
        </p:txBody>
      </p:sp>
      <p:sp>
        <p:nvSpPr>
          <p:cNvPr id="14" name="AutoShape 16"/>
          <p:cNvSpPr>
            <a:spLocks noChangeArrowheads="1"/>
          </p:cNvSpPr>
          <p:nvPr/>
        </p:nvSpPr>
        <p:spPr bwMode="auto">
          <a:xfrm rot="-387845">
            <a:off x="1041400" y="3403179"/>
            <a:ext cx="508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ADBECB"/>
                </a:solidFill>
                <a:effectLst/>
                <a:uLnTx/>
                <a:uFillTx/>
                <a:latin typeface="Arial" pitchFamily="34" charset="0"/>
                <a:ea typeface="+mn-ea"/>
                <a:cs typeface="Arial"/>
              </a:rPr>
              <a:t>S</a:t>
            </a:r>
          </a:p>
        </p:txBody>
      </p:sp>
      <p:sp>
        <p:nvSpPr>
          <p:cNvPr id="15" name="Text Box 17"/>
          <p:cNvSpPr txBox="1">
            <a:spLocks noChangeArrowheads="1"/>
          </p:cNvSpPr>
          <p:nvPr/>
        </p:nvSpPr>
        <p:spPr bwMode="auto">
          <a:xfrm rot="10430474" flipV="1">
            <a:off x="1930402" y="3404035"/>
            <a:ext cx="70908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133" b="0" i="0" u="none" strike="noStrike" kern="1200" cap="none" spc="0" normalizeH="0" baseline="0" noProof="0" dirty="0">
                <a:ln>
                  <a:noFill/>
                </a:ln>
                <a:solidFill>
                  <a:srgbClr val="FFFFFF"/>
                </a:solidFill>
                <a:effectLst/>
                <a:uLnTx/>
                <a:uFillTx/>
                <a:latin typeface="Arial Unicode MS" pitchFamily="34" charset="-128"/>
                <a:ea typeface="+mn-ea"/>
                <a:cs typeface="Arial"/>
              </a:rPr>
              <a:t>B</a:t>
            </a:r>
          </a:p>
        </p:txBody>
      </p:sp>
      <p:sp>
        <p:nvSpPr>
          <p:cNvPr id="16" name="Oval 18"/>
          <p:cNvSpPr>
            <a:spLocks noChangeArrowheads="1"/>
          </p:cNvSpPr>
          <p:nvPr/>
        </p:nvSpPr>
        <p:spPr bwMode="auto">
          <a:xfrm rot="-387845">
            <a:off x="1701802" y="3233318"/>
            <a:ext cx="1064684" cy="477837"/>
          </a:xfrm>
          <a:prstGeom prst="ellipse">
            <a:avLst/>
          </a:prstGeom>
          <a:solidFill>
            <a:srgbClr val="00CC00"/>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gp36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17" name="Text Box 19"/>
          <p:cNvSpPr txBox="1">
            <a:spLocks noChangeArrowheads="1"/>
          </p:cNvSpPr>
          <p:nvPr/>
        </p:nvSpPr>
        <p:spPr bwMode="auto">
          <a:xfrm rot="-387845">
            <a:off x="1564500" y="3396839"/>
            <a:ext cx="160300"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Arial" charset="0"/>
                <a:ea typeface="+mn-ea"/>
                <a:cs typeface="Arial"/>
              </a:rPr>
              <a:t>B</a:t>
            </a:r>
          </a:p>
        </p:txBody>
      </p:sp>
      <p:sp>
        <p:nvSpPr>
          <p:cNvPr id="18" name="Oval 20">
            <a:hlinkClick r:id="" action="ppaction://noaction" highlightClick="1"/>
          </p:cNvPr>
          <p:cNvSpPr>
            <a:spLocks noChangeArrowheads="1"/>
          </p:cNvSpPr>
          <p:nvPr/>
        </p:nvSpPr>
        <p:spPr bwMode="auto">
          <a:xfrm rot="-387845">
            <a:off x="635000" y="4012779"/>
            <a:ext cx="527051" cy="388939"/>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a:ln w="12700">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ADBECB"/>
              </a:solidFill>
              <a:effectLst/>
              <a:uLnTx/>
              <a:uFillTx/>
              <a:latin typeface="Arial" pitchFamily="34" charset="0"/>
              <a:ea typeface="+mn-ea"/>
              <a:cs typeface="Arial"/>
            </a:endParaRPr>
          </a:p>
        </p:txBody>
      </p:sp>
      <p:sp>
        <p:nvSpPr>
          <p:cNvPr id="19" name="AutoShape 21"/>
          <p:cNvSpPr>
            <a:spLocks noChangeArrowheads="1"/>
          </p:cNvSpPr>
          <p:nvPr/>
        </p:nvSpPr>
        <p:spPr bwMode="auto">
          <a:xfrm rot="-387845">
            <a:off x="1143000" y="4012779"/>
            <a:ext cx="508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ADBECB"/>
                </a:solidFill>
                <a:effectLst/>
                <a:uLnTx/>
                <a:uFillTx/>
                <a:latin typeface="Arial" pitchFamily="34" charset="0"/>
                <a:ea typeface="+mn-ea"/>
                <a:cs typeface="Arial"/>
              </a:rPr>
              <a:t>S</a:t>
            </a:r>
          </a:p>
        </p:txBody>
      </p:sp>
      <p:sp>
        <p:nvSpPr>
          <p:cNvPr id="20" name="Text Box 22"/>
          <p:cNvSpPr txBox="1">
            <a:spLocks noChangeArrowheads="1"/>
          </p:cNvSpPr>
          <p:nvPr/>
        </p:nvSpPr>
        <p:spPr bwMode="auto">
          <a:xfrm rot="10430474" flipV="1">
            <a:off x="2032002" y="4013635"/>
            <a:ext cx="70908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133" b="0" i="0" u="none" strike="noStrike" kern="1200" cap="none" spc="0" normalizeH="0" baseline="0" noProof="0" dirty="0">
                <a:ln>
                  <a:noFill/>
                </a:ln>
                <a:solidFill>
                  <a:srgbClr val="FFFFFF"/>
                </a:solidFill>
                <a:effectLst/>
                <a:uLnTx/>
                <a:uFillTx/>
                <a:latin typeface="Arial Unicode MS" pitchFamily="34" charset="-128"/>
                <a:ea typeface="+mn-ea"/>
                <a:cs typeface="Arial"/>
              </a:rPr>
              <a:t>B</a:t>
            </a:r>
          </a:p>
        </p:txBody>
      </p:sp>
      <p:sp>
        <p:nvSpPr>
          <p:cNvPr id="21" name="Oval 23"/>
          <p:cNvSpPr>
            <a:spLocks noChangeArrowheads="1"/>
          </p:cNvSpPr>
          <p:nvPr/>
        </p:nvSpPr>
        <p:spPr bwMode="auto">
          <a:xfrm rot="-387845">
            <a:off x="1803402" y="3842918"/>
            <a:ext cx="1064684" cy="477837"/>
          </a:xfrm>
          <a:prstGeom prst="ellipse">
            <a:avLst/>
          </a:prstGeom>
          <a:solidFill>
            <a:srgbClr val="FF99CC"/>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HIV1 “O”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22" name="Text Box 24"/>
          <p:cNvSpPr txBox="1">
            <a:spLocks noChangeArrowheads="1"/>
          </p:cNvSpPr>
          <p:nvPr/>
        </p:nvSpPr>
        <p:spPr bwMode="auto">
          <a:xfrm rot="-387845">
            <a:off x="1666100" y="4006439"/>
            <a:ext cx="160300"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Arial" charset="0"/>
                <a:ea typeface="+mn-ea"/>
                <a:cs typeface="Arial"/>
              </a:rPr>
              <a:t>B</a:t>
            </a:r>
          </a:p>
        </p:txBody>
      </p:sp>
      <p:pic>
        <p:nvPicPr>
          <p:cNvPr id="27" name="Picture 29" descr="antibody.gif (27233 byt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655897">
            <a:off x="3259999" y="3761425"/>
            <a:ext cx="381000" cy="3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igm.gif (8394 byt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3080918"/>
            <a:ext cx="736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33"/>
          <p:cNvSpPr>
            <a:spLocks noChangeArrowheads="1"/>
          </p:cNvSpPr>
          <p:nvPr/>
        </p:nvSpPr>
        <p:spPr bwMode="auto">
          <a:xfrm>
            <a:off x="5921156" y="3157117"/>
            <a:ext cx="609600" cy="381000"/>
          </a:xfrm>
          <a:prstGeom prst="star8">
            <a:avLst>
              <a:gd name="adj" fmla="val 38250"/>
            </a:avLst>
          </a:prstGeom>
          <a:gradFill rotWithShape="0">
            <a:gsLst>
              <a:gs pos="0">
                <a:srgbClr val="FFFF66"/>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Arial"/>
              </a:rPr>
              <a:t>AE</a:t>
            </a:r>
          </a:p>
        </p:txBody>
      </p:sp>
      <p:sp>
        <p:nvSpPr>
          <p:cNvPr id="31" name="AutoShape 34"/>
          <p:cNvSpPr>
            <a:spLocks noChangeArrowheads="1"/>
          </p:cNvSpPr>
          <p:nvPr/>
        </p:nvSpPr>
        <p:spPr bwMode="auto">
          <a:xfrm>
            <a:off x="6022756" y="3766717"/>
            <a:ext cx="609600" cy="381000"/>
          </a:xfrm>
          <a:prstGeom prst="star8">
            <a:avLst>
              <a:gd name="adj" fmla="val 38250"/>
            </a:avLst>
          </a:prstGeom>
          <a:gradFill rotWithShape="0">
            <a:gsLst>
              <a:gs pos="0">
                <a:srgbClr val="FFFF66"/>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Arial"/>
              </a:rPr>
              <a:t>AE</a:t>
            </a:r>
          </a:p>
        </p:txBody>
      </p:sp>
      <p:sp>
        <p:nvSpPr>
          <p:cNvPr id="34" name="Oval 37"/>
          <p:cNvSpPr>
            <a:spLocks noChangeArrowheads="1"/>
          </p:cNvSpPr>
          <p:nvPr/>
        </p:nvSpPr>
        <p:spPr bwMode="auto">
          <a:xfrm rot="647741">
            <a:off x="5006758" y="3690518"/>
            <a:ext cx="1064684" cy="477837"/>
          </a:xfrm>
          <a:prstGeom prst="ellipse">
            <a:avLst/>
          </a:prstGeom>
          <a:solidFill>
            <a:srgbClr val="FF99CC"/>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HIV1 “O”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35" name="Oval 38"/>
          <p:cNvSpPr>
            <a:spLocks noChangeArrowheads="1"/>
          </p:cNvSpPr>
          <p:nvPr/>
        </p:nvSpPr>
        <p:spPr bwMode="auto">
          <a:xfrm rot="366950">
            <a:off x="4905158" y="3080918"/>
            <a:ext cx="1064684" cy="477837"/>
          </a:xfrm>
          <a:prstGeom prst="ellipse">
            <a:avLst/>
          </a:prstGeom>
          <a:solidFill>
            <a:srgbClr val="00CC00"/>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gp36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36" name="Oval 39"/>
          <p:cNvSpPr>
            <a:spLocks noChangeArrowheads="1"/>
          </p:cNvSpPr>
          <p:nvPr/>
        </p:nvSpPr>
        <p:spPr bwMode="auto">
          <a:xfrm rot="-387845">
            <a:off x="4903589" y="2458226"/>
            <a:ext cx="1064684" cy="477837"/>
          </a:xfrm>
          <a:prstGeom prst="ellipse">
            <a:avLst/>
          </a:prstGeom>
          <a:solidFill>
            <a:srgbClr val="00CCFF"/>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gp41/120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48" name="AutoShape 62"/>
          <p:cNvSpPr>
            <a:spLocks noChangeArrowheads="1"/>
          </p:cNvSpPr>
          <p:nvPr/>
        </p:nvSpPr>
        <p:spPr bwMode="auto">
          <a:xfrm>
            <a:off x="8839200" y="4516100"/>
            <a:ext cx="1828800" cy="12954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Arial" charset="0"/>
                <a:ea typeface="+mn-ea"/>
                <a:cs typeface="Arial"/>
              </a:rPr>
              <a:t>Chemi-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67" b="0" i="0" u="none" strike="noStrike" kern="1200" cap="none" spc="0" normalizeH="0" baseline="0" noProof="0" dirty="0">
                <a:ln>
                  <a:noFill/>
                </a:ln>
                <a:solidFill>
                  <a:srgbClr val="000000"/>
                </a:solidFill>
                <a:effectLst/>
                <a:uLnTx/>
                <a:uFillTx/>
                <a:latin typeface="Arial" charset="0"/>
                <a:ea typeface="+mn-ea"/>
                <a:cs typeface="Arial"/>
              </a:rPr>
              <a:t>luminesce</a:t>
            </a:r>
          </a:p>
        </p:txBody>
      </p:sp>
      <p:sp>
        <p:nvSpPr>
          <p:cNvPr id="49" name="AutoShape 63"/>
          <p:cNvSpPr>
            <a:spLocks noChangeArrowheads="1"/>
          </p:cNvSpPr>
          <p:nvPr/>
        </p:nvSpPr>
        <p:spPr bwMode="auto">
          <a:xfrm>
            <a:off x="9162077" y="3157878"/>
            <a:ext cx="1320800" cy="943921"/>
          </a:xfrm>
          <a:prstGeom prst="downArrow">
            <a:avLst>
              <a:gd name="adj1" fmla="val 50000"/>
              <a:gd name="adj2" fmla="val 25000"/>
            </a:avLst>
          </a:prstGeom>
          <a:solidFill>
            <a:schemeClr val="folHlink">
              <a:alpha val="39000"/>
            </a:schemeClr>
          </a:solidFill>
          <a:ln w="9525">
            <a:solidFill>
              <a:schemeClr val="tx1"/>
            </a:solidFill>
            <a:miter lim="800000"/>
            <a:headEnd/>
            <a:tailEnd/>
          </a:ln>
          <a:effectLst/>
        </p:spPr>
        <p:txBody>
          <a:bodyPr vert="eaVert" wrap="none" lIns="0" tIns="0" rIns="0" bIns="0"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effectLst/>
                <a:uLnTx/>
                <a:uFillTx/>
                <a:latin typeface="Arial" charset="0"/>
                <a:ea typeface="+mn-ea"/>
                <a:cs typeface="Arial"/>
              </a:rPr>
              <a:t>WASH</a:t>
            </a:r>
          </a:p>
        </p:txBody>
      </p:sp>
      <p:sp>
        <p:nvSpPr>
          <p:cNvPr id="54" name="AutoShape 56"/>
          <p:cNvSpPr>
            <a:spLocks noChangeArrowheads="1"/>
          </p:cNvSpPr>
          <p:nvPr/>
        </p:nvSpPr>
        <p:spPr bwMode="auto">
          <a:xfrm rot="16200000">
            <a:off x="6629117" y="2694960"/>
            <a:ext cx="990600" cy="994968"/>
          </a:xfrm>
          <a:prstGeom prst="downArrow">
            <a:avLst>
              <a:gd name="adj1" fmla="val 50000"/>
              <a:gd name="adj2" fmla="val 25000"/>
            </a:avLst>
          </a:prstGeom>
          <a:solidFill>
            <a:schemeClr val="folHlink">
              <a:alpha val="37000"/>
            </a:schemeClr>
          </a:solidFill>
          <a:ln w="9525">
            <a:solidFill>
              <a:schemeClr val="tx1"/>
            </a:solidFill>
            <a:miter lim="800000"/>
            <a:headEnd/>
            <a:tailEnd/>
          </a:ln>
          <a:effectLst/>
        </p:spPr>
        <p:txBody>
          <a:bodyPr vert="eaVert" wrap="none" lIns="0" tIns="0" rIns="0" bIns="0"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effectLst/>
                <a:uLnTx/>
                <a:uFillTx/>
                <a:latin typeface="Arial" charset="0"/>
                <a:ea typeface="+mn-ea"/>
                <a:cs typeface="Arial"/>
              </a:rPr>
              <a:t>WASH</a:t>
            </a:r>
          </a:p>
        </p:txBody>
      </p:sp>
      <p:sp>
        <p:nvSpPr>
          <p:cNvPr id="55" name="Rectangle 31"/>
          <p:cNvSpPr>
            <a:spLocks noChangeArrowheads="1"/>
          </p:cNvSpPr>
          <p:nvPr/>
        </p:nvSpPr>
        <p:spPr bwMode="auto">
          <a:xfrm>
            <a:off x="3388345" y="1450933"/>
            <a:ext cx="74772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charset="0"/>
                <a:ea typeface="+mn-ea"/>
                <a:cs typeface="Arial"/>
              </a:rPr>
              <a:t>Serum/plasma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56" name="Rectangle 41"/>
          <p:cNvSpPr>
            <a:spLocks noChangeArrowheads="1"/>
          </p:cNvSpPr>
          <p:nvPr/>
        </p:nvSpPr>
        <p:spPr bwMode="auto">
          <a:xfrm>
            <a:off x="692714" y="1525811"/>
            <a:ext cx="1767343" cy="9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charset="0"/>
                <a:ea typeface="+mn-ea"/>
                <a:cs typeface="Arial"/>
              </a:rPr>
              <a:t>Magnetic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charset="0"/>
                <a:ea typeface="+mn-ea"/>
                <a:cs typeface="Arial"/>
              </a:rPr>
              <a:t>Micro-Particles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000000"/>
                </a:solidFill>
                <a:effectLst/>
                <a:uLnTx/>
                <a:uFillTx/>
                <a:latin typeface="Arial" charset="0"/>
                <a:ea typeface="+mn-ea"/>
                <a:cs typeface="Arial"/>
              </a:rPr>
              <a:t>Coated with Antigens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000000"/>
                </a:solidFill>
                <a:effectLst/>
                <a:uLnTx/>
                <a:uFillTx/>
                <a:latin typeface="Arial" charset="0"/>
                <a:ea typeface="+mn-ea"/>
                <a:cs typeface="Arial"/>
              </a:rPr>
              <a:t> and antibody</a:t>
            </a:r>
          </a:p>
        </p:txBody>
      </p:sp>
      <p:sp>
        <p:nvSpPr>
          <p:cNvPr id="57" name="Rectangle 42"/>
          <p:cNvSpPr>
            <a:spLocks noChangeArrowheads="1"/>
          </p:cNvSpPr>
          <p:nvPr/>
        </p:nvSpPr>
        <p:spPr bwMode="auto">
          <a:xfrm>
            <a:off x="4726582" y="1556035"/>
            <a:ext cx="2005357"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charset="0"/>
                <a:ea typeface="+mn-ea"/>
                <a:cs typeface="Arial"/>
              </a:rPr>
              <a:t>Light Reagent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000000"/>
                </a:solidFill>
                <a:effectLst/>
                <a:uLnTx/>
                <a:uFillTx/>
                <a:latin typeface="Arial" charset="0"/>
                <a:ea typeface="+mn-ea"/>
                <a:cs typeface="Arial"/>
              </a:rPr>
              <a:t>Antigens and antibodies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000000"/>
                </a:solidFill>
                <a:effectLst/>
                <a:uLnTx/>
                <a:uFillTx/>
                <a:latin typeface="Arial" charset="0"/>
                <a:ea typeface="+mn-ea"/>
                <a:cs typeface="Arial"/>
              </a:rPr>
              <a:t>labeled with AE</a:t>
            </a:r>
          </a:p>
        </p:txBody>
      </p:sp>
      <p:sp>
        <p:nvSpPr>
          <p:cNvPr id="59" name="AutoShape 4"/>
          <p:cNvSpPr>
            <a:spLocks noChangeArrowheads="1"/>
          </p:cNvSpPr>
          <p:nvPr/>
        </p:nvSpPr>
        <p:spPr bwMode="auto">
          <a:xfrm rot="627707">
            <a:off x="10791865" y="2765687"/>
            <a:ext cx="609600" cy="381000"/>
          </a:xfrm>
          <a:prstGeom prst="star8">
            <a:avLst>
              <a:gd name="adj" fmla="val 38250"/>
            </a:avLst>
          </a:prstGeom>
          <a:gradFill rotWithShape="0">
            <a:gsLst>
              <a:gs pos="0">
                <a:srgbClr val="FFFF66"/>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Arial"/>
              </a:rPr>
              <a:t>AE</a:t>
            </a:r>
          </a:p>
        </p:txBody>
      </p:sp>
      <p:sp>
        <p:nvSpPr>
          <p:cNvPr id="60" name="Oval 39"/>
          <p:cNvSpPr>
            <a:spLocks noChangeArrowheads="1"/>
          </p:cNvSpPr>
          <p:nvPr/>
        </p:nvSpPr>
        <p:spPr bwMode="auto">
          <a:xfrm rot="239862">
            <a:off x="9777251" y="2657507"/>
            <a:ext cx="1064684" cy="477837"/>
          </a:xfrm>
          <a:prstGeom prst="ellipse">
            <a:avLst/>
          </a:prstGeom>
          <a:solidFill>
            <a:srgbClr val="FF99CC"/>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gp41/120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pic>
        <p:nvPicPr>
          <p:cNvPr id="61" name="Picture 30" descr="igm.gif (8394 byt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27707">
            <a:off x="9202797" y="2396218"/>
            <a:ext cx="736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6">
            <a:hlinkClick r:id="" action="ppaction://noaction" highlightClick="1"/>
          </p:cNvPr>
          <p:cNvSpPr>
            <a:spLocks noChangeArrowheads="1"/>
          </p:cNvSpPr>
          <p:nvPr/>
        </p:nvSpPr>
        <p:spPr bwMode="auto">
          <a:xfrm rot="239862">
            <a:off x="7458764" y="1955425"/>
            <a:ext cx="527051" cy="388939"/>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a:ln w="12700">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ADBECB"/>
              </a:solidFill>
              <a:effectLst/>
              <a:uLnTx/>
              <a:uFillTx/>
              <a:latin typeface="Arial" pitchFamily="34" charset="0"/>
              <a:ea typeface="+mn-ea"/>
              <a:cs typeface="Arial"/>
            </a:endParaRPr>
          </a:p>
        </p:txBody>
      </p:sp>
      <p:sp>
        <p:nvSpPr>
          <p:cNvPr id="63" name="AutoShape 7"/>
          <p:cNvSpPr>
            <a:spLocks noChangeArrowheads="1"/>
          </p:cNvSpPr>
          <p:nvPr/>
        </p:nvSpPr>
        <p:spPr bwMode="auto">
          <a:xfrm rot="239862">
            <a:off x="8055832" y="2023377"/>
            <a:ext cx="508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ADBECB"/>
                </a:solidFill>
                <a:effectLst/>
                <a:uLnTx/>
                <a:uFillTx/>
                <a:latin typeface="Arial" pitchFamily="34" charset="0"/>
                <a:ea typeface="+mn-ea"/>
                <a:cs typeface="Arial"/>
              </a:rPr>
              <a:t>S</a:t>
            </a:r>
          </a:p>
        </p:txBody>
      </p:sp>
      <p:sp>
        <p:nvSpPr>
          <p:cNvPr id="64" name="Oval 9"/>
          <p:cNvSpPr>
            <a:spLocks noChangeArrowheads="1"/>
          </p:cNvSpPr>
          <p:nvPr/>
        </p:nvSpPr>
        <p:spPr bwMode="auto">
          <a:xfrm rot="239862">
            <a:off x="8681393" y="1976640"/>
            <a:ext cx="1064684" cy="477837"/>
          </a:xfrm>
          <a:prstGeom prst="ellipse">
            <a:avLst/>
          </a:prstGeom>
          <a:solidFill>
            <a:srgbClr val="00CCFF"/>
          </a:solidFill>
          <a:ln w="6350">
            <a:solidFill>
              <a:schemeClr val="tx1"/>
            </a:solidFill>
            <a:round/>
            <a:headEnd/>
            <a:tailEnd/>
          </a:ln>
          <a:effec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gp41/120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Arial" charset="0"/>
                <a:ea typeface="+mn-ea"/>
                <a:cs typeface="Arial"/>
              </a:rPr>
              <a:t>Ag</a:t>
            </a:r>
          </a:p>
        </p:txBody>
      </p:sp>
      <p:sp>
        <p:nvSpPr>
          <p:cNvPr id="65" name="Text Box 10"/>
          <p:cNvSpPr txBox="1">
            <a:spLocks noChangeArrowheads="1"/>
          </p:cNvSpPr>
          <p:nvPr/>
        </p:nvSpPr>
        <p:spPr bwMode="auto">
          <a:xfrm rot="239862">
            <a:off x="8572614" y="2069711"/>
            <a:ext cx="160300"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Arial" charset="0"/>
                <a:ea typeface="+mn-ea"/>
                <a:cs typeface="Arial"/>
              </a:rPr>
              <a:t>B</a:t>
            </a:r>
          </a:p>
        </p:txBody>
      </p:sp>
      <p:sp>
        <p:nvSpPr>
          <p:cNvPr id="66" name="Down Arrow 65"/>
          <p:cNvSpPr/>
          <p:nvPr/>
        </p:nvSpPr>
        <p:spPr bwMode="auto">
          <a:xfrm>
            <a:off x="3682073" y="1981902"/>
            <a:ext cx="60959" cy="612031"/>
          </a:xfrm>
          <a:prstGeom prst="downArrow">
            <a:avLst/>
          </a:prstGeom>
          <a:solidFill>
            <a:srgbClr val="00B050"/>
          </a:solidFill>
          <a:ln w="31750" cap="flat" cmpd="sng" algn="ctr">
            <a:solidFill>
              <a:srgbClr val="00B050"/>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7" name="TextBox 66"/>
          <p:cNvSpPr txBox="1"/>
          <p:nvPr/>
        </p:nvSpPr>
        <p:spPr>
          <a:xfrm>
            <a:off x="8432800" y="4041732"/>
            <a:ext cx="284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ZapfHumnst BT"/>
                <a:ea typeface="+mn-ea"/>
                <a:cs typeface="Arial"/>
              </a:rPr>
              <a:t>Trigger Solution</a:t>
            </a:r>
          </a:p>
        </p:txBody>
      </p:sp>
      <p:sp>
        <p:nvSpPr>
          <p:cNvPr id="68" name="TextBox 67"/>
          <p:cNvSpPr txBox="1"/>
          <p:nvPr/>
        </p:nvSpPr>
        <p:spPr>
          <a:xfrm>
            <a:off x="8154179" y="5822134"/>
            <a:ext cx="32250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ZapfHumnst BT"/>
                <a:ea typeface="+mn-ea"/>
                <a:cs typeface="Arial"/>
              </a:rPr>
              <a:t>Relative light units</a:t>
            </a:r>
          </a:p>
        </p:txBody>
      </p:sp>
      <p:sp>
        <p:nvSpPr>
          <p:cNvPr id="10" name="Rounded Rectangle 9"/>
          <p:cNvSpPr/>
          <p:nvPr/>
        </p:nvSpPr>
        <p:spPr bwMode="auto">
          <a:xfrm>
            <a:off x="3005959" y="2740351"/>
            <a:ext cx="1591551" cy="2519092"/>
          </a:xfrm>
          <a:prstGeom prst="roundRect">
            <a:avLst/>
          </a:prstGeom>
          <a:noFill/>
          <a:ln w="222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47" name="Picture 13" descr="antibody.gif (27233 bytes)"/>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390661">
            <a:off x="1909279" y="4595259"/>
            <a:ext cx="963101" cy="4177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29"/>
          <p:cNvSpPr>
            <a:spLocks noChangeArrowheads="1"/>
          </p:cNvSpPr>
          <p:nvPr/>
        </p:nvSpPr>
        <p:spPr bwMode="auto">
          <a:xfrm>
            <a:off x="1929333" y="5105557"/>
            <a:ext cx="872034" cy="41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ZapfHumnst BT"/>
                <a:ea typeface="ＭＳ Ｐゴシック" pitchFamily="34" charset="-128"/>
                <a:cs typeface="Arial"/>
              </a:rPr>
              <a:t>Αnti- p24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33" b="0" i="0" u="none" strike="noStrike" kern="1200" cap="none" spc="0" normalizeH="0" baseline="0" noProof="0" dirty="0">
                <a:ln>
                  <a:noFill/>
                </a:ln>
                <a:solidFill>
                  <a:srgbClr val="000000"/>
                </a:solidFill>
                <a:effectLst/>
                <a:uLnTx/>
                <a:uFillTx/>
                <a:latin typeface="ZapfHumnst BT"/>
                <a:ea typeface="ＭＳ Ｐゴシック" pitchFamily="34" charset="-128"/>
                <a:cs typeface="Arial"/>
              </a:rPr>
              <a:t>Monoclonal</a:t>
            </a:r>
          </a:p>
        </p:txBody>
      </p:sp>
      <p:sp>
        <p:nvSpPr>
          <p:cNvPr id="51" name="AutoShape 33"/>
          <p:cNvSpPr>
            <a:spLocks noChangeArrowheads="1"/>
          </p:cNvSpPr>
          <p:nvPr/>
        </p:nvSpPr>
        <p:spPr bwMode="auto">
          <a:xfrm>
            <a:off x="3436205" y="4685241"/>
            <a:ext cx="783660" cy="347091"/>
          </a:xfrm>
          <a:prstGeom prst="hexagon">
            <a:avLst>
              <a:gd name="adj" fmla="val 35000"/>
              <a:gd name="vf" fmla="val 115470"/>
            </a:avLst>
          </a:prstGeom>
          <a:solidFill>
            <a:srgbClr val="508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33" b="1" i="0" u="none" strike="noStrike" kern="1200" cap="none" spc="0" normalizeH="0" baseline="0" noProof="0" dirty="0">
                <a:ln>
                  <a:noFill/>
                </a:ln>
                <a:solidFill>
                  <a:srgbClr val="FFFFFF"/>
                </a:solidFill>
                <a:effectLst/>
                <a:uLnTx/>
                <a:uFillTx/>
                <a:latin typeface="ZapfHumnst BT"/>
                <a:ea typeface="ＭＳ Ｐゴシック" pitchFamily="34" charset="-128"/>
                <a:cs typeface="Arial"/>
              </a:rPr>
              <a:t>p24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33" b="1" i="0" u="none" strike="noStrike" kern="1200" cap="none" spc="0" normalizeH="0" baseline="0" noProof="0" dirty="0">
                <a:ln>
                  <a:noFill/>
                </a:ln>
                <a:solidFill>
                  <a:srgbClr val="FFFFFF"/>
                </a:solidFill>
                <a:effectLst/>
                <a:uLnTx/>
                <a:uFillTx/>
                <a:latin typeface="ZapfHumnst BT"/>
                <a:ea typeface="ＭＳ Ｐゴシック" pitchFamily="34" charset="-128"/>
                <a:cs typeface="Arial"/>
              </a:rPr>
              <a:t>Ag</a:t>
            </a:r>
          </a:p>
        </p:txBody>
      </p:sp>
      <p:sp>
        <p:nvSpPr>
          <p:cNvPr id="52" name="Oval 20">
            <a:hlinkClick r:id="" action="ppaction://noaction" highlightClick="1"/>
          </p:cNvPr>
          <p:cNvSpPr>
            <a:spLocks noChangeArrowheads="1"/>
          </p:cNvSpPr>
          <p:nvPr/>
        </p:nvSpPr>
        <p:spPr bwMode="auto">
          <a:xfrm rot="-387845">
            <a:off x="738716" y="4622379"/>
            <a:ext cx="527051" cy="388939"/>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a:ln w="12700">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ADBECB"/>
              </a:solidFill>
              <a:effectLst/>
              <a:uLnTx/>
              <a:uFillTx/>
              <a:latin typeface="Arial" pitchFamily="34" charset="0"/>
              <a:ea typeface="+mn-ea"/>
              <a:cs typeface="Arial"/>
            </a:endParaRPr>
          </a:p>
        </p:txBody>
      </p:sp>
      <p:sp>
        <p:nvSpPr>
          <p:cNvPr id="53" name="AutoShape 21"/>
          <p:cNvSpPr>
            <a:spLocks noChangeArrowheads="1"/>
          </p:cNvSpPr>
          <p:nvPr/>
        </p:nvSpPr>
        <p:spPr bwMode="auto">
          <a:xfrm rot="-387845">
            <a:off x="1246716" y="4622379"/>
            <a:ext cx="508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srgbClr val="ADBECB"/>
                </a:solidFill>
                <a:effectLst/>
                <a:uLnTx/>
                <a:uFillTx/>
                <a:latin typeface="Arial" pitchFamily="34" charset="0"/>
                <a:ea typeface="+mn-ea"/>
                <a:cs typeface="Arial"/>
              </a:rPr>
              <a:t>S</a:t>
            </a:r>
          </a:p>
        </p:txBody>
      </p:sp>
      <p:sp>
        <p:nvSpPr>
          <p:cNvPr id="58" name="Text Box 24"/>
          <p:cNvSpPr txBox="1">
            <a:spLocks noChangeArrowheads="1"/>
          </p:cNvSpPr>
          <p:nvPr/>
        </p:nvSpPr>
        <p:spPr bwMode="auto">
          <a:xfrm rot="-387845">
            <a:off x="1769816" y="4616039"/>
            <a:ext cx="160300"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Arial" charset="0"/>
                <a:ea typeface="+mn-ea"/>
                <a:cs typeface="Arial"/>
              </a:rPr>
              <a:t>B</a:t>
            </a:r>
          </a:p>
        </p:txBody>
      </p:sp>
      <p:pic>
        <p:nvPicPr>
          <p:cNvPr id="69" name="Picture 37" descr="antibody.gif (27233 bytes)"/>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0325929">
            <a:off x="5239378" y="4397506"/>
            <a:ext cx="841292" cy="364589"/>
          </a:xfrm>
          <a:prstGeom prst="rect">
            <a:avLst/>
          </a:prstGeom>
          <a:noFill/>
          <a:extLst>
            <a:ext uri="{909E8E84-426E-40DD-AFC4-6F175D3DCCD1}">
              <a14:hiddenFill xmlns:a14="http://schemas.microsoft.com/office/drawing/2010/main">
                <a:solidFill>
                  <a:srgbClr val="FFFFFF"/>
                </a:solidFill>
              </a14:hiddenFill>
            </a:ext>
          </a:extLst>
        </p:spPr>
      </p:pic>
      <p:sp>
        <p:nvSpPr>
          <p:cNvPr id="70" name="AutoShape 34"/>
          <p:cNvSpPr>
            <a:spLocks noChangeArrowheads="1"/>
          </p:cNvSpPr>
          <p:nvPr/>
        </p:nvSpPr>
        <p:spPr bwMode="auto">
          <a:xfrm>
            <a:off x="6078807" y="4346532"/>
            <a:ext cx="609600" cy="381000"/>
          </a:xfrm>
          <a:prstGeom prst="star8">
            <a:avLst>
              <a:gd name="adj" fmla="val 38250"/>
            </a:avLst>
          </a:prstGeom>
          <a:gradFill rotWithShape="0">
            <a:gsLst>
              <a:gs pos="0">
                <a:srgbClr val="FFFF66"/>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Arial"/>
              </a:rPr>
              <a:t>AE</a:t>
            </a:r>
          </a:p>
        </p:txBody>
      </p:sp>
      <p:pic>
        <p:nvPicPr>
          <p:cNvPr id="71" name="Picture 37" descr="antibody.gif (27233 bytes)"/>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0325929">
            <a:off x="5764571" y="4778506"/>
            <a:ext cx="841292" cy="364589"/>
          </a:xfrm>
          <a:prstGeom prst="rect">
            <a:avLst/>
          </a:prstGeom>
          <a:noFill/>
          <a:extLst>
            <a:ext uri="{909E8E84-426E-40DD-AFC4-6F175D3DCCD1}">
              <a14:hiddenFill xmlns:a14="http://schemas.microsoft.com/office/drawing/2010/main">
                <a:solidFill>
                  <a:srgbClr val="FFFFFF"/>
                </a:solidFill>
              </a14:hiddenFill>
            </a:ext>
          </a:extLst>
        </p:spPr>
      </p:pic>
      <p:sp>
        <p:nvSpPr>
          <p:cNvPr id="72" name="AutoShape 34"/>
          <p:cNvSpPr>
            <a:spLocks noChangeArrowheads="1"/>
          </p:cNvSpPr>
          <p:nvPr/>
        </p:nvSpPr>
        <p:spPr bwMode="auto">
          <a:xfrm>
            <a:off x="6604000" y="4727532"/>
            <a:ext cx="609600" cy="381000"/>
          </a:xfrm>
          <a:prstGeom prst="star8">
            <a:avLst>
              <a:gd name="adj" fmla="val 38250"/>
            </a:avLst>
          </a:prstGeom>
          <a:gradFill rotWithShape="0">
            <a:gsLst>
              <a:gs pos="0">
                <a:srgbClr val="FFFF66"/>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400"/>
              </a:lnSpc>
              <a:buFont typeface="Wingdings" pitchFamily="2" charset="2"/>
              <a:defRPr sz="2000">
                <a:solidFill>
                  <a:schemeClr val="tx1"/>
                </a:solidFill>
                <a:latin typeface="Arial" charset="0"/>
              </a:defRPr>
            </a:lvl1pPr>
            <a:lvl2pPr marL="742950" indent="-285750" eaLnBrk="0" hangingPunct="0">
              <a:lnSpc>
                <a:spcPts val="2400"/>
              </a:lnSpc>
              <a:buClr>
                <a:schemeClr val="tx2"/>
              </a:buClr>
              <a:buFont typeface="Wingdings" pitchFamily="2" charset="2"/>
              <a:buChar char="§"/>
              <a:defRPr sz="2000">
                <a:solidFill>
                  <a:schemeClr val="tx1"/>
                </a:solidFill>
                <a:latin typeface="Arial" charset="0"/>
              </a:defRPr>
            </a:lvl2pPr>
            <a:lvl3pPr marL="1143000" indent="-228600" eaLnBrk="0" hangingPunct="0">
              <a:lnSpc>
                <a:spcPts val="2400"/>
              </a:lnSpc>
              <a:buClr>
                <a:schemeClr val="tx2"/>
              </a:buClr>
              <a:buFont typeface="Wingdings" pitchFamily="2" charset="2"/>
              <a:buChar char="§"/>
              <a:defRPr sz="2000">
                <a:solidFill>
                  <a:schemeClr val="tx1"/>
                </a:solidFill>
                <a:latin typeface="Arial" charset="0"/>
              </a:defRPr>
            </a:lvl3pPr>
            <a:lvl4pPr marL="1600200" indent="-228600" eaLnBrk="0" hangingPunct="0">
              <a:lnSpc>
                <a:spcPts val="2400"/>
              </a:lnSpc>
              <a:buClr>
                <a:schemeClr val="tx2"/>
              </a:buClr>
              <a:buFont typeface="Wingdings" pitchFamily="2" charset="2"/>
              <a:buChar char="§"/>
              <a:defRPr sz="2000">
                <a:solidFill>
                  <a:schemeClr val="tx1"/>
                </a:solidFill>
                <a:latin typeface="Arial" charset="0"/>
              </a:defRPr>
            </a:lvl4pPr>
            <a:lvl5pPr marL="2057400" indent="-228600" eaLnBrk="0" hangingPunct="0">
              <a:lnSpc>
                <a:spcPts val="2400"/>
              </a:lnSpc>
              <a:buClr>
                <a:schemeClr val="tx2"/>
              </a:buClr>
              <a:buFont typeface="Wingdings" pitchFamily="2" charset="2"/>
              <a:buChar char="§"/>
              <a:defRPr sz="2000">
                <a:solidFill>
                  <a:schemeClr val="tx1"/>
                </a:solidFill>
                <a:latin typeface="Arial" charset="0"/>
              </a:defRPr>
            </a:lvl5pPr>
            <a:lvl6pPr marL="25146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Arial"/>
              </a:rPr>
              <a:t>AE</a:t>
            </a:r>
          </a:p>
        </p:txBody>
      </p:sp>
      <p:sp>
        <p:nvSpPr>
          <p:cNvPr id="73" name="Rectangle 72"/>
          <p:cNvSpPr>
            <a:spLocks noChangeArrowheads="1"/>
          </p:cNvSpPr>
          <p:nvPr/>
        </p:nvSpPr>
        <p:spPr bwMode="auto">
          <a:xfrm>
            <a:off x="5436709" y="5334155"/>
            <a:ext cx="1054776"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67" b="0" i="0" u="none" strike="noStrike" kern="1200" cap="none" spc="0" normalizeH="0" baseline="0" noProof="0" dirty="0" err="1">
                <a:ln>
                  <a:noFill/>
                </a:ln>
                <a:solidFill>
                  <a:srgbClr val="000000"/>
                </a:solidFill>
                <a:effectLst/>
                <a:uLnTx/>
                <a:uFillTx/>
                <a:latin typeface="Arial" charset="0"/>
                <a:ea typeface="ＭＳ Ｐゴシック" pitchFamily="34" charset="-128"/>
                <a:cs typeface="Arial"/>
              </a:rPr>
              <a:t>Αnti</a:t>
            </a:r>
            <a:r>
              <a:rPr kumimoji="0" lang="en-US" altLang="en-US" sz="1467"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a:rPr>
              <a:t>- p24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67"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a:rPr>
              <a:t>Monoclonals</a:t>
            </a:r>
          </a:p>
        </p:txBody>
      </p:sp>
    </p:spTree>
    <p:extLst>
      <p:ext uri="{BB962C8B-B14F-4D97-AF65-F5344CB8AC3E}">
        <p14:creationId xmlns:p14="http://schemas.microsoft.com/office/powerpoint/2010/main" val="288000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ntr" presetSubtype="0"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30" grpId="0" animBg="1"/>
      <p:bldP spid="31" grpId="0" animBg="1"/>
      <p:bldP spid="34" grpId="0" animBg="1"/>
      <p:bldP spid="35" grpId="0" animBg="1"/>
      <p:bldP spid="36" grpId="0" animBg="1"/>
      <p:bldP spid="48" grpId="0" animBg="1"/>
      <p:bldP spid="49" grpId="0" animBg="1"/>
      <p:bldP spid="54" grpId="0" animBg="1"/>
      <p:bldP spid="55" grpId="0"/>
      <p:bldP spid="57" grpId="0"/>
      <p:bldP spid="59" grpId="0" animBg="1"/>
      <p:bldP spid="60" grpId="0" animBg="1"/>
      <p:bldP spid="62" grpId="0" animBg="1"/>
      <p:bldP spid="63" grpId="0" animBg="1"/>
      <p:bldP spid="64" grpId="0" animBg="1"/>
      <p:bldP spid="65" grpId="0"/>
      <p:bldP spid="66" grpId="0" animBg="1"/>
      <p:bldP spid="67" grpId="0"/>
      <p:bldP spid="68" grpId="0"/>
      <p:bldP spid="10" grpId="0" animBg="1"/>
      <p:bldP spid="51" grpId="0" animBg="1"/>
      <p:bldP spid="70" grpId="0" animBg="1"/>
      <p:bldP spid="72" grpId="0" animBg="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64" y="150313"/>
            <a:ext cx="11064273" cy="916598"/>
          </a:xfrm>
        </p:spPr>
        <p:txBody>
          <a:bodyPr/>
          <a:lstStyle/>
          <a:p>
            <a:r>
              <a:rPr lang="en-US" sz="3400" dirty="0"/>
              <a:t>Multiplex Flow Immunoassay: </a:t>
            </a:r>
            <a:r>
              <a:rPr lang="en-US" sz="3400" dirty="0" err="1"/>
              <a:t>Bioplex</a:t>
            </a:r>
            <a:r>
              <a:rPr lang="en-US" sz="3400" dirty="0"/>
              <a:t> HIV Ag/Ab Combo</a:t>
            </a:r>
          </a:p>
        </p:txBody>
      </p:sp>
      <p:sp>
        <p:nvSpPr>
          <p:cNvPr id="4" name="Content Placeholder 3"/>
          <p:cNvSpPr>
            <a:spLocks noGrp="1"/>
          </p:cNvSpPr>
          <p:nvPr>
            <p:ph sz="half" idx="1"/>
          </p:nvPr>
        </p:nvSpPr>
        <p:spPr>
          <a:xfrm>
            <a:off x="482600" y="1173272"/>
            <a:ext cx="4038600" cy="3886200"/>
          </a:xfrm>
        </p:spPr>
        <p:txBody>
          <a:bodyPr>
            <a:normAutofit fontScale="92500"/>
          </a:bodyPr>
          <a:lstStyle/>
          <a:p>
            <a:r>
              <a:rPr lang="en-US" dirty="0"/>
              <a:t>Beads conjugated to HIV-1 Group M and O antigens, HIV-2 antigens, and p24 antibody</a:t>
            </a:r>
          </a:p>
          <a:p>
            <a:pPr lvl="1"/>
            <a:endParaRPr lang="en-US" dirty="0"/>
          </a:p>
          <a:p>
            <a:r>
              <a:rPr lang="en-US" b="0" dirty="0"/>
              <a:t>Distinguishes between</a:t>
            </a:r>
          </a:p>
          <a:p>
            <a:pPr lvl="1"/>
            <a:r>
              <a:rPr lang="en-US" b="0" dirty="0"/>
              <a:t> p24 antigen</a:t>
            </a:r>
          </a:p>
          <a:p>
            <a:pPr lvl="1"/>
            <a:r>
              <a:rPr lang="en-US" b="0" dirty="0"/>
              <a:t>HIV-1 antibodies</a:t>
            </a:r>
          </a:p>
          <a:p>
            <a:pPr lvl="1"/>
            <a:r>
              <a:rPr lang="en-US" b="0" dirty="0"/>
              <a:t>HIV-2 antibodies</a:t>
            </a:r>
          </a:p>
          <a:p>
            <a:pPr marL="457200" lvl="1" indent="0">
              <a:buNone/>
            </a:pPr>
            <a:endParaRPr lang="en-US" dirty="0"/>
          </a:p>
          <a:p>
            <a:pPr lvl="1"/>
            <a:endParaRPr lang="en-US" dirty="0"/>
          </a:p>
          <a:p>
            <a:pPr lvl="1"/>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2001" y="1044455"/>
            <a:ext cx="4975411" cy="3920565"/>
          </a:xfrm>
          <a:prstGeom prst="rect">
            <a:avLst/>
          </a:prstGeom>
        </p:spPr>
      </p:pic>
      <p:sp>
        <p:nvSpPr>
          <p:cNvPr id="5" name="TextBox 4">
            <a:extLst>
              <a:ext uri="{FF2B5EF4-FFF2-40B4-BE49-F238E27FC236}">
                <a16:creationId xmlns:a16="http://schemas.microsoft.com/office/drawing/2014/main" id="{9C118799-26F2-4F86-A402-5A22599B3E01}"/>
              </a:ext>
            </a:extLst>
          </p:cNvPr>
          <p:cNvSpPr txBox="1"/>
          <p:nvPr/>
        </p:nvSpPr>
        <p:spPr>
          <a:xfrm>
            <a:off x="7635137" y="5465713"/>
            <a:ext cx="3220021" cy="502766"/>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“Fifth Generation”</a:t>
            </a:r>
          </a:p>
        </p:txBody>
      </p:sp>
      <p:grpSp>
        <p:nvGrpSpPr>
          <p:cNvPr id="6" name="Group 5">
            <a:extLst>
              <a:ext uri="{FF2B5EF4-FFF2-40B4-BE49-F238E27FC236}">
                <a16:creationId xmlns:a16="http://schemas.microsoft.com/office/drawing/2014/main" id="{E0E0C0F6-D301-4378-8FC7-17C07DBF6FF2}"/>
              </a:ext>
            </a:extLst>
          </p:cNvPr>
          <p:cNvGrpSpPr/>
          <p:nvPr/>
        </p:nvGrpSpPr>
        <p:grpSpPr>
          <a:xfrm>
            <a:off x="8752737" y="5287992"/>
            <a:ext cx="1016000" cy="838280"/>
            <a:chOff x="2895600" y="3486150"/>
            <a:chExt cx="990600" cy="914400"/>
          </a:xfrm>
        </p:grpSpPr>
        <p:sp>
          <p:nvSpPr>
            <p:cNvPr id="8" name="Oval 7">
              <a:extLst>
                <a:ext uri="{FF2B5EF4-FFF2-40B4-BE49-F238E27FC236}">
                  <a16:creationId xmlns:a16="http://schemas.microsoft.com/office/drawing/2014/main" id="{E66CAB90-CBE1-49C0-B014-7BBE0B7452AF}"/>
                </a:ext>
              </a:extLst>
            </p:cNvPr>
            <p:cNvSpPr/>
            <p:nvPr/>
          </p:nvSpPr>
          <p:spPr bwMode="auto">
            <a:xfrm>
              <a:off x="2895600" y="3486150"/>
              <a:ext cx="990600" cy="914400"/>
            </a:xfrm>
            <a:prstGeom prst="ellipse">
              <a:avLst/>
            </a:prstGeom>
            <a:noFill/>
            <a:ln w="50800" cap="flat" cmpd="sng" algn="ctr">
              <a:solidFill>
                <a:srgbClr val="FF0000"/>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9" name="Straight Connector 8">
              <a:extLst>
                <a:ext uri="{FF2B5EF4-FFF2-40B4-BE49-F238E27FC236}">
                  <a16:creationId xmlns:a16="http://schemas.microsoft.com/office/drawing/2014/main" id="{CAE5406B-F73A-4433-A045-EDD30CDF01F6}"/>
                </a:ext>
              </a:extLst>
            </p:cNvPr>
            <p:cNvCxnSpPr/>
            <p:nvPr/>
          </p:nvCxnSpPr>
          <p:spPr bwMode="auto">
            <a:xfrm flipH="1">
              <a:off x="3033340" y="3587175"/>
              <a:ext cx="700460" cy="646578"/>
            </a:xfrm>
            <a:prstGeom prst="line">
              <a:avLst/>
            </a:prstGeom>
            <a:noFill/>
            <a:ln w="50800" cap="flat" cmpd="sng" algn="ctr">
              <a:solidFill>
                <a:srgbClr val="FF0000"/>
              </a:solidFill>
              <a:prstDash val="solid"/>
              <a:round/>
              <a:headEnd type="none" w="med" len="med"/>
              <a:tailEnd type="none" w="med" len="med"/>
            </a:ln>
            <a:effectLst/>
          </p:spPr>
        </p:cxnSp>
      </p:grpSp>
      <p:sp>
        <p:nvSpPr>
          <p:cNvPr id="11" name="AutoShape 5">
            <a:extLst>
              <a:ext uri="{FF2B5EF4-FFF2-40B4-BE49-F238E27FC236}">
                <a16:creationId xmlns:a16="http://schemas.microsoft.com/office/drawing/2014/main" id="{40579DB0-6D4C-40DA-885E-99AA313597D9}"/>
              </a:ext>
            </a:extLst>
          </p:cNvPr>
          <p:cNvSpPr>
            <a:spLocks noChangeAspect="1" noChangeArrowheads="1"/>
          </p:cNvSpPr>
          <p:nvPr/>
        </p:nvSpPr>
        <p:spPr bwMode="auto">
          <a:xfrm>
            <a:off x="4255903" y="3078272"/>
            <a:ext cx="713015" cy="6381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2" name="AutoShape 6">
            <a:extLst>
              <a:ext uri="{FF2B5EF4-FFF2-40B4-BE49-F238E27FC236}">
                <a16:creationId xmlns:a16="http://schemas.microsoft.com/office/drawing/2014/main" id="{79839162-D6FD-4AC3-813B-6AC61AA2C977}"/>
              </a:ext>
            </a:extLst>
          </p:cNvPr>
          <p:cNvSpPr>
            <a:spLocks noChangeAspect="1" noChangeArrowheads="1"/>
          </p:cNvSpPr>
          <p:nvPr/>
        </p:nvSpPr>
        <p:spPr bwMode="auto">
          <a:xfrm>
            <a:off x="4361235" y="3078272"/>
            <a:ext cx="518556" cy="6381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 name="AutoShape 7">
            <a:extLst>
              <a:ext uri="{FF2B5EF4-FFF2-40B4-BE49-F238E27FC236}">
                <a16:creationId xmlns:a16="http://schemas.microsoft.com/office/drawing/2014/main" id="{10BEDBB3-B3B3-4046-83E1-350D75E77FA1}"/>
              </a:ext>
            </a:extLst>
          </p:cNvPr>
          <p:cNvSpPr>
            <a:spLocks noChangeAspect="1" noChangeArrowheads="1"/>
          </p:cNvSpPr>
          <p:nvPr/>
        </p:nvSpPr>
        <p:spPr bwMode="auto">
          <a:xfrm>
            <a:off x="4555693" y="3205907"/>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4" name="AutoShape 8">
            <a:extLst>
              <a:ext uri="{FF2B5EF4-FFF2-40B4-BE49-F238E27FC236}">
                <a16:creationId xmlns:a16="http://schemas.microsoft.com/office/drawing/2014/main" id="{598641BA-08F7-4231-B12D-802CA6506A96}"/>
              </a:ext>
            </a:extLst>
          </p:cNvPr>
          <p:cNvSpPr>
            <a:spLocks noChangeAspect="1" noChangeArrowheads="1"/>
          </p:cNvSpPr>
          <p:nvPr/>
        </p:nvSpPr>
        <p:spPr bwMode="auto">
          <a:xfrm>
            <a:off x="4555693" y="3333542"/>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5" name="AutoShape 9">
            <a:extLst>
              <a:ext uri="{FF2B5EF4-FFF2-40B4-BE49-F238E27FC236}">
                <a16:creationId xmlns:a16="http://schemas.microsoft.com/office/drawing/2014/main" id="{4DECB97F-02D5-416F-801D-CC864A1FEF70}"/>
              </a:ext>
            </a:extLst>
          </p:cNvPr>
          <p:cNvSpPr>
            <a:spLocks noChangeAspect="1" noChangeArrowheads="1"/>
          </p:cNvSpPr>
          <p:nvPr/>
        </p:nvSpPr>
        <p:spPr bwMode="auto">
          <a:xfrm>
            <a:off x="4555693" y="3461177"/>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 name="AutoShape 10">
            <a:extLst>
              <a:ext uri="{FF2B5EF4-FFF2-40B4-BE49-F238E27FC236}">
                <a16:creationId xmlns:a16="http://schemas.microsoft.com/office/drawing/2014/main" id="{9C6C033A-FD6E-4C3B-9297-F51A5C15DD7C}"/>
              </a:ext>
            </a:extLst>
          </p:cNvPr>
          <p:cNvSpPr>
            <a:spLocks noChangeAspect="1" noChangeArrowheads="1"/>
          </p:cNvSpPr>
          <p:nvPr/>
        </p:nvSpPr>
        <p:spPr bwMode="auto">
          <a:xfrm>
            <a:off x="4555693" y="3588812"/>
            <a:ext cx="129639" cy="127635"/>
          </a:xfrm>
          <a:prstGeom prst="flowChartConnector">
            <a:avLst/>
          </a:prstGeom>
          <a:solidFill>
            <a:srgbClr val="0070C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7" name="AutoShape 11">
            <a:extLst>
              <a:ext uri="{FF2B5EF4-FFF2-40B4-BE49-F238E27FC236}">
                <a16:creationId xmlns:a16="http://schemas.microsoft.com/office/drawing/2014/main" id="{C131A0BB-6000-44DA-B0E3-154102F6E02B}"/>
              </a:ext>
            </a:extLst>
          </p:cNvPr>
          <p:cNvSpPr>
            <a:spLocks noChangeAspect="1" noChangeArrowheads="1"/>
          </p:cNvSpPr>
          <p:nvPr/>
        </p:nvSpPr>
        <p:spPr bwMode="auto">
          <a:xfrm>
            <a:off x="4555693" y="3780265"/>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8" name="AutoShape 12">
            <a:extLst>
              <a:ext uri="{FF2B5EF4-FFF2-40B4-BE49-F238E27FC236}">
                <a16:creationId xmlns:a16="http://schemas.microsoft.com/office/drawing/2014/main" id="{B1031308-D93B-4699-8731-8A9A8E21AA29}"/>
              </a:ext>
            </a:extLst>
          </p:cNvPr>
          <p:cNvSpPr>
            <a:spLocks noChangeAspect="1" noChangeArrowheads="1"/>
          </p:cNvSpPr>
          <p:nvPr/>
        </p:nvSpPr>
        <p:spPr bwMode="auto">
          <a:xfrm>
            <a:off x="4555693" y="3078272"/>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 name="AutoShape 13">
            <a:extLst>
              <a:ext uri="{FF2B5EF4-FFF2-40B4-BE49-F238E27FC236}">
                <a16:creationId xmlns:a16="http://schemas.microsoft.com/office/drawing/2014/main" id="{B9C8D15C-3DD2-490B-AB32-3F52989BA2AE}"/>
              </a:ext>
            </a:extLst>
          </p:cNvPr>
          <p:cNvSpPr>
            <a:spLocks noChangeAspect="1" noChangeArrowheads="1"/>
          </p:cNvSpPr>
          <p:nvPr/>
        </p:nvSpPr>
        <p:spPr bwMode="auto">
          <a:xfrm>
            <a:off x="4555693" y="4354622"/>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 name="AutoShape 14">
            <a:extLst>
              <a:ext uri="{FF2B5EF4-FFF2-40B4-BE49-F238E27FC236}">
                <a16:creationId xmlns:a16="http://schemas.microsoft.com/office/drawing/2014/main" id="{9761DA64-5FF4-436D-99B8-F7EACB87B3C2}"/>
              </a:ext>
            </a:extLst>
          </p:cNvPr>
          <p:cNvSpPr>
            <a:spLocks noChangeAspect="1" noChangeArrowheads="1"/>
          </p:cNvSpPr>
          <p:nvPr/>
        </p:nvSpPr>
        <p:spPr bwMode="auto">
          <a:xfrm>
            <a:off x="4555693" y="4163170"/>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 name="AutoShape 15">
            <a:extLst>
              <a:ext uri="{FF2B5EF4-FFF2-40B4-BE49-F238E27FC236}">
                <a16:creationId xmlns:a16="http://schemas.microsoft.com/office/drawing/2014/main" id="{58AED55E-AF57-4F75-B5CC-68E5667B6E78}"/>
              </a:ext>
            </a:extLst>
          </p:cNvPr>
          <p:cNvSpPr>
            <a:spLocks noChangeAspect="1" noChangeArrowheads="1"/>
          </p:cNvSpPr>
          <p:nvPr/>
        </p:nvSpPr>
        <p:spPr bwMode="auto">
          <a:xfrm>
            <a:off x="4555693" y="3971717"/>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 name="AutoShape 16">
            <a:extLst>
              <a:ext uri="{FF2B5EF4-FFF2-40B4-BE49-F238E27FC236}">
                <a16:creationId xmlns:a16="http://schemas.microsoft.com/office/drawing/2014/main" id="{14809E3F-6E09-4775-B4D1-549D591BEB8F}"/>
              </a:ext>
            </a:extLst>
          </p:cNvPr>
          <p:cNvSpPr>
            <a:spLocks noChangeAspect="1" noChangeArrowheads="1"/>
          </p:cNvSpPr>
          <p:nvPr/>
        </p:nvSpPr>
        <p:spPr bwMode="auto">
          <a:xfrm>
            <a:off x="4555693" y="4546075"/>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 name="AutoShape 17">
            <a:extLst>
              <a:ext uri="{FF2B5EF4-FFF2-40B4-BE49-F238E27FC236}">
                <a16:creationId xmlns:a16="http://schemas.microsoft.com/office/drawing/2014/main" id="{1F432901-5034-4647-89BA-1881784D7975}"/>
              </a:ext>
            </a:extLst>
          </p:cNvPr>
          <p:cNvSpPr>
            <a:spLocks noChangeAspect="1" noChangeArrowheads="1"/>
          </p:cNvSpPr>
          <p:nvPr/>
        </p:nvSpPr>
        <p:spPr bwMode="auto">
          <a:xfrm rot="4500485">
            <a:off x="4360037" y="3386533"/>
            <a:ext cx="191453" cy="1744726"/>
          </a:xfrm>
          <a:prstGeom prst="triangle">
            <a:avLst>
              <a:gd name="adj" fmla="val 50000"/>
            </a:avLst>
          </a:prstGeom>
          <a:solidFill>
            <a:srgbClr val="E30117">
              <a:alpha val="31000"/>
            </a:srgbClr>
          </a:solidFill>
          <a:ln w="9525">
            <a:solidFill>
              <a:schemeClr val="bg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4" name="AutoShape 18">
            <a:extLst>
              <a:ext uri="{FF2B5EF4-FFF2-40B4-BE49-F238E27FC236}">
                <a16:creationId xmlns:a16="http://schemas.microsoft.com/office/drawing/2014/main" id="{94FC6779-9827-4E49-94AF-FD9ECA9AEFB0}"/>
              </a:ext>
            </a:extLst>
          </p:cNvPr>
          <p:cNvSpPr>
            <a:spLocks noChangeAspect="1" noChangeArrowheads="1"/>
          </p:cNvSpPr>
          <p:nvPr/>
        </p:nvSpPr>
        <p:spPr bwMode="auto">
          <a:xfrm rot="6403371">
            <a:off x="4360037" y="3322716"/>
            <a:ext cx="191453" cy="1744726"/>
          </a:xfrm>
          <a:prstGeom prst="triangle">
            <a:avLst>
              <a:gd name="adj" fmla="val 50000"/>
            </a:avLst>
          </a:prstGeom>
          <a:solidFill>
            <a:srgbClr val="00FF00">
              <a:alpha val="28999"/>
            </a:srgbClr>
          </a:solidFill>
          <a:ln w="9525">
            <a:solidFill>
              <a:schemeClr val="tx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 name="TextBox 2">
            <a:extLst>
              <a:ext uri="{FF2B5EF4-FFF2-40B4-BE49-F238E27FC236}">
                <a16:creationId xmlns:a16="http://schemas.microsoft.com/office/drawing/2014/main" id="{FC224C11-416B-4F55-89EC-A91B8739B67C}"/>
              </a:ext>
            </a:extLst>
          </p:cNvPr>
          <p:cNvSpPr txBox="1"/>
          <p:nvPr/>
        </p:nvSpPr>
        <p:spPr bwMode="auto">
          <a:xfrm>
            <a:off x="8470406" y="4698699"/>
            <a:ext cx="1193180" cy="492443"/>
          </a:xfrm>
          <a:prstGeom prst="rect">
            <a:avLst/>
          </a:prstGeom>
          <a:noFill/>
          <a:ln w="9525">
            <a:noFill/>
            <a:miter lim="800000"/>
            <a:headEnd/>
            <a:tailEnd/>
          </a:ln>
        </p:spPr>
        <p:txBody>
          <a:bodyPr wrap="square" rtlCol="0">
            <a:spAutoFit/>
          </a:bodyPr>
          <a:lstStyle/>
          <a:p>
            <a:pPr algn="l"/>
            <a:r>
              <a:rPr lang="en-US" sz="2600" b="1" dirty="0">
                <a:solidFill>
                  <a:schemeClr val="accent5">
                    <a:lumMod val="50000"/>
                  </a:schemeClr>
                </a:solidFill>
                <a:latin typeface="Candara" panose="020E0502030303020204" pitchFamily="34" charset="0"/>
              </a:rPr>
              <a:t>2015</a:t>
            </a:r>
          </a:p>
        </p:txBody>
      </p:sp>
      <p:sp>
        <p:nvSpPr>
          <p:cNvPr id="25" name="AutoShape 7">
            <a:extLst>
              <a:ext uri="{FF2B5EF4-FFF2-40B4-BE49-F238E27FC236}">
                <a16:creationId xmlns:a16="http://schemas.microsoft.com/office/drawing/2014/main" id="{CC6AFA64-107A-4589-ACCE-B1B2194AC6F4}"/>
              </a:ext>
            </a:extLst>
          </p:cNvPr>
          <p:cNvSpPr>
            <a:spLocks noChangeAspect="1" noChangeArrowheads="1"/>
          </p:cNvSpPr>
          <p:nvPr/>
        </p:nvSpPr>
        <p:spPr bwMode="auto">
          <a:xfrm>
            <a:off x="4562043" y="2780457"/>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6" name="AutoShape 8">
            <a:extLst>
              <a:ext uri="{FF2B5EF4-FFF2-40B4-BE49-F238E27FC236}">
                <a16:creationId xmlns:a16="http://schemas.microsoft.com/office/drawing/2014/main" id="{0CF669E0-44B7-41E3-9D3E-83B318CF1A29}"/>
              </a:ext>
            </a:extLst>
          </p:cNvPr>
          <p:cNvSpPr>
            <a:spLocks noChangeAspect="1" noChangeArrowheads="1"/>
          </p:cNvSpPr>
          <p:nvPr/>
        </p:nvSpPr>
        <p:spPr bwMode="auto">
          <a:xfrm>
            <a:off x="4562043" y="2920792"/>
            <a:ext cx="129639" cy="127635"/>
          </a:xfrm>
          <a:prstGeom prst="flowChartConnector">
            <a:avLst/>
          </a:prstGeom>
          <a:solidFill>
            <a:srgbClr val="FFC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7" name="AutoShape 12">
            <a:extLst>
              <a:ext uri="{FF2B5EF4-FFF2-40B4-BE49-F238E27FC236}">
                <a16:creationId xmlns:a16="http://schemas.microsoft.com/office/drawing/2014/main" id="{EE016E56-DFB4-419C-BE3E-FD031A6CE592}"/>
              </a:ext>
            </a:extLst>
          </p:cNvPr>
          <p:cNvSpPr>
            <a:spLocks noChangeAspect="1" noChangeArrowheads="1"/>
          </p:cNvSpPr>
          <p:nvPr/>
        </p:nvSpPr>
        <p:spPr bwMode="auto">
          <a:xfrm>
            <a:off x="4562043" y="2652822"/>
            <a:ext cx="129639" cy="127635"/>
          </a:xfrm>
          <a:prstGeom prst="flowChartConnector">
            <a:avLst/>
          </a:prstGeom>
          <a:gradFill rotWithShape="1">
            <a:gsLst>
              <a:gs pos="0">
                <a:srgbClr val="FF0000">
                  <a:gamma/>
                  <a:shade val="46275"/>
                  <a:invGamma/>
                </a:srgbClr>
              </a:gs>
              <a:gs pos="100000">
                <a:srgbClr val="FF0000"/>
              </a:gs>
            </a:gsLst>
            <a:lin ang="5400000" scaled="1"/>
          </a:gra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 name="Content Placeholder 3">
            <a:extLst>
              <a:ext uri="{FF2B5EF4-FFF2-40B4-BE49-F238E27FC236}">
                <a16:creationId xmlns:a16="http://schemas.microsoft.com/office/drawing/2014/main" id="{77CDE442-D065-4387-9107-91541593E7B9}"/>
              </a:ext>
            </a:extLst>
          </p:cNvPr>
          <p:cNvSpPr txBox="1">
            <a:spLocks/>
          </p:cNvSpPr>
          <p:nvPr/>
        </p:nvSpPr>
        <p:spPr bwMode="auto">
          <a:xfrm>
            <a:off x="437902" y="4862327"/>
            <a:ext cx="5658097" cy="1730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Candara" panose="020E0502030303020204" pitchFamily="34" charset="0"/>
                <a:ea typeface="+mn-ea"/>
                <a:cs typeface="+mn-cs"/>
              </a:defRPr>
            </a:lvl1pPr>
            <a:lvl2pPr marL="990575" indent="-38099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Candara" panose="020E0502030303020204" pitchFamily="34" charset="0"/>
                <a:cs typeface="+mn-cs"/>
              </a:defRPr>
            </a:lvl2pPr>
            <a:lvl3pPr marL="1523962" indent="-304792"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Candara" panose="020E0502030303020204" pitchFamily="34" charset="0"/>
                <a:cs typeface="+mn-cs"/>
              </a:defRPr>
            </a:lvl3pPr>
            <a:lvl4pPr marL="2133547" indent="-304792"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Candara" panose="020E0502030303020204" pitchFamily="34" charset="0"/>
                <a:cs typeface="+mn-cs"/>
              </a:defRPr>
            </a:lvl4pPr>
            <a:lvl5pPr marL="2743131" indent="-304792" algn="l" rtl="0" eaLnBrk="0" fontAlgn="base" hangingPunct="0">
              <a:spcBef>
                <a:spcPct val="20000"/>
              </a:spcBef>
              <a:spcAft>
                <a:spcPct val="0"/>
              </a:spcAft>
              <a:buClr>
                <a:schemeClr val="bg2"/>
              </a:buClr>
              <a:buFont typeface="Wingdings" pitchFamily="2" charset="2"/>
              <a:buChar char="§"/>
              <a:defRPr sz="1800">
                <a:solidFill>
                  <a:schemeClr val="tx1"/>
                </a:solidFill>
                <a:latin typeface="Candara" panose="020E0502030303020204" pitchFamily="34" charset="0"/>
                <a:cs typeface="+mn-cs"/>
              </a:defRPr>
            </a:lvl5pPr>
            <a:lvl6pPr marL="3352716" indent="-304792"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3962301" indent="-304792"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4571886" indent="-304792"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5181470" indent="-304792"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lvl="1"/>
            <a:r>
              <a:rPr lang="en-US" kern="0" dirty="0"/>
              <a:t>HCV</a:t>
            </a:r>
          </a:p>
          <a:p>
            <a:pPr lvl="1"/>
            <a:r>
              <a:rPr lang="en-US" kern="0" dirty="0"/>
              <a:t>RPR and Treponemal syphilis</a:t>
            </a:r>
          </a:p>
          <a:p>
            <a:pPr lvl="1"/>
            <a:endParaRPr lang="en-US" kern="0" dirty="0"/>
          </a:p>
          <a:p>
            <a:pPr marL="457200" lvl="1" indent="0">
              <a:buFont typeface="Wingdings" pitchFamily="2" charset="2"/>
              <a:buNone/>
            </a:pPr>
            <a:endParaRPr lang="en-US" kern="0" dirty="0"/>
          </a:p>
          <a:p>
            <a:pPr lvl="1"/>
            <a:endParaRPr lang="en-US" kern="0" dirty="0"/>
          </a:p>
          <a:p>
            <a:pPr lvl="1"/>
            <a:endParaRPr lang="en-US" kern="0" dirty="0"/>
          </a:p>
        </p:txBody>
      </p:sp>
    </p:spTree>
    <p:custDataLst>
      <p:tags r:id="rId1"/>
    </p:custDataLst>
    <p:extLst>
      <p:ext uri="{BB962C8B-B14F-4D97-AF65-F5344CB8AC3E}">
        <p14:creationId xmlns:p14="http://schemas.microsoft.com/office/powerpoint/2010/main" val="1760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5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5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25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5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250"/>
                                        <p:tgtEl>
                                          <p:spTgt spid="2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xEl>
                                              <p:pRg st="1" end="1"/>
                                            </p:txEl>
                                          </p:spTgt>
                                        </p:tgtEl>
                                        <p:attrNameLst>
                                          <p:attrName>style.visibility</p:attrName>
                                        </p:attrNameLst>
                                      </p:cBhvr>
                                      <p:to>
                                        <p:strVal val="visible"/>
                                      </p:to>
                                    </p:set>
                                    <p:animEffect transition="in" filter="fade">
                                      <p:cBhvr>
                                        <p:cTn id="34" dur="250"/>
                                        <p:tgtEl>
                                          <p:spTgt spid="28">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7FA0-06C5-4A5D-827F-32D23535A9D7}"/>
              </a:ext>
            </a:extLst>
          </p:cNvPr>
          <p:cNvSpPr>
            <a:spLocks noGrp="1"/>
          </p:cNvSpPr>
          <p:nvPr>
            <p:ph type="title"/>
          </p:nvPr>
        </p:nvSpPr>
        <p:spPr/>
        <p:txBody>
          <a:bodyPr/>
          <a:lstStyle/>
          <a:p>
            <a:r>
              <a:rPr lang="en-US" dirty="0"/>
              <a:t>New terminology</a:t>
            </a:r>
          </a:p>
        </p:txBody>
      </p:sp>
      <p:sp>
        <p:nvSpPr>
          <p:cNvPr id="3" name="Content Placeholder 2">
            <a:extLst>
              <a:ext uri="{FF2B5EF4-FFF2-40B4-BE49-F238E27FC236}">
                <a16:creationId xmlns:a16="http://schemas.microsoft.com/office/drawing/2014/main" id="{E4545FB6-F490-44EE-9BBE-F9446874775E}"/>
              </a:ext>
            </a:extLst>
          </p:cNvPr>
          <p:cNvSpPr>
            <a:spLocks noGrp="1"/>
          </p:cNvSpPr>
          <p:nvPr>
            <p:ph idx="4294967295"/>
          </p:nvPr>
        </p:nvSpPr>
        <p:spPr>
          <a:xfrm>
            <a:off x="1415441" y="1598635"/>
            <a:ext cx="7302674" cy="3886200"/>
          </a:xfrm>
        </p:spPr>
        <p:txBody>
          <a:bodyPr/>
          <a:lstStyle/>
          <a:p>
            <a:r>
              <a:rPr lang="en-US" dirty="0"/>
              <a:t>Instrumented lab test</a:t>
            </a:r>
          </a:p>
          <a:p>
            <a:endParaRPr lang="en-US" dirty="0"/>
          </a:p>
          <a:p>
            <a:r>
              <a:rPr lang="en-US" dirty="0"/>
              <a:t>Single-use rapid test</a:t>
            </a:r>
          </a:p>
        </p:txBody>
      </p:sp>
      <p:sp>
        <p:nvSpPr>
          <p:cNvPr id="4" name="Slide Number Placeholder 3">
            <a:extLst>
              <a:ext uri="{FF2B5EF4-FFF2-40B4-BE49-F238E27FC236}">
                <a16:creationId xmlns:a16="http://schemas.microsoft.com/office/drawing/2014/main" id="{A1428598-288B-4917-B155-DC87B5D95363}"/>
              </a:ext>
            </a:extLst>
          </p:cNvPr>
          <p:cNvSpPr>
            <a:spLocks noGrp="1"/>
          </p:cNvSpPr>
          <p:nvPr>
            <p:ph type="sldNum" sz="quarter" idx="4294967295"/>
          </p:nvPr>
        </p:nvSpPr>
        <p:spPr>
          <a:xfrm>
            <a:off x="9347200" y="6248400"/>
            <a:ext cx="2844800" cy="457200"/>
          </a:xfrm>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E5072FA1-D2D8-416F-891B-09BC14D28FFA}" type="slidenum">
              <a:rPr kumimoji="0" lang="en-US" sz="1333" b="0" i="0" u="none" strike="noStrike" kern="1200" cap="none" spc="0" normalizeH="0" baseline="0" noProof="0" smtClean="0">
                <a:ln>
                  <a:noFill/>
                </a:ln>
                <a:solidFill>
                  <a:srgbClr val="FFFFFF">
                    <a:lumMod val="65000"/>
                  </a:srgbClr>
                </a:solidFill>
                <a:effectLst/>
                <a:uLnTx/>
                <a:uFillTx/>
                <a:latin typeface="Arial Black"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16</a:t>
            </a:fld>
            <a:endParaRPr kumimoji="0" lang="en-US" sz="1333" b="0" i="0" u="none" strike="noStrike" kern="1200" cap="none" spc="0" normalizeH="0" baseline="0" noProof="0" dirty="0">
              <a:ln>
                <a:noFill/>
              </a:ln>
              <a:solidFill>
                <a:srgbClr val="FFFFFF">
                  <a:lumMod val="65000"/>
                </a:srgbClr>
              </a:solidFill>
              <a:effectLst/>
              <a:uLnTx/>
              <a:uFillTx/>
              <a:latin typeface="Arial Black" pitchFamily="34" charset="0"/>
              <a:ea typeface="+mn-ea"/>
              <a:cs typeface="Arial" pitchFamily="34" charset="0"/>
            </a:endParaRPr>
          </a:p>
        </p:txBody>
      </p:sp>
    </p:spTree>
    <p:extLst>
      <p:ext uri="{BB962C8B-B14F-4D97-AF65-F5344CB8AC3E}">
        <p14:creationId xmlns:p14="http://schemas.microsoft.com/office/powerpoint/2010/main" val="262116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5A87-49A3-4F1B-AE78-36D4CC21A5D0}"/>
              </a:ext>
            </a:extLst>
          </p:cNvPr>
          <p:cNvSpPr>
            <a:spLocks noGrp="1"/>
          </p:cNvSpPr>
          <p:nvPr>
            <p:ph type="title"/>
          </p:nvPr>
        </p:nvSpPr>
        <p:spPr>
          <a:xfrm>
            <a:off x="994508" y="50450"/>
            <a:ext cx="10972800" cy="794012"/>
          </a:xfrm>
        </p:spPr>
        <p:txBody>
          <a:bodyPr/>
          <a:lstStyle/>
          <a:p>
            <a:r>
              <a:rPr lang="en-US" sz="3600" dirty="0"/>
              <a:t>Antigens used by instruments to detect HIV-1</a:t>
            </a:r>
          </a:p>
        </p:txBody>
      </p:sp>
      <p:graphicFrame>
        <p:nvGraphicFramePr>
          <p:cNvPr id="5" name="Content Placeholder 4">
            <a:extLst>
              <a:ext uri="{FF2B5EF4-FFF2-40B4-BE49-F238E27FC236}">
                <a16:creationId xmlns:a16="http://schemas.microsoft.com/office/drawing/2014/main" id="{C6800F8D-88AC-4240-94C2-8BE37BF9FE4D}"/>
              </a:ext>
            </a:extLst>
          </p:cNvPr>
          <p:cNvGraphicFramePr>
            <a:graphicFrameLocks noGrp="1"/>
          </p:cNvGraphicFramePr>
          <p:nvPr>
            <p:ph idx="1"/>
            <p:extLst>
              <p:ext uri="{D42A27DB-BD31-4B8C-83A1-F6EECF244321}">
                <p14:modId xmlns:p14="http://schemas.microsoft.com/office/powerpoint/2010/main" val="1837033565"/>
              </p:ext>
            </p:extLst>
          </p:nvPr>
        </p:nvGraphicFramePr>
        <p:xfrm>
          <a:off x="1816273" y="915792"/>
          <a:ext cx="8784921" cy="5134907"/>
        </p:xfrm>
        <a:graphic>
          <a:graphicData uri="http://schemas.openxmlformats.org/drawingml/2006/table">
            <a:tbl>
              <a:tblPr firstRow="1" bandRow="1">
                <a:tableStyleId>{073A0DAA-6AF3-43AB-8588-CEC1D06C72B9}</a:tableStyleId>
              </a:tblPr>
              <a:tblGrid>
                <a:gridCol w="4797469">
                  <a:extLst>
                    <a:ext uri="{9D8B030D-6E8A-4147-A177-3AD203B41FA5}">
                      <a16:colId xmlns:a16="http://schemas.microsoft.com/office/drawing/2014/main" val="355449364"/>
                    </a:ext>
                  </a:extLst>
                </a:gridCol>
                <a:gridCol w="3987452">
                  <a:extLst>
                    <a:ext uri="{9D8B030D-6E8A-4147-A177-3AD203B41FA5}">
                      <a16:colId xmlns:a16="http://schemas.microsoft.com/office/drawing/2014/main" val="2102440720"/>
                    </a:ext>
                  </a:extLst>
                </a:gridCol>
              </a:tblGrid>
              <a:tr h="370840">
                <a:tc gridSpan="2">
                  <a:txBody>
                    <a:bodyPr/>
                    <a:lstStyle/>
                    <a:p>
                      <a:r>
                        <a:rPr lang="en-US" sz="2400" dirty="0"/>
                        <a:t>“3</a:t>
                      </a:r>
                      <a:r>
                        <a:rPr lang="en-US" sz="2400" baseline="30000" dirty="0"/>
                        <a:t>rd</a:t>
                      </a:r>
                      <a:r>
                        <a:rPr lang="en-US" sz="2400" dirty="0"/>
                        <a:t> generation” instrumented antibody tests</a:t>
                      </a:r>
                    </a:p>
                  </a:txBody>
                  <a:tcPr/>
                </a:tc>
                <a:tc hMerge="1">
                  <a:txBody>
                    <a:bodyPr/>
                    <a:lstStyle/>
                    <a:p>
                      <a:endParaRPr lang="en-US" dirty="0"/>
                    </a:p>
                  </a:txBody>
                  <a:tcPr/>
                </a:tc>
                <a:extLst>
                  <a:ext uri="{0D108BD9-81ED-4DB2-BD59-A6C34878D82A}">
                    <a16:rowId xmlns:a16="http://schemas.microsoft.com/office/drawing/2014/main" val="1891210479"/>
                  </a:ext>
                </a:extLst>
              </a:tr>
              <a:tr h="370840">
                <a:tc>
                  <a:txBody>
                    <a:bodyPr/>
                    <a:lstStyle/>
                    <a:p>
                      <a:r>
                        <a:rPr lang="en-US" sz="2400" dirty="0"/>
                        <a:t>Bio-Rad GS HIV-1/2 Plus O </a:t>
                      </a:r>
                    </a:p>
                  </a:txBody>
                  <a:tcPr/>
                </a:tc>
                <a:tc>
                  <a:txBody>
                    <a:bodyPr/>
                    <a:lstStyle/>
                    <a:p>
                      <a:r>
                        <a:rPr lang="en-US" sz="2400" dirty="0"/>
                        <a:t>p24, gp160 </a:t>
                      </a:r>
                    </a:p>
                  </a:txBody>
                  <a:tcPr/>
                </a:tc>
                <a:extLst>
                  <a:ext uri="{0D108BD9-81ED-4DB2-BD59-A6C34878D82A}">
                    <a16:rowId xmlns:a16="http://schemas.microsoft.com/office/drawing/2014/main" val="1646056713"/>
                  </a:ext>
                </a:extLst>
              </a:tr>
              <a:tr h="370840">
                <a:tc>
                  <a:txBody>
                    <a:bodyPr/>
                    <a:lstStyle/>
                    <a:p>
                      <a:r>
                        <a:rPr lang="en-US" sz="2400" dirty="0"/>
                        <a:t>Ortho </a:t>
                      </a:r>
                      <a:r>
                        <a:rPr lang="en-US" sz="2400" dirty="0" err="1"/>
                        <a:t>Vitros</a:t>
                      </a:r>
                      <a:r>
                        <a:rPr lang="en-US" sz="2400" dirty="0"/>
                        <a:t> Anti-HIV 1+2 </a:t>
                      </a:r>
                    </a:p>
                  </a:txBody>
                  <a:tcPr/>
                </a:tc>
                <a:tc>
                  <a:txBody>
                    <a:bodyPr/>
                    <a:lstStyle/>
                    <a:p>
                      <a:r>
                        <a:rPr lang="en-US" sz="2400"/>
                        <a:t>p24, gp41, gp41/120</a:t>
                      </a:r>
                      <a:endParaRPr lang="en-US" sz="2400" dirty="0"/>
                    </a:p>
                  </a:txBody>
                  <a:tcPr/>
                </a:tc>
                <a:extLst>
                  <a:ext uri="{0D108BD9-81ED-4DB2-BD59-A6C34878D82A}">
                    <a16:rowId xmlns:a16="http://schemas.microsoft.com/office/drawing/2014/main" val="2279516654"/>
                  </a:ext>
                </a:extLst>
              </a:tr>
              <a:tr h="496031">
                <a:tc>
                  <a:txBody>
                    <a:bodyPr/>
                    <a:lstStyle/>
                    <a:p>
                      <a:r>
                        <a:rPr lang="en-US" sz="2400" dirty="0"/>
                        <a:t>Siemens </a:t>
                      </a:r>
                      <a:r>
                        <a:rPr lang="en-US" sz="2400" dirty="0" err="1"/>
                        <a:t>Advia</a:t>
                      </a:r>
                      <a:r>
                        <a:rPr lang="en-US" sz="2400" dirty="0"/>
                        <a:t> Centaur HIV 1/O/2 </a:t>
                      </a:r>
                    </a:p>
                  </a:txBody>
                  <a:tcPr/>
                </a:tc>
                <a:tc>
                  <a:txBody>
                    <a:bodyPr/>
                    <a:lstStyle/>
                    <a:p>
                      <a:r>
                        <a:rPr lang="en-US" sz="2400" dirty="0"/>
                        <a:t>p24, gp41/120 </a:t>
                      </a:r>
                    </a:p>
                  </a:txBody>
                  <a:tcPr/>
                </a:tc>
                <a:extLst>
                  <a:ext uri="{0D108BD9-81ED-4DB2-BD59-A6C34878D82A}">
                    <a16:rowId xmlns:a16="http://schemas.microsoft.com/office/drawing/2014/main" val="3854321030"/>
                  </a:ext>
                </a:extLst>
              </a:tr>
              <a:tr h="370840">
                <a:tc gridSpan="2">
                  <a:txBody>
                    <a:bodyPr/>
                    <a:lstStyle/>
                    <a:p>
                      <a:r>
                        <a:rPr lang="en-US" sz="2400" b="1" dirty="0">
                          <a:solidFill>
                            <a:schemeClr val="bg1"/>
                          </a:solidFill>
                        </a:rPr>
                        <a:t>“4</a:t>
                      </a:r>
                      <a:r>
                        <a:rPr lang="en-US" sz="2400" b="1" baseline="30000" dirty="0">
                          <a:solidFill>
                            <a:schemeClr val="bg1"/>
                          </a:solidFill>
                        </a:rPr>
                        <a:t>th</a:t>
                      </a:r>
                      <a:r>
                        <a:rPr lang="en-US" sz="2400" b="1" dirty="0">
                          <a:solidFill>
                            <a:schemeClr val="bg1"/>
                          </a:solidFill>
                        </a:rPr>
                        <a:t> generation” instrumented Ag/Ab combo tests</a:t>
                      </a:r>
                    </a:p>
                  </a:txBody>
                  <a:tcPr>
                    <a:solidFill>
                      <a:schemeClr val="tx1"/>
                    </a:solidFill>
                  </a:tcPr>
                </a:tc>
                <a:tc hMerge="1">
                  <a:txBody>
                    <a:bodyPr/>
                    <a:lstStyle/>
                    <a:p>
                      <a:endParaRPr lang="en-US" sz="2400" b="1" dirty="0">
                        <a:solidFill>
                          <a:schemeClr val="bg1"/>
                        </a:solidFill>
                      </a:endParaRPr>
                    </a:p>
                  </a:txBody>
                  <a:tcPr>
                    <a:solidFill>
                      <a:schemeClr val="tx1"/>
                    </a:solidFill>
                  </a:tcPr>
                </a:tc>
                <a:extLst>
                  <a:ext uri="{0D108BD9-81ED-4DB2-BD59-A6C34878D82A}">
                    <a16:rowId xmlns:a16="http://schemas.microsoft.com/office/drawing/2014/main" val="1984709451"/>
                  </a:ext>
                </a:extLst>
              </a:tr>
              <a:tr h="370840">
                <a:tc>
                  <a:txBody>
                    <a:bodyPr/>
                    <a:lstStyle/>
                    <a:p>
                      <a:r>
                        <a:rPr lang="de-DE" sz="2400" dirty="0"/>
                        <a:t>Abbott Architect HIV Ag/Ab Combo</a:t>
                      </a:r>
                      <a:endParaRPr lang="en-US" sz="2400" dirty="0"/>
                    </a:p>
                  </a:txBody>
                  <a:tcPr/>
                </a:tc>
                <a:tc>
                  <a:txBody>
                    <a:bodyPr/>
                    <a:lstStyle/>
                    <a:p>
                      <a:r>
                        <a:rPr lang="en-US" sz="2400"/>
                        <a:t>gp41</a:t>
                      </a:r>
                      <a:endParaRPr lang="en-US" sz="2400" dirty="0"/>
                    </a:p>
                  </a:txBody>
                  <a:tcPr/>
                </a:tc>
                <a:extLst>
                  <a:ext uri="{0D108BD9-81ED-4DB2-BD59-A6C34878D82A}">
                    <a16:rowId xmlns:a16="http://schemas.microsoft.com/office/drawing/2014/main" val="3974937611"/>
                  </a:ext>
                </a:extLst>
              </a:tr>
              <a:tr h="370840">
                <a:tc>
                  <a:txBody>
                    <a:bodyPr/>
                    <a:lstStyle/>
                    <a:p>
                      <a:r>
                        <a:rPr lang="en-US" sz="2400" dirty="0" err="1"/>
                        <a:t>Bioplex</a:t>
                      </a:r>
                      <a:r>
                        <a:rPr lang="en-US" sz="2400" dirty="0"/>
                        <a:t> 2200 HIV Ag-Ab</a:t>
                      </a:r>
                    </a:p>
                  </a:txBody>
                  <a:tcPr/>
                </a:tc>
                <a:tc>
                  <a:txBody>
                    <a:bodyPr/>
                    <a:lstStyle/>
                    <a:p>
                      <a:r>
                        <a:rPr lang="en-US" sz="2400"/>
                        <a:t>gp160 </a:t>
                      </a:r>
                      <a:endParaRPr lang="en-US" sz="2400" dirty="0"/>
                    </a:p>
                  </a:txBody>
                  <a:tcPr/>
                </a:tc>
                <a:extLst>
                  <a:ext uri="{0D108BD9-81ED-4DB2-BD59-A6C34878D82A}">
                    <a16:rowId xmlns:a16="http://schemas.microsoft.com/office/drawing/2014/main" val="486452505"/>
                  </a:ext>
                </a:extLst>
              </a:tr>
              <a:tr h="370840">
                <a:tc>
                  <a:txBody>
                    <a:bodyPr/>
                    <a:lstStyle/>
                    <a:p>
                      <a:r>
                        <a:rPr lang="en-US" sz="2400" dirty="0"/>
                        <a:t>Bio-Rad GS HIV Combo Ag/Ab</a:t>
                      </a:r>
                    </a:p>
                  </a:txBody>
                  <a:tcPr/>
                </a:tc>
                <a:tc>
                  <a:txBody>
                    <a:bodyPr/>
                    <a:lstStyle/>
                    <a:p>
                      <a:r>
                        <a:rPr lang="en-US" sz="2400"/>
                        <a:t>gp41, gp160</a:t>
                      </a:r>
                      <a:endParaRPr lang="en-US" sz="2400" dirty="0"/>
                    </a:p>
                  </a:txBody>
                  <a:tcPr/>
                </a:tc>
                <a:extLst>
                  <a:ext uri="{0D108BD9-81ED-4DB2-BD59-A6C34878D82A}">
                    <a16:rowId xmlns:a16="http://schemas.microsoft.com/office/drawing/2014/main" val="409742621"/>
                  </a:ext>
                </a:extLst>
              </a:tr>
              <a:tr h="370840">
                <a:tc>
                  <a:txBody>
                    <a:bodyPr/>
                    <a:lstStyle/>
                    <a:p>
                      <a:r>
                        <a:rPr lang="en-US" sz="2400" dirty="0"/>
                        <a:t>Ortho </a:t>
                      </a:r>
                      <a:r>
                        <a:rPr lang="en-US" sz="2400" dirty="0" err="1"/>
                        <a:t>Vitros</a:t>
                      </a:r>
                      <a:r>
                        <a:rPr lang="en-US" sz="2400" dirty="0"/>
                        <a:t> combi</a:t>
                      </a:r>
                    </a:p>
                  </a:txBody>
                  <a:tcPr/>
                </a:tc>
                <a:tc>
                  <a:txBody>
                    <a:bodyPr/>
                    <a:lstStyle/>
                    <a:p>
                      <a:r>
                        <a:rPr lang="en-US" sz="2400"/>
                        <a:t>gp41, gp41/120</a:t>
                      </a:r>
                      <a:endParaRPr lang="en-US" sz="2400" dirty="0"/>
                    </a:p>
                  </a:txBody>
                  <a:tcPr/>
                </a:tc>
                <a:extLst>
                  <a:ext uri="{0D108BD9-81ED-4DB2-BD59-A6C34878D82A}">
                    <a16:rowId xmlns:a16="http://schemas.microsoft.com/office/drawing/2014/main" val="36369107"/>
                  </a:ext>
                </a:extLst>
              </a:tr>
              <a:tr h="370840">
                <a:tc>
                  <a:txBody>
                    <a:bodyPr/>
                    <a:lstStyle/>
                    <a:p>
                      <a:r>
                        <a:rPr lang="en-US" sz="2400" dirty="0"/>
                        <a:t>Siemens </a:t>
                      </a:r>
                      <a:r>
                        <a:rPr lang="en-US" sz="2400" dirty="0" err="1"/>
                        <a:t>Advia</a:t>
                      </a:r>
                      <a:r>
                        <a:rPr lang="en-US" sz="2400" dirty="0"/>
                        <a:t> </a:t>
                      </a:r>
                    </a:p>
                  </a:txBody>
                  <a:tcPr/>
                </a:tc>
                <a:tc>
                  <a:txBody>
                    <a:bodyPr/>
                    <a:lstStyle/>
                    <a:p>
                      <a:r>
                        <a:rPr lang="en-US" sz="2400"/>
                        <a:t>gp41/120</a:t>
                      </a:r>
                      <a:endParaRPr lang="en-US" sz="2400" dirty="0"/>
                    </a:p>
                  </a:txBody>
                  <a:tcPr/>
                </a:tc>
                <a:extLst>
                  <a:ext uri="{0D108BD9-81ED-4DB2-BD59-A6C34878D82A}">
                    <a16:rowId xmlns:a16="http://schemas.microsoft.com/office/drawing/2014/main" val="4154325421"/>
                  </a:ext>
                </a:extLst>
              </a:tr>
              <a:tr h="524076">
                <a:tc>
                  <a:txBody>
                    <a:bodyPr/>
                    <a:lstStyle/>
                    <a:p>
                      <a:r>
                        <a:rPr lang="en-US" sz="2400" dirty="0"/>
                        <a:t>Roche </a:t>
                      </a:r>
                      <a:r>
                        <a:rPr lang="en-US" sz="2400" dirty="0" err="1"/>
                        <a:t>Elecsys</a:t>
                      </a:r>
                      <a:endParaRPr lang="en-US" sz="2400" dirty="0"/>
                    </a:p>
                  </a:txBody>
                  <a:tcPr/>
                </a:tc>
                <a:tc>
                  <a:txBody>
                    <a:bodyPr/>
                    <a:lstStyle/>
                    <a:p>
                      <a:r>
                        <a:rPr lang="en-US" sz="2400" dirty="0"/>
                        <a:t>gp41, RT </a:t>
                      </a:r>
                    </a:p>
                  </a:txBody>
                  <a:tcPr/>
                </a:tc>
                <a:extLst>
                  <a:ext uri="{0D108BD9-81ED-4DB2-BD59-A6C34878D82A}">
                    <a16:rowId xmlns:a16="http://schemas.microsoft.com/office/drawing/2014/main" val="1739142675"/>
                  </a:ext>
                </a:extLst>
              </a:tr>
            </a:tbl>
          </a:graphicData>
        </a:graphic>
      </p:graphicFrame>
      <p:sp>
        <p:nvSpPr>
          <p:cNvPr id="4" name="Slide Number Placeholder 3">
            <a:extLst>
              <a:ext uri="{FF2B5EF4-FFF2-40B4-BE49-F238E27FC236}">
                <a16:creationId xmlns:a16="http://schemas.microsoft.com/office/drawing/2014/main" id="{82138070-3C2A-4A15-AABF-C238CAB1A993}"/>
              </a:ext>
            </a:extLst>
          </p:cNvPr>
          <p:cNvSpPr>
            <a:spLocks noGrp="1"/>
          </p:cNvSpPr>
          <p:nvPr>
            <p:ph type="sldNum" sz="quarter" idx="11"/>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E5072FA1-D2D8-416F-891B-09BC14D28FFA}" type="slidenum">
              <a:rPr kumimoji="0" lang="en-US" sz="1333" b="0" i="0" u="none" strike="noStrike" kern="1200" cap="none" spc="0" normalizeH="0" baseline="0" noProof="0" smtClean="0">
                <a:ln>
                  <a:noFill/>
                </a:ln>
                <a:solidFill>
                  <a:srgbClr val="FFFFFF">
                    <a:lumMod val="65000"/>
                  </a:srgbClr>
                </a:solidFill>
                <a:effectLst/>
                <a:uLnTx/>
                <a:uFillTx/>
                <a:latin typeface="Arial Black"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17</a:t>
            </a:fld>
            <a:endParaRPr kumimoji="0" lang="en-US" sz="1333" b="0" i="0" u="none" strike="noStrike" kern="1200" cap="none" spc="0" normalizeH="0" baseline="0" noProof="0" dirty="0">
              <a:ln>
                <a:noFill/>
              </a:ln>
              <a:solidFill>
                <a:srgbClr val="FFFFFF">
                  <a:lumMod val="65000"/>
                </a:srgbClr>
              </a:solidFill>
              <a:effectLst/>
              <a:uLnTx/>
              <a:uFillTx/>
              <a:latin typeface="Arial Black" pitchFamily="34" charset="0"/>
              <a:ea typeface="+mn-ea"/>
              <a:cs typeface="Arial" pitchFamily="34" charset="0"/>
            </a:endParaRPr>
          </a:p>
        </p:txBody>
      </p:sp>
      <p:sp>
        <p:nvSpPr>
          <p:cNvPr id="3" name="Oval 2">
            <a:extLst>
              <a:ext uri="{FF2B5EF4-FFF2-40B4-BE49-F238E27FC236}">
                <a16:creationId xmlns:a16="http://schemas.microsoft.com/office/drawing/2014/main" id="{32BEA62C-7572-4E35-9876-DACB52C9E1CE}"/>
              </a:ext>
            </a:extLst>
          </p:cNvPr>
          <p:cNvSpPr/>
          <p:nvPr/>
        </p:nvSpPr>
        <p:spPr bwMode="auto">
          <a:xfrm>
            <a:off x="6480908" y="1166312"/>
            <a:ext cx="1073889" cy="183943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Arrow: Left 5">
            <a:extLst>
              <a:ext uri="{FF2B5EF4-FFF2-40B4-BE49-F238E27FC236}">
                <a16:creationId xmlns:a16="http://schemas.microsoft.com/office/drawing/2014/main" id="{71F5361A-5C61-478F-A2B3-187C828D1EC8}"/>
              </a:ext>
            </a:extLst>
          </p:cNvPr>
          <p:cNvSpPr/>
          <p:nvPr/>
        </p:nvSpPr>
        <p:spPr>
          <a:xfrm>
            <a:off x="8943584" y="3607497"/>
            <a:ext cx="2868460" cy="192900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Just like single-use rapid tests</a:t>
            </a:r>
          </a:p>
        </p:txBody>
      </p:sp>
    </p:spTree>
    <p:extLst>
      <p:ext uri="{BB962C8B-B14F-4D97-AF65-F5344CB8AC3E}">
        <p14:creationId xmlns:p14="http://schemas.microsoft.com/office/powerpoint/2010/main" val="42440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Text Box 44"/>
          <p:cNvSpPr txBox="1">
            <a:spLocks noChangeArrowheads="1"/>
          </p:cNvSpPr>
          <p:nvPr/>
        </p:nvSpPr>
        <p:spPr bwMode="auto">
          <a:xfrm rot="16200000">
            <a:off x="-1426" y="2241985"/>
            <a:ext cx="4632195"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9900"/>
                </a:solidFill>
                <a:effectLst/>
                <a:uLnTx/>
                <a:uFillTx/>
                <a:latin typeface="ZapfHumnst BT"/>
                <a:ea typeface="+mn-ea"/>
                <a:cs typeface="Arial"/>
              </a:rPr>
              <a:t>Bio-Plex Ag/Ab Combo</a:t>
            </a:r>
            <a:endParaRPr kumimoji="0" lang="en-US" sz="1867" b="0" i="1" u="none" strike="noStrike" kern="1200" cap="none" spc="0" normalizeH="0" baseline="0" noProof="0" dirty="0">
              <a:ln>
                <a:noFill/>
              </a:ln>
              <a:solidFill>
                <a:srgbClr val="009900"/>
              </a:solidFill>
              <a:effectLst/>
              <a:uLnTx/>
              <a:uFillTx/>
              <a:latin typeface="ZapfHumnst BT"/>
              <a:ea typeface="+mn-ea"/>
              <a:cs typeface="Arial"/>
            </a:endParaRPr>
          </a:p>
        </p:txBody>
      </p:sp>
      <p:sp>
        <p:nvSpPr>
          <p:cNvPr id="161793" name="Title 216"/>
          <p:cNvSpPr>
            <a:spLocks noGrp="1"/>
          </p:cNvSpPr>
          <p:nvPr>
            <p:ph type="title" idx="4294967295"/>
          </p:nvPr>
        </p:nvSpPr>
        <p:spPr>
          <a:xfrm>
            <a:off x="0" y="558800"/>
            <a:ext cx="12192000" cy="838200"/>
          </a:xfrm>
        </p:spPr>
        <p:txBody>
          <a:bodyPr>
            <a:normAutofit fontScale="90000"/>
          </a:bodyPr>
          <a:lstStyle/>
          <a:p>
            <a:pPr>
              <a:defRPr/>
            </a:pPr>
            <a:r>
              <a:rPr lang="en-US" sz="4400" dirty="0"/>
              <a:t>Sequence of Test Positivity Relative to WB (plasma)</a:t>
            </a:r>
            <a:br>
              <a:rPr lang="en-US" sz="4400" dirty="0"/>
            </a:br>
            <a:r>
              <a:rPr lang="en-US" dirty="0"/>
              <a:t> </a:t>
            </a:r>
            <a:endParaRPr lang="en-US" sz="2667" dirty="0"/>
          </a:p>
        </p:txBody>
      </p:sp>
      <p:sp>
        <p:nvSpPr>
          <p:cNvPr id="32771" name="TextBox 218"/>
          <p:cNvSpPr txBox="1">
            <a:spLocks noChangeArrowheads="1"/>
          </p:cNvSpPr>
          <p:nvPr/>
        </p:nvSpPr>
        <p:spPr bwMode="auto">
          <a:xfrm>
            <a:off x="898216" y="6070599"/>
            <a:ext cx="3319631" cy="4068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Delaney et al, </a:t>
            </a:r>
            <a:r>
              <a:rPr kumimoji="0" lang="en-US" sz="2000" b="0" i="1" u="none" strike="noStrike" kern="1200" cap="none" spc="0" normalizeH="0" baseline="0" noProof="0" dirty="0" err="1">
                <a:ln>
                  <a:noFill/>
                </a:ln>
                <a:solidFill>
                  <a:srgbClr val="000000"/>
                </a:solidFill>
                <a:effectLst/>
                <a:uLnTx/>
                <a:uFillTx/>
                <a:latin typeface="Candara" panose="020E0502030303020204" pitchFamily="34" charset="0"/>
                <a:ea typeface="+mn-ea"/>
                <a:cs typeface="Arial"/>
              </a:rPr>
              <a:t>Clin</a:t>
            </a:r>
            <a:r>
              <a:rPr kumimoji="0" lang="en-US" sz="20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 </a:t>
            </a:r>
            <a:r>
              <a:rPr kumimoji="0" lang="en-US" sz="2000" b="0" i="1" u="none" strike="noStrike" kern="1200" cap="none" spc="0" normalizeH="0" baseline="0" noProof="0" dirty="0" err="1">
                <a:ln>
                  <a:noFill/>
                </a:ln>
                <a:solidFill>
                  <a:srgbClr val="000000"/>
                </a:solidFill>
                <a:effectLst/>
                <a:uLnTx/>
                <a:uFillTx/>
                <a:latin typeface="Candara" panose="020E0502030303020204" pitchFamily="34" charset="0"/>
                <a:ea typeface="+mn-ea"/>
                <a:cs typeface="Arial"/>
              </a:rPr>
              <a:t>Inf</a:t>
            </a:r>
            <a:r>
              <a:rPr kumimoji="0" lang="en-US" sz="20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 Dis 2017</a:t>
            </a:r>
          </a:p>
        </p:txBody>
      </p:sp>
      <p:sp>
        <p:nvSpPr>
          <p:cNvPr id="32772" name="Text Box 31"/>
          <p:cNvSpPr txBox="1">
            <a:spLocks noChangeArrowheads="1"/>
          </p:cNvSpPr>
          <p:nvPr/>
        </p:nvSpPr>
        <p:spPr bwMode="auto">
          <a:xfrm>
            <a:off x="3361372" y="5562600"/>
            <a:ext cx="5646546"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ZapfHumnst BT"/>
                <a:ea typeface="+mn-ea"/>
                <a:cs typeface="Arial"/>
              </a:rPr>
              <a:t>Days before WB positive (50% Cumulative Frequency)</a:t>
            </a:r>
          </a:p>
        </p:txBody>
      </p:sp>
      <p:sp>
        <p:nvSpPr>
          <p:cNvPr id="32773" name="AutoShape 8"/>
          <p:cNvSpPr>
            <a:spLocks noChangeArrowheads="1"/>
          </p:cNvSpPr>
          <p:nvPr/>
        </p:nvSpPr>
        <p:spPr bwMode="auto">
          <a:xfrm>
            <a:off x="8737602" y="4891087"/>
            <a:ext cx="486833" cy="304800"/>
          </a:xfrm>
          <a:prstGeom prst="triangle">
            <a:avLst>
              <a:gd name="adj" fmla="val 50000"/>
            </a:avLst>
          </a:prstGeom>
          <a:solidFill>
            <a:srgbClr val="FF66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74" name="Text Box 9"/>
          <p:cNvSpPr txBox="1">
            <a:spLocks noChangeArrowheads="1"/>
          </p:cNvSpPr>
          <p:nvPr/>
        </p:nvSpPr>
        <p:spPr bwMode="auto">
          <a:xfrm rot="-5400000">
            <a:off x="8292276" y="3856709"/>
            <a:ext cx="1396536"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ZapfHumnst BT"/>
                <a:ea typeface="+mn-ea"/>
                <a:cs typeface="Arial"/>
              </a:rPr>
              <a:t>WB positive</a:t>
            </a:r>
          </a:p>
        </p:txBody>
      </p:sp>
      <p:sp>
        <p:nvSpPr>
          <p:cNvPr id="32775" name="Line 12"/>
          <p:cNvSpPr>
            <a:spLocks noChangeShapeType="1"/>
          </p:cNvSpPr>
          <p:nvPr/>
        </p:nvSpPr>
        <p:spPr bwMode="auto">
          <a:xfrm>
            <a:off x="1136651" y="4814888"/>
            <a:ext cx="0" cy="334963"/>
          </a:xfrm>
          <a:prstGeom prst="line">
            <a:avLst/>
          </a:prstGeom>
          <a:noFill/>
          <a:ln w="825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76" name="Text Box 13"/>
          <p:cNvSpPr txBox="1">
            <a:spLocks noChangeArrowheads="1"/>
          </p:cNvSpPr>
          <p:nvPr/>
        </p:nvSpPr>
        <p:spPr bwMode="auto">
          <a:xfrm rot="-5400000">
            <a:off x="151187" y="3596632"/>
            <a:ext cx="1934116"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ZapfHumnst BT"/>
                <a:ea typeface="+mn-ea"/>
                <a:cs typeface="Arial"/>
              </a:rPr>
              <a:t> APTIMA </a:t>
            </a:r>
          </a:p>
        </p:txBody>
      </p:sp>
      <p:sp>
        <p:nvSpPr>
          <p:cNvPr id="32777" name="Line 14"/>
          <p:cNvSpPr>
            <a:spLocks noChangeShapeType="1"/>
          </p:cNvSpPr>
          <p:nvPr/>
        </p:nvSpPr>
        <p:spPr bwMode="auto">
          <a:xfrm>
            <a:off x="4705037" y="4800600"/>
            <a:ext cx="0" cy="349251"/>
          </a:xfrm>
          <a:prstGeom prst="line">
            <a:avLst/>
          </a:prstGeom>
          <a:noFill/>
          <a:ln w="8255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80" name="Text Box 17"/>
          <p:cNvSpPr txBox="1">
            <a:spLocks noChangeArrowheads="1"/>
          </p:cNvSpPr>
          <p:nvPr/>
        </p:nvSpPr>
        <p:spPr bwMode="auto">
          <a:xfrm rot="-5400000">
            <a:off x="3632817" y="3445257"/>
            <a:ext cx="2171699"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FF0000"/>
                </a:solidFill>
                <a:effectLst/>
                <a:uLnTx/>
                <a:uFillTx/>
                <a:latin typeface="ZapfHumnst BT"/>
                <a:ea typeface="+mn-ea"/>
                <a:cs typeface="Arial"/>
              </a:rPr>
              <a:t>GS 1/2+O</a:t>
            </a:r>
          </a:p>
        </p:txBody>
      </p:sp>
      <p:sp>
        <p:nvSpPr>
          <p:cNvPr id="32781" name="Text Box 19"/>
          <p:cNvSpPr txBox="1">
            <a:spLocks noChangeArrowheads="1"/>
          </p:cNvSpPr>
          <p:nvPr/>
        </p:nvSpPr>
        <p:spPr bwMode="auto">
          <a:xfrm>
            <a:off x="7848214" y="4516437"/>
            <a:ext cx="184731"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84" name="Line 23"/>
          <p:cNvSpPr>
            <a:spLocks noChangeShapeType="1"/>
          </p:cNvSpPr>
          <p:nvPr/>
        </p:nvSpPr>
        <p:spPr bwMode="auto">
          <a:xfrm>
            <a:off x="6354620" y="4814888"/>
            <a:ext cx="0" cy="334963"/>
          </a:xfrm>
          <a:prstGeom prst="line">
            <a:avLst/>
          </a:prstGeom>
          <a:noFill/>
          <a:ln w="82550">
            <a:solidFill>
              <a:schemeClr val="accent5">
                <a:lumMod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85" name="Text Box 24"/>
          <p:cNvSpPr txBox="1">
            <a:spLocks noChangeArrowheads="1"/>
          </p:cNvSpPr>
          <p:nvPr/>
        </p:nvSpPr>
        <p:spPr bwMode="auto">
          <a:xfrm rot="-5400000">
            <a:off x="5377632" y="3625227"/>
            <a:ext cx="1991307"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CC"/>
                </a:solidFill>
                <a:effectLst/>
                <a:uLnTx/>
                <a:uFillTx/>
                <a:latin typeface="ZapfHumnst BT"/>
                <a:ea typeface="+mn-ea"/>
                <a:cs typeface="Arial"/>
              </a:rPr>
              <a:t>Multi-Spot</a:t>
            </a:r>
          </a:p>
        </p:txBody>
      </p:sp>
      <p:sp>
        <p:nvSpPr>
          <p:cNvPr id="32786" name="Text Box 25"/>
          <p:cNvSpPr txBox="1">
            <a:spLocks noChangeArrowheads="1"/>
          </p:cNvSpPr>
          <p:nvPr/>
        </p:nvSpPr>
        <p:spPr bwMode="auto">
          <a:xfrm rot="-5400000">
            <a:off x="5016272" y="2989721"/>
            <a:ext cx="3311099"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CC"/>
                </a:solidFill>
                <a:effectLst/>
                <a:uLnTx/>
                <a:uFillTx/>
                <a:latin typeface="ZapfHumnst BT"/>
                <a:ea typeface="+mn-ea"/>
                <a:cs typeface="Arial"/>
              </a:rPr>
              <a:t>Reveal G3,         </a:t>
            </a:r>
          </a:p>
        </p:txBody>
      </p:sp>
      <p:sp>
        <p:nvSpPr>
          <p:cNvPr id="32787" name="Line 26"/>
          <p:cNvSpPr>
            <a:spLocks noChangeShapeType="1"/>
          </p:cNvSpPr>
          <p:nvPr/>
        </p:nvSpPr>
        <p:spPr bwMode="auto">
          <a:xfrm>
            <a:off x="8229600" y="4814888"/>
            <a:ext cx="0" cy="334963"/>
          </a:xfrm>
          <a:prstGeom prst="line">
            <a:avLst/>
          </a:prstGeom>
          <a:noFill/>
          <a:ln w="82550">
            <a:solidFill>
              <a:schemeClr val="accent1">
                <a:lumMod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89" name="Text Box 28"/>
          <p:cNvSpPr txBox="1">
            <a:spLocks noChangeArrowheads="1"/>
          </p:cNvSpPr>
          <p:nvPr/>
        </p:nvSpPr>
        <p:spPr bwMode="auto">
          <a:xfrm rot="-5400000">
            <a:off x="7621196" y="3606319"/>
            <a:ext cx="1953491"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err="1">
                <a:ln>
                  <a:noFill/>
                </a:ln>
                <a:solidFill>
                  <a:srgbClr val="9999FF">
                    <a:lumMod val="50000"/>
                  </a:srgbClr>
                </a:solidFill>
                <a:effectLst/>
                <a:uLnTx/>
                <a:uFillTx/>
                <a:latin typeface="ZapfHumnst BT"/>
                <a:ea typeface="+mn-ea"/>
                <a:cs typeface="Arial"/>
              </a:rPr>
              <a:t>OraQuick</a:t>
            </a:r>
            <a:endParaRPr kumimoji="0" lang="en-US" sz="1867" b="0" i="1" u="none" strike="noStrike" kern="1200" cap="none" spc="0" normalizeH="0" baseline="0" noProof="0" dirty="0">
              <a:ln>
                <a:noFill/>
              </a:ln>
              <a:solidFill>
                <a:srgbClr val="9999FF">
                  <a:lumMod val="50000"/>
                </a:srgbClr>
              </a:solidFill>
              <a:effectLst/>
              <a:uLnTx/>
              <a:uFillTx/>
              <a:latin typeface="ZapfHumnst BT"/>
              <a:ea typeface="+mn-ea"/>
              <a:cs typeface="Arial"/>
            </a:endParaRPr>
          </a:p>
        </p:txBody>
      </p:sp>
      <p:sp>
        <p:nvSpPr>
          <p:cNvPr id="32791" name="Line 32"/>
          <p:cNvSpPr>
            <a:spLocks noChangeShapeType="1"/>
          </p:cNvSpPr>
          <p:nvPr/>
        </p:nvSpPr>
        <p:spPr bwMode="auto">
          <a:xfrm>
            <a:off x="8636000" y="4822825"/>
            <a:ext cx="0" cy="334963"/>
          </a:xfrm>
          <a:prstGeom prst="line">
            <a:avLst/>
          </a:prstGeom>
          <a:noFill/>
          <a:ln w="82550">
            <a:solidFill>
              <a:schemeClr val="accent1">
                <a:lumMod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92" name="Text Box 33"/>
          <p:cNvSpPr txBox="1">
            <a:spLocks noChangeArrowheads="1"/>
          </p:cNvSpPr>
          <p:nvPr/>
        </p:nvSpPr>
        <p:spPr bwMode="auto">
          <a:xfrm rot="-5400000">
            <a:off x="7304260" y="3710819"/>
            <a:ext cx="1774560"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err="1">
                <a:ln>
                  <a:noFill/>
                </a:ln>
                <a:solidFill>
                  <a:srgbClr val="9999FF">
                    <a:lumMod val="50000"/>
                  </a:srgbClr>
                </a:solidFill>
                <a:effectLst/>
                <a:uLnTx/>
                <a:uFillTx/>
                <a:latin typeface="ZapfHumnst BT"/>
                <a:ea typeface="+mn-ea"/>
                <a:cs typeface="Arial"/>
              </a:rPr>
              <a:t>Unigold</a:t>
            </a:r>
            <a:endParaRPr kumimoji="0" lang="en-US" sz="1867" b="0" i="0" u="none" strike="noStrike" kern="1200" cap="none" spc="0" normalizeH="0" baseline="0" noProof="0" dirty="0">
              <a:ln>
                <a:noFill/>
              </a:ln>
              <a:solidFill>
                <a:srgbClr val="9999FF">
                  <a:lumMod val="50000"/>
                </a:srgbClr>
              </a:solidFill>
              <a:effectLst/>
              <a:uLnTx/>
              <a:uFillTx/>
              <a:latin typeface="ZapfHumnst BT"/>
              <a:ea typeface="+mn-ea"/>
              <a:cs typeface="Arial"/>
            </a:endParaRPr>
          </a:p>
        </p:txBody>
      </p:sp>
      <p:sp>
        <p:nvSpPr>
          <p:cNvPr id="32793" name="Line 7"/>
          <p:cNvSpPr>
            <a:spLocks noChangeShapeType="1"/>
          </p:cNvSpPr>
          <p:nvPr/>
        </p:nvSpPr>
        <p:spPr bwMode="auto">
          <a:xfrm>
            <a:off x="711200" y="5195887"/>
            <a:ext cx="11176000"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794" name="Text Box 10"/>
          <p:cNvSpPr txBox="1">
            <a:spLocks noChangeArrowheads="1"/>
          </p:cNvSpPr>
          <p:nvPr/>
        </p:nvSpPr>
        <p:spPr bwMode="auto">
          <a:xfrm rot="-5400000">
            <a:off x="1081617" y="5282284"/>
            <a:ext cx="552451" cy="37965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ZapfHumnst BT"/>
                <a:ea typeface="+mn-ea"/>
                <a:cs typeface="Arial"/>
              </a:rPr>
              <a:t>25</a:t>
            </a:r>
          </a:p>
        </p:txBody>
      </p:sp>
      <p:sp>
        <p:nvSpPr>
          <p:cNvPr id="32795" name="Text Box 11"/>
          <p:cNvSpPr txBox="1">
            <a:spLocks noChangeArrowheads="1"/>
          </p:cNvSpPr>
          <p:nvPr/>
        </p:nvSpPr>
        <p:spPr bwMode="auto">
          <a:xfrm rot="-5400000">
            <a:off x="2392424" y="5377533"/>
            <a:ext cx="447558"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ZapfHumnst BT"/>
                <a:ea typeface="+mn-ea"/>
                <a:cs typeface="Arial"/>
              </a:rPr>
              <a:t>20</a:t>
            </a:r>
          </a:p>
        </p:txBody>
      </p:sp>
      <p:sp>
        <p:nvSpPr>
          <p:cNvPr id="32796" name="Text Box 18"/>
          <p:cNvSpPr txBox="1">
            <a:spLocks noChangeArrowheads="1"/>
          </p:cNvSpPr>
          <p:nvPr/>
        </p:nvSpPr>
        <p:spPr bwMode="auto">
          <a:xfrm rot="-5400000">
            <a:off x="5137740" y="5339433"/>
            <a:ext cx="447558"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ZapfHumnst BT"/>
                <a:ea typeface="+mn-ea"/>
                <a:cs typeface="Arial"/>
              </a:rPr>
              <a:t>10</a:t>
            </a:r>
          </a:p>
        </p:txBody>
      </p:sp>
      <p:sp>
        <p:nvSpPr>
          <p:cNvPr id="32797" name="Text Box 22"/>
          <p:cNvSpPr txBox="1">
            <a:spLocks noChangeArrowheads="1"/>
          </p:cNvSpPr>
          <p:nvPr/>
        </p:nvSpPr>
        <p:spPr bwMode="auto">
          <a:xfrm rot="-5400000">
            <a:off x="7074596" y="5402933"/>
            <a:ext cx="316112"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ZapfHumnst BT"/>
                <a:ea typeface="+mn-ea"/>
                <a:cs typeface="Arial"/>
              </a:rPr>
              <a:t>5</a:t>
            </a:r>
          </a:p>
        </p:txBody>
      </p:sp>
      <p:sp>
        <p:nvSpPr>
          <p:cNvPr id="32799" name="Text Box 34"/>
          <p:cNvSpPr txBox="1">
            <a:spLocks noChangeArrowheads="1"/>
          </p:cNvSpPr>
          <p:nvPr/>
        </p:nvSpPr>
        <p:spPr bwMode="auto">
          <a:xfrm rot="-5400000">
            <a:off x="8955253" y="5402933"/>
            <a:ext cx="316112"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ZapfHumnst BT"/>
                <a:ea typeface="+mn-ea"/>
                <a:cs typeface="Arial"/>
              </a:rPr>
              <a:t>0</a:t>
            </a:r>
          </a:p>
        </p:txBody>
      </p:sp>
      <p:sp>
        <p:nvSpPr>
          <p:cNvPr id="32800" name="Text Box 35"/>
          <p:cNvSpPr txBox="1">
            <a:spLocks noChangeArrowheads="1"/>
          </p:cNvSpPr>
          <p:nvPr/>
        </p:nvSpPr>
        <p:spPr bwMode="auto">
          <a:xfrm rot="-5400000">
            <a:off x="3804240" y="5339433"/>
            <a:ext cx="447558" cy="3796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ZapfHumnst BT"/>
                <a:ea typeface="+mn-ea"/>
                <a:cs typeface="Arial"/>
              </a:rPr>
              <a:t>15</a:t>
            </a:r>
          </a:p>
        </p:txBody>
      </p:sp>
      <p:sp>
        <p:nvSpPr>
          <p:cNvPr id="32803" name="Line 38"/>
          <p:cNvSpPr>
            <a:spLocks noChangeShapeType="1"/>
          </p:cNvSpPr>
          <p:nvPr/>
        </p:nvSpPr>
        <p:spPr bwMode="auto">
          <a:xfrm>
            <a:off x="6707100" y="4822825"/>
            <a:ext cx="0" cy="334963"/>
          </a:xfrm>
          <a:prstGeom prst="line">
            <a:avLst/>
          </a:prstGeom>
          <a:noFill/>
          <a:ln w="82550">
            <a:solidFill>
              <a:schemeClr val="accent5">
                <a:lumMod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804" name="Line 43"/>
          <p:cNvSpPr>
            <a:spLocks noChangeShapeType="1"/>
          </p:cNvSpPr>
          <p:nvPr/>
        </p:nvSpPr>
        <p:spPr bwMode="auto">
          <a:xfrm>
            <a:off x="2641600" y="4852989"/>
            <a:ext cx="0" cy="290513"/>
          </a:xfrm>
          <a:prstGeom prst="line">
            <a:avLst/>
          </a:prstGeom>
          <a:noFill/>
          <a:ln w="82550">
            <a:solidFill>
              <a:srgbClr val="008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161828" name="Text Box 44"/>
          <p:cNvSpPr txBox="1">
            <a:spLocks noChangeArrowheads="1"/>
          </p:cNvSpPr>
          <p:nvPr/>
        </p:nvSpPr>
        <p:spPr bwMode="auto">
          <a:xfrm rot="-5400000">
            <a:off x="866467" y="2842647"/>
            <a:ext cx="3474147"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9900"/>
                </a:solidFill>
                <a:effectLst/>
                <a:uLnTx/>
                <a:uFillTx/>
                <a:latin typeface="ZapfHumnst BT"/>
                <a:ea typeface="+mn-ea"/>
                <a:cs typeface="Arial"/>
              </a:rPr>
              <a:t>Architect Ag/Ab Combo</a:t>
            </a:r>
          </a:p>
        </p:txBody>
      </p:sp>
      <p:sp>
        <p:nvSpPr>
          <p:cNvPr id="32806" name="Line 26"/>
          <p:cNvSpPr>
            <a:spLocks noChangeShapeType="1"/>
          </p:cNvSpPr>
          <p:nvPr/>
        </p:nvSpPr>
        <p:spPr bwMode="auto">
          <a:xfrm>
            <a:off x="7234772" y="4814888"/>
            <a:ext cx="0" cy="334963"/>
          </a:xfrm>
          <a:prstGeom prst="line">
            <a:avLst/>
          </a:prstGeom>
          <a:noFill/>
          <a:ln w="82550">
            <a:solidFill>
              <a:schemeClr val="accent1">
                <a:lumMod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32808" name="Rectangle 262"/>
          <p:cNvSpPr>
            <a:spLocks noChangeArrowheads="1"/>
          </p:cNvSpPr>
          <p:nvPr/>
        </p:nvSpPr>
        <p:spPr bwMode="auto">
          <a:xfrm rot="-5400000">
            <a:off x="5471613" y="2961357"/>
            <a:ext cx="3254376"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err="1">
                <a:ln>
                  <a:noFill/>
                </a:ln>
                <a:solidFill>
                  <a:srgbClr val="9999FF">
                    <a:lumMod val="50000"/>
                  </a:srgbClr>
                </a:solidFill>
                <a:effectLst/>
                <a:uLnTx/>
                <a:uFillTx/>
                <a:latin typeface="ZapfHumnst BT"/>
                <a:ea typeface="+mn-ea"/>
                <a:cs typeface="Arial"/>
              </a:rPr>
              <a:t>SureCheck</a:t>
            </a:r>
            <a:r>
              <a:rPr kumimoji="0" lang="en-US" sz="1867" b="0" i="0" u="none" strike="noStrike" kern="1200" cap="none" spc="0" normalizeH="0" baseline="0" noProof="0" dirty="0">
                <a:ln>
                  <a:noFill/>
                </a:ln>
                <a:solidFill>
                  <a:srgbClr val="9999FF">
                    <a:lumMod val="50000"/>
                  </a:srgbClr>
                </a:solidFill>
                <a:effectLst/>
                <a:uLnTx/>
                <a:uFillTx/>
                <a:latin typeface="ZapfHumnst BT"/>
                <a:ea typeface="+mn-ea"/>
                <a:cs typeface="Arial"/>
              </a:rPr>
              <a:t>  HIV-1/2</a:t>
            </a:r>
          </a:p>
        </p:txBody>
      </p:sp>
      <p:sp>
        <p:nvSpPr>
          <p:cNvPr id="32809" name="Rectangle 263"/>
          <p:cNvSpPr>
            <a:spLocks noChangeArrowheads="1"/>
          </p:cNvSpPr>
          <p:nvPr/>
        </p:nvSpPr>
        <p:spPr bwMode="auto">
          <a:xfrm rot="-5400000">
            <a:off x="5833349" y="3032604"/>
            <a:ext cx="3063491"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9999FF">
                    <a:lumMod val="50000"/>
                  </a:srgbClr>
                </a:solidFill>
                <a:effectLst/>
                <a:uLnTx/>
                <a:uFillTx/>
                <a:latin typeface="ZapfHumnst BT"/>
                <a:ea typeface="+mn-ea"/>
                <a:cs typeface="Arial"/>
              </a:rPr>
              <a:t>HIV-1/2 STAT-PAK</a:t>
            </a:r>
          </a:p>
        </p:txBody>
      </p:sp>
      <p:sp>
        <p:nvSpPr>
          <p:cNvPr id="32811" name="Rectangle 43"/>
          <p:cNvSpPr>
            <a:spLocks noChangeArrowheads="1"/>
          </p:cNvSpPr>
          <p:nvPr/>
        </p:nvSpPr>
        <p:spPr bwMode="auto">
          <a:xfrm>
            <a:off x="8737600" y="1690687"/>
            <a:ext cx="508000" cy="3505200"/>
          </a:xfrm>
          <a:prstGeom prst="rect">
            <a:avLst/>
          </a:prstGeom>
          <a:noFill/>
          <a:ln w="9525">
            <a:solidFill>
              <a:schemeClr val="tx2"/>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ZapfHumnst BT"/>
              <a:ea typeface="+mn-ea"/>
              <a:cs typeface="Arial"/>
            </a:endParaRPr>
          </a:p>
        </p:txBody>
      </p:sp>
      <p:sp>
        <p:nvSpPr>
          <p:cNvPr id="46" name="Line 15"/>
          <p:cNvSpPr>
            <a:spLocks noChangeShapeType="1"/>
          </p:cNvSpPr>
          <p:nvPr/>
        </p:nvSpPr>
        <p:spPr bwMode="auto">
          <a:xfrm>
            <a:off x="4470787" y="4826001"/>
            <a:ext cx="0" cy="334963"/>
          </a:xfrm>
          <a:prstGeom prst="line">
            <a:avLst/>
          </a:prstGeom>
          <a:noFill/>
          <a:ln w="8255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cxnSp>
        <p:nvCxnSpPr>
          <p:cNvPr id="50" name="Straight Arrow Connector 49"/>
          <p:cNvCxnSpPr/>
          <p:nvPr/>
        </p:nvCxnSpPr>
        <p:spPr bwMode="auto">
          <a:xfrm flipH="1">
            <a:off x="4448175" y="3416420"/>
            <a:ext cx="34925" cy="1368376"/>
          </a:xfrm>
          <a:prstGeom prst="straightConnector1">
            <a:avLst/>
          </a:prstGeom>
          <a:noFill/>
          <a:ln w="22225" cap="flat" cmpd="sng" algn="ctr">
            <a:solidFill>
              <a:srgbClr val="FF0000"/>
            </a:solidFill>
            <a:prstDash val="sysDot"/>
            <a:round/>
            <a:headEnd type="none" w="med" len="med"/>
            <a:tailEnd type="none"/>
          </a:ln>
          <a:effectLst/>
        </p:spPr>
      </p:cxnSp>
      <p:sp>
        <p:nvSpPr>
          <p:cNvPr id="51" name="Text Box 13"/>
          <p:cNvSpPr txBox="1">
            <a:spLocks noChangeArrowheads="1"/>
          </p:cNvSpPr>
          <p:nvPr/>
        </p:nvSpPr>
        <p:spPr bwMode="auto">
          <a:xfrm rot="-5400000">
            <a:off x="2790687" y="3226593"/>
            <a:ext cx="2718043"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err="1">
                <a:ln>
                  <a:noFill/>
                </a:ln>
                <a:solidFill>
                  <a:srgbClr val="FF0000"/>
                </a:solidFill>
                <a:effectLst/>
                <a:uLnTx/>
                <a:uFillTx/>
                <a:latin typeface="ZapfHumnst BT"/>
                <a:ea typeface="+mn-ea"/>
                <a:cs typeface="Arial"/>
              </a:rPr>
              <a:t>Advia</a:t>
            </a:r>
            <a:r>
              <a:rPr kumimoji="0" lang="en-US" sz="1867" b="0" i="0" u="none" strike="noStrike" kern="1200" cap="none" spc="0" normalizeH="0" baseline="0" noProof="0" dirty="0">
                <a:ln>
                  <a:noFill/>
                </a:ln>
                <a:solidFill>
                  <a:srgbClr val="FF0000"/>
                </a:solidFill>
                <a:effectLst/>
                <a:uLnTx/>
                <a:uFillTx/>
                <a:latin typeface="ZapfHumnst BT"/>
                <a:ea typeface="+mn-ea"/>
                <a:cs typeface="Arial"/>
              </a:rPr>
              <a:t> Centaur</a:t>
            </a:r>
          </a:p>
        </p:txBody>
      </p:sp>
      <p:sp>
        <p:nvSpPr>
          <p:cNvPr id="52" name="Text Box 13"/>
          <p:cNvSpPr txBox="1">
            <a:spLocks noChangeArrowheads="1"/>
          </p:cNvSpPr>
          <p:nvPr/>
        </p:nvSpPr>
        <p:spPr bwMode="auto">
          <a:xfrm rot="-5400000">
            <a:off x="3399131" y="2242347"/>
            <a:ext cx="2151700"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FF0000"/>
                </a:solidFill>
                <a:effectLst/>
                <a:uLnTx/>
                <a:uFillTx/>
                <a:latin typeface="ZapfHumnst BT"/>
                <a:ea typeface="+mn-ea"/>
                <a:cs typeface="Arial"/>
              </a:rPr>
              <a:t>Ortho </a:t>
            </a:r>
            <a:r>
              <a:rPr kumimoji="0" lang="en-US" sz="1867" b="0" i="0" u="none" strike="noStrike" kern="1200" cap="none" spc="0" normalizeH="0" baseline="0" noProof="0" dirty="0" err="1">
                <a:ln>
                  <a:noFill/>
                </a:ln>
                <a:solidFill>
                  <a:srgbClr val="FF0000"/>
                </a:solidFill>
                <a:effectLst/>
                <a:uLnTx/>
                <a:uFillTx/>
                <a:latin typeface="ZapfHumnst BT"/>
                <a:ea typeface="+mn-ea"/>
                <a:cs typeface="Arial"/>
              </a:rPr>
              <a:t>Vitros</a:t>
            </a:r>
            <a:endParaRPr kumimoji="0" lang="en-US" sz="1867" b="0" i="0" u="none" strike="noStrike" kern="1200" cap="none" spc="0" normalizeH="0" baseline="0" noProof="0" dirty="0">
              <a:ln>
                <a:noFill/>
              </a:ln>
              <a:solidFill>
                <a:srgbClr val="FF0000"/>
              </a:solidFill>
              <a:effectLst/>
              <a:uLnTx/>
              <a:uFillTx/>
              <a:latin typeface="ZapfHumnst BT"/>
              <a:ea typeface="+mn-ea"/>
              <a:cs typeface="Arial"/>
            </a:endParaRPr>
          </a:p>
        </p:txBody>
      </p:sp>
      <p:sp>
        <p:nvSpPr>
          <p:cNvPr id="54" name="Line 15"/>
          <p:cNvSpPr>
            <a:spLocks noChangeShapeType="1"/>
          </p:cNvSpPr>
          <p:nvPr/>
        </p:nvSpPr>
        <p:spPr bwMode="auto">
          <a:xfrm>
            <a:off x="4191773" y="4826001"/>
            <a:ext cx="0" cy="334963"/>
          </a:xfrm>
          <a:prstGeom prst="line">
            <a:avLst/>
          </a:prstGeom>
          <a:noFill/>
          <a:ln w="8255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41" name="Line 23"/>
          <p:cNvSpPr>
            <a:spLocks noChangeShapeType="1"/>
          </p:cNvSpPr>
          <p:nvPr/>
        </p:nvSpPr>
        <p:spPr bwMode="auto">
          <a:xfrm>
            <a:off x="5486400" y="4805361"/>
            <a:ext cx="0" cy="334963"/>
          </a:xfrm>
          <a:prstGeom prst="line">
            <a:avLst/>
          </a:prstGeom>
          <a:noFill/>
          <a:ln w="82550">
            <a:solidFill>
              <a:schemeClr val="accent5">
                <a:lumMod val="50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42" name="Text Box 24"/>
          <p:cNvSpPr txBox="1">
            <a:spLocks noChangeArrowheads="1"/>
          </p:cNvSpPr>
          <p:nvPr/>
        </p:nvSpPr>
        <p:spPr bwMode="auto">
          <a:xfrm rot="-5400000">
            <a:off x="4452688" y="3625225"/>
            <a:ext cx="1991307"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CC"/>
                </a:solidFill>
                <a:effectLst/>
                <a:uLnTx/>
                <a:uFillTx/>
                <a:latin typeface="ZapfHumnst BT"/>
                <a:ea typeface="+mn-ea"/>
                <a:cs typeface="Arial"/>
              </a:rPr>
              <a:t>INSTI</a:t>
            </a:r>
          </a:p>
        </p:txBody>
      </p:sp>
      <p:sp>
        <p:nvSpPr>
          <p:cNvPr id="43" name="Text Box 44"/>
          <p:cNvSpPr txBox="1">
            <a:spLocks noChangeArrowheads="1"/>
          </p:cNvSpPr>
          <p:nvPr/>
        </p:nvSpPr>
        <p:spPr bwMode="auto">
          <a:xfrm rot="-5400000">
            <a:off x="1107685" y="2842647"/>
            <a:ext cx="3474147"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9900"/>
                </a:solidFill>
                <a:effectLst/>
                <a:uLnTx/>
                <a:uFillTx/>
                <a:latin typeface="ZapfHumnst BT"/>
                <a:ea typeface="+mn-ea"/>
                <a:cs typeface="Arial"/>
              </a:rPr>
              <a:t>Bio-Rad  Ag/Ab Combo</a:t>
            </a:r>
          </a:p>
        </p:txBody>
      </p:sp>
      <p:sp>
        <p:nvSpPr>
          <p:cNvPr id="45" name="Line 43"/>
          <p:cNvSpPr>
            <a:spLocks noChangeShapeType="1"/>
          </p:cNvSpPr>
          <p:nvPr/>
        </p:nvSpPr>
        <p:spPr bwMode="auto">
          <a:xfrm>
            <a:off x="2838451" y="4864100"/>
            <a:ext cx="0" cy="304800"/>
          </a:xfrm>
          <a:prstGeom prst="line">
            <a:avLst/>
          </a:prstGeom>
          <a:noFill/>
          <a:ln w="82550">
            <a:solidFill>
              <a:srgbClr val="008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48" name="Rectangle 47"/>
          <p:cNvSpPr/>
          <p:nvPr/>
        </p:nvSpPr>
        <p:spPr>
          <a:xfrm rot="16200000">
            <a:off x="6355520" y="3104875"/>
            <a:ext cx="628698" cy="379656"/>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67" b="0" i="0" u="none" strike="noStrike" kern="1200" cap="none" spc="0" normalizeH="0" baseline="0" noProof="0" dirty="0">
                <a:ln>
                  <a:noFill/>
                </a:ln>
                <a:solidFill>
                  <a:srgbClr val="9999FF">
                    <a:lumMod val="50000"/>
                  </a:srgbClr>
                </a:solidFill>
                <a:effectLst/>
                <a:uLnTx/>
                <a:uFillTx/>
                <a:latin typeface="ZapfHumnst BT"/>
                <a:ea typeface="+mn-ea"/>
                <a:cs typeface="Arial"/>
              </a:rPr>
              <a:t>DPP</a:t>
            </a:r>
            <a:endParaRPr kumimoji="0" lang="en-US" sz="1867" b="0" i="1" u="none" strike="noStrike" kern="1200" cap="none" spc="0" normalizeH="0" baseline="0" noProof="0" dirty="0">
              <a:ln>
                <a:noFill/>
              </a:ln>
              <a:solidFill>
                <a:srgbClr val="9999FF">
                  <a:lumMod val="50000"/>
                </a:srgbClr>
              </a:solidFill>
              <a:effectLst/>
              <a:uLnTx/>
              <a:uFillTx/>
              <a:latin typeface="ZapfHumnst BT"/>
              <a:ea typeface="+mn-ea"/>
              <a:cs typeface="Arial"/>
            </a:endParaRPr>
          </a:p>
        </p:txBody>
      </p:sp>
      <p:sp>
        <p:nvSpPr>
          <p:cNvPr id="49" name="Line 43"/>
          <p:cNvSpPr>
            <a:spLocks noChangeShapeType="1"/>
          </p:cNvSpPr>
          <p:nvPr/>
        </p:nvSpPr>
        <p:spPr bwMode="auto">
          <a:xfrm>
            <a:off x="3899596" y="4822420"/>
            <a:ext cx="0" cy="345325"/>
          </a:xfrm>
          <a:prstGeom prst="line">
            <a:avLst/>
          </a:prstGeom>
          <a:noFill/>
          <a:ln w="82550">
            <a:solidFill>
              <a:srgbClr val="008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ZapfHumnst BT"/>
              <a:ea typeface="+mn-ea"/>
              <a:cs typeface="Arial"/>
            </a:endParaRPr>
          </a:p>
        </p:txBody>
      </p:sp>
      <p:sp>
        <p:nvSpPr>
          <p:cNvPr id="53" name="Text Box 44"/>
          <p:cNvSpPr txBox="1">
            <a:spLocks noChangeArrowheads="1"/>
          </p:cNvSpPr>
          <p:nvPr/>
        </p:nvSpPr>
        <p:spPr bwMode="auto">
          <a:xfrm rot="-5400000">
            <a:off x="1942792" y="2737532"/>
            <a:ext cx="3836096"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9900"/>
                </a:solidFill>
                <a:effectLst/>
                <a:uLnTx/>
                <a:uFillTx/>
                <a:latin typeface="ZapfHumnst BT"/>
                <a:ea typeface="+mn-ea"/>
                <a:cs typeface="Arial"/>
              </a:rPr>
              <a:t>Determine Ag/Ab Combo</a:t>
            </a:r>
            <a:endParaRPr kumimoji="0" lang="en-US" sz="1867" b="0" i="1" u="none" strike="noStrike" kern="1200" cap="none" spc="0" normalizeH="0" baseline="0" noProof="0" dirty="0">
              <a:ln>
                <a:noFill/>
              </a:ln>
              <a:solidFill>
                <a:srgbClr val="009900"/>
              </a:solidFill>
              <a:effectLst/>
              <a:uLnTx/>
              <a:uFillTx/>
              <a:latin typeface="ZapfHumnst BT"/>
              <a:ea typeface="+mn-ea"/>
              <a:cs typeface="Arial"/>
            </a:endParaRPr>
          </a:p>
        </p:txBody>
      </p:sp>
      <p:sp>
        <p:nvSpPr>
          <p:cNvPr id="2" name="TextBox 1"/>
          <p:cNvSpPr txBox="1"/>
          <p:nvPr/>
        </p:nvSpPr>
        <p:spPr>
          <a:xfrm>
            <a:off x="900400" y="838201"/>
            <a:ext cx="10386723" cy="502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166 specimens, 17 </a:t>
            </a:r>
            <a:r>
              <a:rPr kumimoji="0" lang="en-US" sz="26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a:rPr>
              <a:t>Seroconverters</a:t>
            </a: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 - 50 % Positive Cumulative Frequency</a:t>
            </a:r>
          </a:p>
        </p:txBody>
      </p:sp>
      <p:sp>
        <p:nvSpPr>
          <p:cNvPr id="59" name="Line 43"/>
          <p:cNvSpPr>
            <a:spLocks noChangeShapeType="1"/>
          </p:cNvSpPr>
          <p:nvPr/>
        </p:nvSpPr>
        <p:spPr bwMode="auto">
          <a:xfrm>
            <a:off x="3034587" y="4851401"/>
            <a:ext cx="0" cy="304800"/>
          </a:xfrm>
          <a:prstGeom prst="line">
            <a:avLst/>
          </a:prstGeom>
          <a:noFill/>
          <a:ln w="82550">
            <a:solidFill>
              <a:srgbClr val="008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61" name="Text Box 44"/>
          <p:cNvSpPr txBox="1">
            <a:spLocks noChangeArrowheads="1"/>
          </p:cNvSpPr>
          <p:nvPr/>
        </p:nvSpPr>
        <p:spPr bwMode="auto">
          <a:xfrm rot="-5400000">
            <a:off x="1331471" y="2880747"/>
            <a:ext cx="3474147" cy="379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err="1">
                <a:ln>
                  <a:noFill/>
                </a:ln>
                <a:solidFill>
                  <a:srgbClr val="009900"/>
                </a:solidFill>
                <a:effectLst/>
                <a:uLnTx/>
                <a:uFillTx/>
                <a:latin typeface="ZapfHumnst BT"/>
                <a:ea typeface="+mn-ea"/>
                <a:cs typeface="Arial"/>
              </a:rPr>
              <a:t>Advia</a:t>
            </a:r>
            <a:r>
              <a:rPr kumimoji="0" lang="en-US" sz="1867" b="0" i="0" u="none" strike="noStrike" kern="1200" cap="none" spc="0" normalizeH="0" baseline="0" noProof="0" dirty="0">
                <a:ln>
                  <a:noFill/>
                </a:ln>
                <a:solidFill>
                  <a:srgbClr val="009900"/>
                </a:solidFill>
                <a:effectLst/>
                <a:uLnTx/>
                <a:uFillTx/>
                <a:latin typeface="ZapfHumnst BT"/>
                <a:ea typeface="+mn-ea"/>
                <a:cs typeface="Arial"/>
              </a:rPr>
              <a:t> Centaur Ag/Ab</a:t>
            </a:r>
          </a:p>
        </p:txBody>
      </p:sp>
      <p:sp>
        <p:nvSpPr>
          <p:cNvPr id="68" name="Line 43"/>
          <p:cNvSpPr>
            <a:spLocks noChangeShapeType="1"/>
          </p:cNvSpPr>
          <p:nvPr/>
        </p:nvSpPr>
        <p:spPr bwMode="auto">
          <a:xfrm>
            <a:off x="2368099" y="4768850"/>
            <a:ext cx="0" cy="387351"/>
          </a:xfrm>
          <a:prstGeom prst="line">
            <a:avLst/>
          </a:prstGeom>
          <a:noFill/>
          <a:ln w="82550">
            <a:solidFill>
              <a:srgbClr val="008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62" name="Arrow: Right 61">
            <a:extLst>
              <a:ext uri="{FF2B5EF4-FFF2-40B4-BE49-F238E27FC236}">
                <a16:creationId xmlns:a16="http://schemas.microsoft.com/office/drawing/2014/main" id="{D0F8A3F6-A03A-445B-970A-3102D4CB12BC}"/>
              </a:ext>
            </a:extLst>
          </p:cNvPr>
          <p:cNvSpPr/>
          <p:nvPr/>
        </p:nvSpPr>
        <p:spPr bwMode="auto">
          <a:xfrm>
            <a:off x="747570" y="2543363"/>
            <a:ext cx="8498029" cy="1342837"/>
          </a:xfrm>
          <a:prstGeom prst="rightArrow">
            <a:avLst/>
          </a:prstGeom>
          <a:solidFill>
            <a:srgbClr val="FF0000"/>
          </a:solidFill>
          <a:ln w="12700">
            <a:solidFill>
              <a:srgbClr val="FF0000"/>
            </a:solidFill>
            <a:round/>
            <a:headEnd/>
            <a:tailEnd/>
          </a:ln>
          <a:effectLst/>
        </p:spPr>
        <p:txBody>
          <a:bodyPr wrap="none"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sp>
        <p:nvSpPr>
          <p:cNvPr id="63" name="TextBox 62">
            <a:extLst>
              <a:ext uri="{FF2B5EF4-FFF2-40B4-BE49-F238E27FC236}">
                <a16:creationId xmlns:a16="http://schemas.microsoft.com/office/drawing/2014/main" id="{652EDDC4-7C4F-4A93-9FC5-E71F4F53BADA}"/>
              </a:ext>
            </a:extLst>
          </p:cNvPr>
          <p:cNvSpPr txBox="1"/>
          <p:nvPr/>
        </p:nvSpPr>
        <p:spPr>
          <a:xfrm>
            <a:off x="1567999" y="3007987"/>
            <a:ext cx="58991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ZapfHumnst BT"/>
                <a:ea typeface="+mn-ea"/>
                <a:cs typeface="Arial"/>
              </a:rPr>
              <a:t>Window Period</a:t>
            </a:r>
          </a:p>
        </p:txBody>
      </p:sp>
    </p:spTree>
    <p:custDataLst>
      <p:tags r:id="rId1"/>
    </p:custDataLst>
    <p:extLst>
      <p:ext uri="{BB962C8B-B14F-4D97-AF65-F5344CB8AC3E}">
        <p14:creationId xmlns:p14="http://schemas.microsoft.com/office/powerpoint/2010/main" val="30402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25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fade">
                                      <p:cBhvr>
                                        <p:cTn id="13"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62" grpId="0" animBg="1"/>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bwMode="auto">
          <a:xfrm>
            <a:off x="4860998" y="4939582"/>
            <a:ext cx="6491669" cy="490209"/>
          </a:xfrm>
          <a:prstGeom prst="rect">
            <a:avLst/>
          </a:prstGeom>
          <a:solidFill>
            <a:schemeClr val="bg1">
              <a:lumMod val="95000"/>
            </a:schemeClr>
          </a:solidFill>
          <a:ln w="317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5"/>
          <p:cNvSpPr/>
          <p:nvPr/>
        </p:nvSpPr>
        <p:spPr bwMode="auto">
          <a:xfrm>
            <a:off x="2805787" y="4914812"/>
            <a:ext cx="2041380" cy="469105"/>
          </a:xfrm>
          <a:prstGeom prst="rect">
            <a:avLst/>
          </a:prstGeom>
          <a:solidFill>
            <a:srgbClr val="FFCC99"/>
          </a:solidFill>
          <a:ln w="317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4"/>
          <p:cNvSpPr/>
          <p:nvPr/>
        </p:nvSpPr>
        <p:spPr bwMode="auto">
          <a:xfrm>
            <a:off x="1847851" y="4926717"/>
            <a:ext cx="946149" cy="475456"/>
          </a:xfrm>
          <a:prstGeom prst="rect">
            <a:avLst/>
          </a:prstGeom>
          <a:solidFill>
            <a:srgbClr val="FFCC00"/>
          </a:solidFill>
          <a:ln w="317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pitchFamily="34" charset="0"/>
            </a:endParaRPr>
          </a:p>
        </p:txBody>
      </p:sp>
      <p:sp>
        <p:nvSpPr>
          <p:cNvPr id="3" name="Rectangle 2"/>
          <p:cNvSpPr/>
          <p:nvPr/>
        </p:nvSpPr>
        <p:spPr bwMode="auto">
          <a:xfrm>
            <a:off x="740836" y="4926719"/>
            <a:ext cx="1107017" cy="460375"/>
          </a:xfrm>
          <a:prstGeom prst="rect">
            <a:avLst/>
          </a:prstGeom>
          <a:solidFill>
            <a:srgbClr val="FFFF00"/>
          </a:solidFill>
          <a:ln w="317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pitchFamily="34" charset="0"/>
            </a:endParaRPr>
          </a:p>
        </p:txBody>
      </p:sp>
      <p:sp>
        <p:nvSpPr>
          <p:cNvPr id="2050" name="Text Box 5"/>
          <p:cNvSpPr txBox="1">
            <a:spLocks noChangeArrowheads="1"/>
          </p:cNvSpPr>
          <p:nvPr/>
        </p:nvSpPr>
        <p:spPr bwMode="auto">
          <a:xfrm>
            <a:off x="4529691" y="1286579"/>
            <a:ext cx="2078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7D">
                    <a:lumMod val="60000"/>
                    <a:lumOff val="40000"/>
                  </a:srgbClr>
                </a:solidFill>
                <a:effectLst/>
                <a:uLnTx/>
                <a:uFillTx/>
                <a:latin typeface="Times New Roman" pitchFamily="18" charset="0"/>
                <a:ea typeface="+mn-ea"/>
                <a:cs typeface="Arial" charset="0"/>
              </a:rPr>
              <a:t>HIV RNA (plasma)</a:t>
            </a:r>
          </a:p>
        </p:txBody>
      </p:sp>
      <p:sp>
        <p:nvSpPr>
          <p:cNvPr id="2051" name="Text Box 6"/>
          <p:cNvSpPr txBox="1">
            <a:spLocks noChangeArrowheads="1"/>
          </p:cNvSpPr>
          <p:nvPr/>
        </p:nvSpPr>
        <p:spPr bwMode="auto">
          <a:xfrm>
            <a:off x="8422376" y="1532642"/>
            <a:ext cx="956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C6600"/>
                </a:solidFill>
                <a:effectLst/>
                <a:uLnTx/>
                <a:uFillTx/>
                <a:latin typeface="Times New Roman" pitchFamily="18" charset="0"/>
                <a:ea typeface="+mn-ea"/>
                <a:cs typeface="Arial" charset="0"/>
              </a:rPr>
              <a:t>HIV Ab</a:t>
            </a:r>
          </a:p>
        </p:txBody>
      </p:sp>
      <p:sp>
        <p:nvSpPr>
          <p:cNvPr id="2052" name="Line 33"/>
          <p:cNvSpPr>
            <a:spLocks noChangeShapeType="1"/>
          </p:cNvSpPr>
          <p:nvPr/>
        </p:nvSpPr>
        <p:spPr bwMode="auto">
          <a:xfrm flipH="1" flipV="1">
            <a:off x="3649135" y="1426280"/>
            <a:ext cx="495300" cy="158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7D">
                  <a:lumMod val="60000"/>
                  <a:lumOff val="40000"/>
                </a:srgbClr>
              </a:solidFill>
              <a:effectLst/>
              <a:uLnTx/>
              <a:uFillTx/>
              <a:latin typeface="Arial" charset="0"/>
              <a:ea typeface="+mn-ea"/>
              <a:cs typeface="Arial" charset="0"/>
            </a:endParaRPr>
          </a:p>
        </p:txBody>
      </p:sp>
      <p:sp>
        <p:nvSpPr>
          <p:cNvPr id="2053" name="Freeform 3"/>
          <p:cNvSpPr>
            <a:spLocks/>
          </p:cNvSpPr>
          <p:nvPr/>
        </p:nvSpPr>
        <p:spPr bwMode="auto">
          <a:xfrm>
            <a:off x="1839384" y="1407231"/>
            <a:ext cx="9260416" cy="2771775"/>
          </a:xfrm>
          <a:custGeom>
            <a:avLst/>
            <a:gdLst>
              <a:gd name="T0" fmla="*/ 0 w 4375"/>
              <a:gd name="T1" fmla="*/ 1746 h 1746"/>
              <a:gd name="T2" fmla="*/ 748 w 4375"/>
              <a:gd name="T3" fmla="*/ 0 h 1746"/>
              <a:gd name="T4" fmla="*/ 1303 w 4375"/>
              <a:gd name="T5" fmla="*/ 800 h 1746"/>
              <a:gd name="T6" fmla="*/ 4375 w 4375"/>
              <a:gd name="T7" fmla="*/ 850 h 1746"/>
              <a:gd name="T8" fmla="*/ 0 60000 65536"/>
              <a:gd name="T9" fmla="*/ 0 60000 65536"/>
              <a:gd name="T10" fmla="*/ 0 60000 65536"/>
              <a:gd name="T11" fmla="*/ 0 60000 65536"/>
              <a:gd name="T12" fmla="*/ 0 w 4375"/>
              <a:gd name="T13" fmla="*/ 0 h 1746"/>
              <a:gd name="T14" fmla="*/ 4375 w 4375"/>
              <a:gd name="T15" fmla="*/ 1746 h 1746"/>
            </a:gdLst>
            <a:ahLst/>
            <a:cxnLst>
              <a:cxn ang="T8">
                <a:pos x="T0" y="T1"/>
              </a:cxn>
              <a:cxn ang="T9">
                <a:pos x="T2" y="T3"/>
              </a:cxn>
              <a:cxn ang="T10">
                <a:pos x="T4" y="T5"/>
              </a:cxn>
              <a:cxn ang="T11">
                <a:pos x="T6" y="T7"/>
              </a:cxn>
            </a:cxnLst>
            <a:rect l="T12" t="T13" r="T14" b="T15"/>
            <a:pathLst>
              <a:path w="4375" h="1746">
                <a:moveTo>
                  <a:pt x="0" y="1746"/>
                </a:moveTo>
                <a:cubicBezTo>
                  <a:pt x="501" y="88"/>
                  <a:pt x="675" y="12"/>
                  <a:pt x="748" y="0"/>
                </a:cubicBezTo>
                <a:cubicBezTo>
                  <a:pt x="918" y="8"/>
                  <a:pt x="1155" y="712"/>
                  <a:pt x="1303" y="800"/>
                </a:cubicBezTo>
                <a:cubicBezTo>
                  <a:pt x="1595" y="896"/>
                  <a:pt x="2414" y="823"/>
                  <a:pt x="4375" y="850"/>
                </a:cubicBezTo>
              </a:path>
            </a:pathLst>
          </a:custGeom>
          <a:noFill/>
          <a:ln w="28575" cap="flat" cmpd="sng">
            <a:solidFill>
              <a:schemeClr val="bg2">
                <a:lumMod val="60000"/>
                <a:lumOff val="4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54" name="Freeform 4"/>
          <p:cNvSpPr>
            <a:spLocks/>
          </p:cNvSpPr>
          <p:nvPr/>
        </p:nvSpPr>
        <p:spPr bwMode="auto">
          <a:xfrm>
            <a:off x="2283886" y="2113667"/>
            <a:ext cx="2584449" cy="2138363"/>
          </a:xfrm>
          <a:custGeom>
            <a:avLst/>
            <a:gdLst>
              <a:gd name="T0" fmla="*/ 0 w 1374"/>
              <a:gd name="T1" fmla="*/ 1307 h 1347"/>
              <a:gd name="T2" fmla="*/ 638 w 1374"/>
              <a:gd name="T3" fmla="*/ 27 h 1347"/>
              <a:gd name="T4" fmla="*/ 1374 w 1374"/>
              <a:gd name="T5" fmla="*/ 1315 h 1347"/>
              <a:gd name="T6" fmla="*/ 0 60000 65536"/>
              <a:gd name="T7" fmla="*/ 0 60000 65536"/>
              <a:gd name="T8" fmla="*/ 0 60000 65536"/>
              <a:gd name="T9" fmla="*/ 0 w 1374"/>
              <a:gd name="T10" fmla="*/ 0 h 1347"/>
              <a:gd name="T11" fmla="*/ 1374 w 1374"/>
              <a:gd name="T12" fmla="*/ 1347 h 1347"/>
            </a:gdLst>
            <a:ahLst/>
            <a:cxnLst>
              <a:cxn ang="T6">
                <a:pos x="T0" y="T1"/>
              </a:cxn>
              <a:cxn ang="T7">
                <a:pos x="T2" y="T3"/>
              </a:cxn>
              <a:cxn ang="T8">
                <a:pos x="T4" y="T5"/>
              </a:cxn>
            </a:cxnLst>
            <a:rect l="T9" t="T10" r="T11" b="T12"/>
            <a:pathLst>
              <a:path w="1374" h="1347">
                <a:moveTo>
                  <a:pt x="0" y="1307"/>
                </a:moveTo>
                <a:cubicBezTo>
                  <a:pt x="62" y="1163"/>
                  <a:pt x="358" y="51"/>
                  <a:pt x="638" y="27"/>
                </a:cubicBezTo>
                <a:cubicBezTo>
                  <a:pt x="962" y="0"/>
                  <a:pt x="1054" y="1347"/>
                  <a:pt x="1374" y="1315"/>
                </a:cubicBezTo>
              </a:path>
            </a:pathLst>
          </a:custGeom>
          <a:noFill/>
          <a:ln w="28575" cap="flat"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nvGrpSpPr>
          <p:cNvPr id="2055" name="Group 125"/>
          <p:cNvGrpSpPr>
            <a:grpSpLocks/>
          </p:cNvGrpSpPr>
          <p:nvPr/>
        </p:nvGrpSpPr>
        <p:grpSpPr bwMode="auto">
          <a:xfrm>
            <a:off x="876301" y="4213929"/>
            <a:ext cx="8648700" cy="101600"/>
            <a:chOff x="414" y="2586"/>
            <a:chExt cx="4086" cy="64"/>
          </a:xfrm>
        </p:grpSpPr>
        <p:sp>
          <p:nvSpPr>
            <p:cNvPr id="2124" name="Line 10"/>
            <p:cNvSpPr>
              <a:spLocks noChangeShapeType="1"/>
            </p:cNvSpPr>
            <p:nvPr/>
          </p:nvSpPr>
          <p:spPr bwMode="auto">
            <a:xfrm>
              <a:off x="416" y="2586"/>
              <a:ext cx="408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25" name="Line 11"/>
            <p:cNvSpPr>
              <a:spLocks noChangeShapeType="1"/>
            </p:cNvSpPr>
            <p:nvPr/>
          </p:nvSpPr>
          <p:spPr bwMode="auto">
            <a:xfrm flipV="1">
              <a:off x="414"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26" name="Line 12"/>
            <p:cNvSpPr>
              <a:spLocks noChangeShapeType="1"/>
            </p:cNvSpPr>
            <p:nvPr/>
          </p:nvSpPr>
          <p:spPr bwMode="auto">
            <a:xfrm flipV="1">
              <a:off x="827"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27" name="Line 13"/>
            <p:cNvSpPr>
              <a:spLocks noChangeShapeType="1"/>
            </p:cNvSpPr>
            <p:nvPr/>
          </p:nvSpPr>
          <p:spPr bwMode="auto">
            <a:xfrm flipV="1">
              <a:off x="1234"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28" name="Line 14"/>
            <p:cNvSpPr>
              <a:spLocks noChangeShapeType="1"/>
            </p:cNvSpPr>
            <p:nvPr/>
          </p:nvSpPr>
          <p:spPr bwMode="auto">
            <a:xfrm flipV="1">
              <a:off x="1642"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29" name="Line 15"/>
            <p:cNvSpPr>
              <a:spLocks noChangeShapeType="1"/>
            </p:cNvSpPr>
            <p:nvPr/>
          </p:nvSpPr>
          <p:spPr bwMode="auto">
            <a:xfrm flipV="1">
              <a:off x="2049"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30" name="Line 16"/>
            <p:cNvSpPr>
              <a:spLocks noChangeShapeType="1"/>
            </p:cNvSpPr>
            <p:nvPr/>
          </p:nvSpPr>
          <p:spPr bwMode="auto">
            <a:xfrm flipV="1">
              <a:off x="2457"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31" name="Line 17"/>
            <p:cNvSpPr>
              <a:spLocks noChangeShapeType="1"/>
            </p:cNvSpPr>
            <p:nvPr/>
          </p:nvSpPr>
          <p:spPr bwMode="auto">
            <a:xfrm flipV="1">
              <a:off x="2865"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32" name="Line 18"/>
            <p:cNvSpPr>
              <a:spLocks noChangeShapeType="1"/>
            </p:cNvSpPr>
            <p:nvPr/>
          </p:nvSpPr>
          <p:spPr bwMode="auto">
            <a:xfrm flipV="1">
              <a:off x="3272"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33" name="Line 19"/>
            <p:cNvSpPr>
              <a:spLocks noChangeShapeType="1"/>
            </p:cNvSpPr>
            <p:nvPr/>
          </p:nvSpPr>
          <p:spPr bwMode="auto">
            <a:xfrm flipV="1">
              <a:off x="3680"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34" name="Line 20"/>
            <p:cNvSpPr>
              <a:spLocks noChangeShapeType="1"/>
            </p:cNvSpPr>
            <p:nvPr/>
          </p:nvSpPr>
          <p:spPr bwMode="auto">
            <a:xfrm flipV="1">
              <a:off x="4087"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35" name="Line 21"/>
            <p:cNvSpPr>
              <a:spLocks noChangeShapeType="1"/>
            </p:cNvSpPr>
            <p:nvPr/>
          </p:nvSpPr>
          <p:spPr bwMode="auto">
            <a:xfrm flipV="1">
              <a:off x="4495" y="2586"/>
              <a:ext cx="0"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grpSp>
      <p:sp>
        <p:nvSpPr>
          <p:cNvPr id="2056" name="Text Box 22"/>
          <p:cNvSpPr txBox="1">
            <a:spLocks noChangeArrowheads="1"/>
          </p:cNvSpPr>
          <p:nvPr/>
        </p:nvSpPr>
        <p:spPr bwMode="auto">
          <a:xfrm>
            <a:off x="737932" y="4348868"/>
            <a:ext cx="293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0</a:t>
            </a:r>
          </a:p>
        </p:txBody>
      </p:sp>
      <p:sp>
        <p:nvSpPr>
          <p:cNvPr id="2057" name="Text Box 23"/>
          <p:cNvSpPr txBox="1">
            <a:spLocks noChangeArrowheads="1"/>
          </p:cNvSpPr>
          <p:nvPr/>
        </p:nvSpPr>
        <p:spPr bwMode="auto">
          <a:xfrm>
            <a:off x="1522618" y="4348868"/>
            <a:ext cx="362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10</a:t>
            </a:r>
          </a:p>
        </p:txBody>
      </p:sp>
      <p:sp>
        <p:nvSpPr>
          <p:cNvPr id="2058" name="Text Box 24"/>
          <p:cNvSpPr txBox="1">
            <a:spLocks noChangeArrowheads="1"/>
          </p:cNvSpPr>
          <p:nvPr/>
        </p:nvSpPr>
        <p:spPr bwMode="auto">
          <a:xfrm>
            <a:off x="2373906" y="4348868"/>
            <a:ext cx="391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20</a:t>
            </a:r>
          </a:p>
        </p:txBody>
      </p:sp>
      <p:sp>
        <p:nvSpPr>
          <p:cNvPr id="2059" name="Text Box 25"/>
          <p:cNvSpPr txBox="1">
            <a:spLocks noChangeArrowheads="1"/>
          </p:cNvSpPr>
          <p:nvPr/>
        </p:nvSpPr>
        <p:spPr bwMode="auto">
          <a:xfrm>
            <a:off x="3234076" y="4348868"/>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30</a:t>
            </a:r>
          </a:p>
        </p:txBody>
      </p:sp>
      <p:sp>
        <p:nvSpPr>
          <p:cNvPr id="2060" name="Text Box 26"/>
          <p:cNvSpPr txBox="1">
            <a:spLocks noChangeArrowheads="1"/>
          </p:cNvSpPr>
          <p:nvPr/>
        </p:nvSpPr>
        <p:spPr bwMode="auto">
          <a:xfrm>
            <a:off x="4094695" y="4348868"/>
            <a:ext cx="404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40</a:t>
            </a:r>
          </a:p>
        </p:txBody>
      </p:sp>
      <p:sp>
        <p:nvSpPr>
          <p:cNvPr id="2061" name="Text Box 27"/>
          <p:cNvSpPr txBox="1">
            <a:spLocks noChangeArrowheads="1"/>
          </p:cNvSpPr>
          <p:nvPr/>
        </p:nvSpPr>
        <p:spPr bwMode="auto">
          <a:xfrm>
            <a:off x="4968939" y="4348868"/>
            <a:ext cx="391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50</a:t>
            </a:r>
          </a:p>
        </p:txBody>
      </p:sp>
      <p:sp>
        <p:nvSpPr>
          <p:cNvPr id="2062" name="Text Box 28"/>
          <p:cNvSpPr txBox="1">
            <a:spLocks noChangeArrowheads="1"/>
          </p:cNvSpPr>
          <p:nvPr/>
        </p:nvSpPr>
        <p:spPr bwMode="auto">
          <a:xfrm>
            <a:off x="5820580" y="4348868"/>
            <a:ext cx="40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60</a:t>
            </a:r>
          </a:p>
        </p:txBody>
      </p:sp>
      <p:sp>
        <p:nvSpPr>
          <p:cNvPr id="2063" name="Text Box 29"/>
          <p:cNvSpPr txBox="1">
            <a:spLocks noChangeArrowheads="1"/>
          </p:cNvSpPr>
          <p:nvPr/>
        </p:nvSpPr>
        <p:spPr bwMode="auto">
          <a:xfrm>
            <a:off x="6694827" y="4348868"/>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70</a:t>
            </a:r>
          </a:p>
        </p:txBody>
      </p:sp>
      <p:sp>
        <p:nvSpPr>
          <p:cNvPr id="2064" name="Text Box 30"/>
          <p:cNvSpPr txBox="1">
            <a:spLocks noChangeArrowheads="1"/>
          </p:cNvSpPr>
          <p:nvPr/>
        </p:nvSpPr>
        <p:spPr bwMode="auto">
          <a:xfrm>
            <a:off x="7548039" y="4348868"/>
            <a:ext cx="404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80</a:t>
            </a:r>
          </a:p>
        </p:txBody>
      </p:sp>
      <p:sp>
        <p:nvSpPr>
          <p:cNvPr id="2065" name="Text Box 31"/>
          <p:cNvSpPr txBox="1">
            <a:spLocks noChangeArrowheads="1"/>
          </p:cNvSpPr>
          <p:nvPr/>
        </p:nvSpPr>
        <p:spPr bwMode="auto">
          <a:xfrm>
            <a:off x="8407863" y="4348868"/>
            <a:ext cx="473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180</a:t>
            </a:r>
          </a:p>
        </p:txBody>
      </p:sp>
      <p:sp>
        <p:nvSpPr>
          <p:cNvPr id="2066" name="Text Box 32"/>
          <p:cNvSpPr txBox="1">
            <a:spLocks noChangeArrowheads="1"/>
          </p:cNvSpPr>
          <p:nvPr/>
        </p:nvSpPr>
        <p:spPr bwMode="auto">
          <a:xfrm>
            <a:off x="9276086" y="4348868"/>
            <a:ext cx="502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240</a:t>
            </a:r>
          </a:p>
        </p:txBody>
      </p:sp>
      <p:sp>
        <p:nvSpPr>
          <p:cNvPr id="2067" name="Freeform 34"/>
          <p:cNvSpPr>
            <a:spLocks/>
          </p:cNvSpPr>
          <p:nvPr/>
        </p:nvSpPr>
        <p:spPr bwMode="auto">
          <a:xfrm>
            <a:off x="2855384" y="1688217"/>
            <a:ext cx="7958667" cy="2500312"/>
          </a:xfrm>
          <a:custGeom>
            <a:avLst/>
            <a:gdLst>
              <a:gd name="T0" fmla="*/ 0 w 3760"/>
              <a:gd name="T1" fmla="*/ 1575 h 1575"/>
              <a:gd name="T2" fmla="*/ 539 w 3760"/>
              <a:gd name="T3" fmla="*/ 655 h 1575"/>
              <a:gd name="T4" fmla="*/ 851 w 3760"/>
              <a:gd name="T5" fmla="*/ 1159 h 1575"/>
              <a:gd name="T6" fmla="*/ 3760 w 3760"/>
              <a:gd name="T7" fmla="*/ 0 h 1575"/>
              <a:gd name="T8" fmla="*/ 0 60000 65536"/>
              <a:gd name="T9" fmla="*/ 0 60000 65536"/>
              <a:gd name="T10" fmla="*/ 0 60000 65536"/>
              <a:gd name="T11" fmla="*/ 0 60000 65536"/>
              <a:gd name="T12" fmla="*/ 0 w 3760"/>
              <a:gd name="T13" fmla="*/ 0 h 1575"/>
              <a:gd name="T14" fmla="*/ 3760 w 3760"/>
              <a:gd name="T15" fmla="*/ 1575 h 1575"/>
            </a:gdLst>
            <a:ahLst/>
            <a:cxnLst>
              <a:cxn ang="T8">
                <a:pos x="T0" y="T1"/>
              </a:cxn>
              <a:cxn ang="T9">
                <a:pos x="T2" y="T3"/>
              </a:cxn>
              <a:cxn ang="T10">
                <a:pos x="T4" y="T5"/>
              </a:cxn>
              <a:cxn ang="T11">
                <a:pos x="T6" y="T7"/>
              </a:cxn>
            </a:cxnLst>
            <a:rect l="T12" t="T13" r="T14" b="T15"/>
            <a:pathLst>
              <a:path w="3760" h="1575">
                <a:moveTo>
                  <a:pt x="0" y="1575"/>
                </a:moveTo>
                <a:cubicBezTo>
                  <a:pt x="183" y="1455"/>
                  <a:pt x="354" y="644"/>
                  <a:pt x="539" y="655"/>
                </a:cubicBezTo>
                <a:cubicBezTo>
                  <a:pt x="681" y="663"/>
                  <a:pt x="745" y="1207"/>
                  <a:pt x="851" y="1159"/>
                </a:cubicBezTo>
                <a:cubicBezTo>
                  <a:pt x="1298" y="1087"/>
                  <a:pt x="3267" y="195"/>
                  <a:pt x="3760" y="0"/>
                </a:cubicBezTo>
              </a:path>
            </a:pathLst>
          </a:custGeom>
          <a:noFill/>
          <a:ln w="28575" cap="flat" cmpd="sng">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68" name="Text Box 35"/>
          <p:cNvSpPr txBox="1">
            <a:spLocks noChangeArrowheads="1"/>
          </p:cNvSpPr>
          <p:nvPr/>
        </p:nvSpPr>
        <p:spPr bwMode="auto">
          <a:xfrm>
            <a:off x="4435798" y="2066042"/>
            <a:ext cx="1360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66CC"/>
                </a:solidFill>
                <a:effectLst/>
                <a:uLnTx/>
                <a:uFillTx/>
                <a:latin typeface="Times New Roman" pitchFamily="18" charset="0"/>
                <a:ea typeface="+mn-ea"/>
                <a:cs typeface="Arial" charset="0"/>
              </a:rPr>
              <a:t>HIV p24 Ag</a:t>
            </a:r>
          </a:p>
        </p:txBody>
      </p:sp>
      <p:sp>
        <p:nvSpPr>
          <p:cNvPr id="2069" name="Line 38"/>
          <p:cNvSpPr>
            <a:spLocks noChangeShapeType="1"/>
          </p:cNvSpPr>
          <p:nvPr/>
        </p:nvSpPr>
        <p:spPr bwMode="auto">
          <a:xfrm>
            <a:off x="9156700" y="1926342"/>
            <a:ext cx="120651" cy="188912"/>
          </a:xfrm>
          <a:prstGeom prst="line">
            <a:avLst/>
          </a:prstGeom>
          <a:noFill/>
          <a:ln w="12700">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70" name="Line 39"/>
          <p:cNvSpPr>
            <a:spLocks noChangeShapeType="1"/>
          </p:cNvSpPr>
          <p:nvPr/>
        </p:nvSpPr>
        <p:spPr bwMode="auto">
          <a:xfrm flipH="1" flipV="1">
            <a:off x="3784602" y="2242255"/>
            <a:ext cx="495300" cy="1588"/>
          </a:xfrm>
          <a:prstGeom prst="line">
            <a:avLst/>
          </a:prstGeom>
          <a:noFill/>
          <a:ln w="127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74" name="Text Box 46"/>
          <p:cNvSpPr txBox="1">
            <a:spLocks noChangeArrowheads="1"/>
          </p:cNvSpPr>
          <p:nvPr/>
        </p:nvSpPr>
        <p:spPr bwMode="auto">
          <a:xfrm>
            <a:off x="2183054" y="2599443"/>
            <a:ext cx="184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075" name="Line 61"/>
          <p:cNvSpPr>
            <a:spLocks noChangeShapeType="1"/>
          </p:cNvSpPr>
          <p:nvPr/>
        </p:nvSpPr>
        <p:spPr bwMode="auto">
          <a:xfrm>
            <a:off x="730251" y="4928303"/>
            <a:ext cx="1054734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76" name="Line 62"/>
          <p:cNvSpPr>
            <a:spLocks noChangeShapeType="1"/>
          </p:cNvSpPr>
          <p:nvPr/>
        </p:nvSpPr>
        <p:spPr bwMode="auto">
          <a:xfrm>
            <a:off x="730251" y="5385503"/>
            <a:ext cx="10547349" cy="333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77" name="Text Box 63"/>
          <p:cNvSpPr txBox="1">
            <a:spLocks noChangeArrowheads="1"/>
          </p:cNvSpPr>
          <p:nvPr/>
        </p:nvSpPr>
        <p:spPr bwMode="auto">
          <a:xfrm>
            <a:off x="730251" y="4928304"/>
            <a:ext cx="101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Eclipse</a:t>
            </a:r>
          </a:p>
        </p:txBody>
      </p:sp>
      <p:sp>
        <p:nvSpPr>
          <p:cNvPr id="2078" name="Text Box 64"/>
          <p:cNvSpPr txBox="1">
            <a:spLocks noChangeArrowheads="1"/>
          </p:cNvSpPr>
          <p:nvPr/>
        </p:nvSpPr>
        <p:spPr bwMode="auto">
          <a:xfrm>
            <a:off x="730251" y="5080704"/>
            <a:ext cx="101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Period</a:t>
            </a:r>
          </a:p>
        </p:txBody>
      </p:sp>
      <p:sp>
        <p:nvSpPr>
          <p:cNvPr id="2079" name="Text Box 67"/>
          <p:cNvSpPr txBox="1">
            <a:spLocks noChangeArrowheads="1"/>
          </p:cNvSpPr>
          <p:nvPr/>
        </p:nvSpPr>
        <p:spPr bwMode="auto">
          <a:xfrm>
            <a:off x="1847851" y="4876016"/>
            <a:ext cx="101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Acute</a:t>
            </a:r>
          </a:p>
        </p:txBody>
      </p:sp>
      <p:sp>
        <p:nvSpPr>
          <p:cNvPr id="2080" name="Text Box 68"/>
          <p:cNvSpPr txBox="1">
            <a:spLocks noChangeArrowheads="1"/>
          </p:cNvSpPr>
          <p:nvPr/>
        </p:nvSpPr>
        <p:spPr bwMode="auto">
          <a:xfrm>
            <a:off x="1847851" y="5061655"/>
            <a:ext cx="1023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Infection</a:t>
            </a:r>
          </a:p>
        </p:txBody>
      </p:sp>
      <p:sp>
        <p:nvSpPr>
          <p:cNvPr id="2081" name="Text Box 71"/>
          <p:cNvSpPr txBox="1">
            <a:spLocks noChangeArrowheads="1"/>
          </p:cNvSpPr>
          <p:nvPr/>
        </p:nvSpPr>
        <p:spPr bwMode="auto">
          <a:xfrm>
            <a:off x="2756338" y="4947355"/>
            <a:ext cx="2114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Recent Infection</a:t>
            </a:r>
          </a:p>
        </p:txBody>
      </p:sp>
      <p:sp>
        <p:nvSpPr>
          <p:cNvPr id="2082" name="Line 73"/>
          <p:cNvSpPr>
            <a:spLocks noChangeShapeType="1"/>
          </p:cNvSpPr>
          <p:nvPr/>
        </p:nvSpPr>
        <p:spPr bwMode="auto">
          <a:xfrm flipH="1">
            <a:off x="8056033" y="4123442"/>
            <a:ext cx="101600" cy="2286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83" name="Line 74"/>
          <p:cNvSpPr>
            <a:spLocks noChangeShapeType="1"/>
          </p:cNvSpPr>
          <p:nvPr/>
        </p:nvSpPr>
        <p:spPr bwMode="auto">
          <a:xfrm flipH="1">
            <a:off x="8140700" y="4123442"/>
            <a:ext cx="101600" cy="2286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84" name="Line 75"/>
          <p:cNvSpPr>
            <a:spLocks noChangeShapeType="1"/>
          </p:cNvSpPr>
          <p:nvPr/>
        </p:nvSpPr>
        <p:spPr bwMode="auto">
          <a:xfrm>
            <a:off x="9535584" y="4210754"/>
            <a:ext cx="1727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85" name="Text Box 76"/>
          <p:cNvSpPr txBox="1">
            <a:spLocks noChangeArrowheads="1"/>
          </p:cNvSpPr>
          <p:nvPr/>
        </p:nvSpPr>
        <p:spPr bwMode="auto">
          <a:xfrm>
            <a:off x="4868488" y="4548159"/>
            <a:ext cx="9144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Days</a:t>
            </a:r>
          </a:p>
        </p:txBody>
      </p:sp>
      <p:sp>
        <p:nvSpPr>
          <p:cNvPr id="2086" name="Line 90"/>
          <p:cNvSpPr>
            <a:spLocks noChangeShapeType="1"/>
          </p:cNvSpPr>
          <p:nvPr/>
        </p:nvSpPr>
        <p:spPr bwMode="auto">
          <a:xfrm flipV="1">
            <a:off x="10261600" y="4199642"/>
            <a:ext cx="0" cy="101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87" name="Line 91"/>
          <p:cNvSpPr>
            <a:spLocks noChangeShapeType="1"/>
          </p:cNvSpPr>
          <p:nvPr/>
        </p:nvSpPr>
        <p:spPr bwMode="auto">
          <a:xfrm flipV="1">
            <a:off x="10972800" y="4199642"/>
            <a:ext cx="0" cy="101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88" name="Text Box 92"/>
          <p:cNvSpPr txBox="1">
            <a:spLocks noChangeArrowheads="1"/>
          </p:cNvSpPr>
          <p:nvPr/>
        </p:nvSpPr>
        <p:spPr bwMode="auto">
          <a:xfrm>
            <a:off x="10026990" y="4352042"/>
            <a:ext cx="498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300</a:t>
            </a:r>
          </a:p>
        </p:txBody>
      </p:sp>
      <p:sp>
        <p:nvSpPr>
          <p:cNvPr id="2089" name="Text Box 93"/>
          <p:cNvSpPr txBox="1">
            <a:spLocks noChangeArrowheads="1"/>
          </p:cNvSpPr>
          <p:nvPr/>
        </p:nvSpPr>
        <p:spPr bwMode="auto">
          <a:xfrm>
            <a:off x="10738190" y="4352042"/>
            <a:ext cx="498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360</a:t>
            </a:r>
          </a:p>
        </p:txBody>
      </p:sp>
      <p:sp>
        <p:nvSpPr>
          <p:cNvPr id="2090" name="Line 96"/>
          <p:cNvSpPr>
            <a:spLocks noChangeShapeType="1"/>
          </p:cNvSpPr>
          <p:nvPr/>
        </p:nvSpPr>
        <p:spPr bwMode="auto">
          <a:xfrm>
            <a:off x="740833" y="4926717"/>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92" name="Text Box 98"/>
          <p:cNvSpPr txBox="1">
            <a:spLocks noChangeArrowheads="1"/>
          </p:cNvSpPr>
          <p:nvPr/>
        </p:nvSpPr>
        <p:spPr bwMode="auto">
          <a:xfrm>
            <a:off x="5789801" y="4985453"/>
            <a:ext cx="2734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Longstanding Infection</a:t>
            </a:r>
          </a:p>
        </p:txBody>
      </p:sp>
      <p:sp>
        <p:nvSpPr>
          <p:cNvPr id="2093" name="Line 100"/>
          <p:cNvSpPr>
            <a:spLocks noChangeShapeType="1"/>
          </p:cNvSpPr>
          <p:nvPr/>
        </p:nvSpPr>
        <p:spPr bwMode="auto">
          <a:xfrm>
            <a:off x="8524647" y="5219502"/>
            <a:ext cx="2182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94" name="Text Box 101"/>
          <p:cNvSpPr txBox="1">
            <a:spLocks noChangeArrowheads="1"/>
          </p:cNvSpPr>
          <p:nvPr/>
        </p:nvSpPr>
        <p:spPr bwMode="auto">
          <a:xfrm>
            <a:off x="188384" y="3479502"/>
            <a:ext cx="142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HIV Infection</a:t>
            </a:r>
          </a:p>
        </p:txBody>
      </p:sp>
      <p:sp>
        <p:nvSpPr>
          <p:cNvPr id="2095" name="Line 102"/>
          <p:cNvSpPr>
            <a:spLocks noChangeShapeType="1"/>
          </p:cNvSpPr>
          <p:nvPr/>
        </p:nvSpPr>
        <p:spPr bwMode="auto">
          <a:xfrm>
            <a:off x="899584" y="3801179"/>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96" name="Text Box 103"/>
          <p:cNvSpPr txBox="1">
            <a:spLocks noChangeArrowheads="1"/>
          </p:cNvSpPr>
          <p:nvPr/>
        </p:nvSpPr>
        <p:spPr bwMode="auto">
          <a:xfrm>
            <a:off x="1424517" y="5618868"/>
            <a:ext cx="81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RNA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097" name="Text Box 104"/>
          <p:cNvSpPr txBox="1">
            <a:spLocks noChangeArrowheads="1"/>
          </p:cNvSpPr>
          <p:nvPr/>
        </p:nvSpPr>
        <p:spPr bwMode="auto">
          <a:xfrm>
            <a:off x="1176869" y="5771268"/>
            <a:ext cx="1174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Detection</a:t>
            </a:r>
          </a:p>
        </p:txBody>
      </p:sp>
      <p:sp>
        <p:nvSpPr>
          <p:cNvPr id="2099" name="Text Box 106"/>
          <p:cNvSpPr txBox="1">
            <a:spLocks noChangeArrowheads="1"/>
          </p:cNvSpPr>
          <p:nvPr/>
        </p:nvSpPr>
        <p:spPr bwMode="auto">
          <a:xfrm>
            <a:off x="2235118" y="5366455"/>
            <a:ext cx="11747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IgM Antibody Detection</a:t>
            </a:r>
          </a:p>
        </p:txBody>
      </p:sp>
      <p:sp>
        <p:nvSpPr>
          <p:cNvPr id="2100" name="Line 109"/>
          <p:cNvSpPr>
            <a:spLocks noChangeShapeType="1"/>
          </p:cNvSpPr>
          <p:nvPr/>
        </p:nvSpPr>
        <p:spPr bwMode="auto">
          <a:xfrm flipV="1">
            <a:off x="1828800" y="4639379"/>
            <a:ext cx="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01" name="Line 110"/>
          <p:cNvSpPr>
            <a:spLocks noChangeShapeType="1"/>
          </p:cNvSpPr>
          <p:nvPr/>
        </p:nvSpPr>
        <p:spPr bwMode="auto">
          <a:xfrm flipV="1">
            <a:off x="2805787" y="4680654"/>
            <a:ext cx="0" cy="762000"/>
          </a:xfrm>
          <a:prstGeom prst="line">
            <a:avLst/>
          </a:prstGeom>
          <a:noFill/>
          <a:ln w="2857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12" name="Text Box 106"/>
          <p:cNvSpPr txBox="1">
            <a:spLocks noChangeArrowheads="1"/>
          </p:cNvSpPr>
          <p:nvPr/>
        </p:nvSpPr>
        <p:spPr bwMode="auto">
          <a:xfrm>
            <a:off x="4311651" y="5353755"/>
            <a:ext cx="11747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IgG Antibody Detection</a:t>
            </a:r>
          </a:p>
        </p:txBody>
      </p:sp>
      <p:sp>
        <p:nvSpPr>
          <p:cNvPr id="2113" name="Line 110"/>
          <p:cNvSpPr>
            <a:spLocks noChangeShapeType="1"/>
          </p:cNvSpPr>
          <p:nvPr/>
        </p:nvSpPr>
        <p:spPr bwMode="auto">
          <a:xfrm flipV="1">
            <a:off x="4847167" y="4680654"/>
            <a:ext cx="0" cy="762000"/>
          </a:xfrm>
          <a:prstGeom prst="line">
            <a:avLst/>
          </a:prstGeom>
          <a:noFill/>
          <a:ln w="2857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117" name="Text Box 106"/>
          <p:cNvSpPr txBox="1">
            <a:spLocks noChangeArrowheads="1"/>
          </p:cNvSpPr>
          <p:nvPr/>
        </p:nvSpPr>
        <p:spPr bwMode="auto">
          <a:xfrm>
            <a:off x="5139068" y="5357547"/>
            <a:ext cx="11747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rPr>
              <a:t>Positive Western Blot</a:t>
            </a:r>
          </a:p>
        </p:txBody>
      </p:sp>
      <p:sp>
        <p:nvSpPr>
          <p:cNvPr id="2118" name="Line 110"/>
          <p:cNvSpPr>
            <a:spLocks noChangeShapeType="1"/>
          </p:cNvSpPr>
          <p:nvPr/>
        </p:nvSpPr>
        <p:spPr bwMode="auto">
          <a:xfrm flipV="1">
            <a:off x="5712684" y="4680654"/>
            <a:ext cx="0" cy="762000"/>
          </a:xfrm>
          <a:prstGeom prst="line">
            <a:avLst/>
          </a:prstGeom>
          <a:noFill/>
          <a:ln w="2857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Arial" charset="0"/>
            </a:endParaRPr>
          </a:p>
        </p:txBody>
      </p:sp>
      <p:sp>
        <p:nvSpPr>
          <p:cNvPr id="2" name="Oval 1">
            <a:extLst>
              <a:ext uri="{FF2B5EF4-FFF2-40B4-BE49-F238E27FC236}">
                <a16:creationId xmlns:a16="http://schemas.microsoft.com/office/drawing/2014/main" id="{FC5FD102-318E-4B56-B843-806E02970D7B}"/>
              </a:ext>
            </a:extLst>
          </p:cNvPr>
          <p:cNvSpPr/>
          <p:nvPr/>
        </p:nvSpPr>
        <p:spPr bwMode="auto">
          <a:xfrm>
            <a:off x="607684" y="4686589"/>
            <a:ext cx="1221116" cy="1083846"/>
          </a:xfrm>
          <a:prstGeom prst="ellipse">
            <a:avLst/>
          </a:prstGeom>
          <a:noFill/>
          <a:ln w="50800">
            <a:solidFill>
              <a:srgbClr val="FF0000"/>
            </a:solidFill>
            <a:round/>
            <a:headEnd/>
            <a:tailEnd/>
          </a:ln>
          <a:effectLst/>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sp>
        <p:nvSpPr>
          <p:cNvPr id="8" name="TextBox 7">
            <a:extLst>
              <a:ext uri="{FF2B5EF4-FFF2-40B4-BE49-F238E27FC236}">
                <a16:creationId xmlns:a16="http://schemas.microsoft.com/office/drawing/2014/main" id="{B653EB04-E2CE-40F3-8986-2D3C0A19E86A}"/>
              </a:ext>
            </a:extLst>
          </p:cNvPr>
          <p:cNvSpPr txBox="1"/>
          <p:nvPr/>
        </p:nvSpPr>
        <p:spPr>
          <a:xfrm>
            <a:off x="6618240" y="1311230"/>
            <a:ext cx="929768" cy="369332"/>
          </a:xfrm>
          <a:prstGeom prst="rect">
            <a:avLst/>
          </a:prstGeom>
          <a:noFill/>
          <a:ln w="12700">
            <a:solidFill>
              <a:schemeClr val="accent1"/>
            </a:solidFill>
          </a:ln>
        </p:spPr>
        <p:txBody>
          <a:bodyPr wrap="square" rtlCol="0">
            <a:spAutoFit/>
          </a:bodyPr>
          <a:lstStyle/>
          <a:p>
            <a:pPr algn="l"/>
            <a:r>
              <a:rPr lang="en-US" dirty="0" err="1">
                <a:latin typeface="Candara" panose="020E0502030303020204" pitchFamily="34" charset="0"/>
              </a:rPr>
              <a:t>Fiebig</a:t>
            </a:r>
            <a:r>
              <a:rPr lang="en-US" dirty="0">
                <a:latin typeface="Candara" panose="020E0502030303020204" pitchFamily="34" charset="0"/>
              </a:rPr>
              <a:t> I</a:t>
            </a:r>
          </a:p>
        </p:txBody>
      </p:sp>
      <p:sp>
        <p:nvSpPr>
          <p:cNvPr id="79" name="TextBox 78">
            <a:extLst>
              <a:ext uri="{FF2B5EF4-FFF2-40B4-BE49-F238E27FC236}">
                <a16:creationId xmlns:a16="http://schemas.microsoft.com/office/drawing/2014/main" id="{74D95098-AA91-4103-B2F7-A123BD86C6C2}"/>
              </a:ext>
            </a:extLst>
          </p:cNvPr>
          <p:cNvSpPr txBox="1"/>
          <p:nvPr/>
        </p:nvSpPr>
        <p:spPr>
          <a:xfrm>
            <a:off x="5787889" y="2073439"/>
            <a:ext cx="1296787" cy="369332"/>
          </a:xfrm>
          <a:prstGeom prst="rect">
            <a:avLst/>
          </a:prstGeom>
          <a:noFill/>
          <a:ln w="12700">
            <a:solidFill>
              <a:schemeClr val="accent1"/>
            </a:solidFill>
          </a:ln>
        </p:spPr>
        <p:txBody>
          <a:bodyPr wrap="square" rtlCol="0">
            <a:spAutoFit/>
          </a:bodyPr>
          <a:lstStyle/>
          <a:p>
            <a:pPr algn="l"/>
            <a:r>
              <a:rPr lang="en-US" dirty="0" err="1">
                <a:latin typeface="Candara" panose="020E0502030303020204" pitchFamily="34" charset="0"/>
              </a:rPr>
              <a:t>Fiebig</a:t>
            </a:r>
            <a:r>
              <a:rPr lang="en-US" dirty="0">
                <a:latin typeface="Candara" panose="020E0502030303020204" pitchFamily="34" charset="0"/>
              </a:rPr>
              <a:t> II</a:t>
            </a:r>
          </a:p>
        </p:txBody>
      </p:sp>
      <p:sp>
        <p:nvSpPr>
          <p:cNvPr id="80" name="TextBox 79">
            <a:extLst>
              <a:ext uri="{FF2B5EF4-FFF2-40B4-BE49-F238E27FC236}">
                <a16:creationId xmlns:a16="http://schemas.microsoft.com/office/drawing/2014/main" id="{74BB5060-42C7-4167-AB09-57CA6D1185F8}"/>
              </a:ext>
            </a:extLst>
          </p:cNvPr>
          <p:cNvSpPr txBox="1"/>
          <p:nvPr/>
        </p:nvSpPr>
        <p:spPr>
          <a:xfrm>
            <a:off x="2351619" y="6225408"/>
            <a:ext cx="1174749" cy="369332"/>
          </a:xfrm>
          <a:prstGeom prst="rect">
            <a:avLst/>
          </a:prstGeom>
          <a:noFill/>
          <a:ln w="12700">
            <a:solidFill>
              <a:schemeClr val="accent1"/>
            </a:solidFill>
          </a:ln>
        </p:spPr>
        <p:txBody>
          <a:bodyPr wrap="square" rtlCol="0">
            <a:spAutoFit/>
          </a:bodyPr>
          <a:lstStyle/>
          <a:p>
            <a:pPr algn="l"/>
            <a:r>
              <a:rPr lang="en-US" dirty="0" err="1">
                <a:latin typeface="Candara" panose="020E0502030303020204" pitchFamily="34" charset="0"/>
              </a:rPr>
              <a:t>Fiebig</a:t>
            </a:r>
            <a:r>
              <a:rPr lang="en-US" dirty="0">
                <a:latin typeface="Candara" panose="020E0502030303020204" pitchFamily="34" charset="0"/>
              </a:rPr>
              <a:t> III</a:t>
            </a:r>
          </a:p>
        </p:txBody>
      </p:sp>
      <p:sp>
        <p:nvSpPr>
          <p:cNvPr id="81" name="TextBox 80">
            <a:extLst>
              <a:ext uri="{FF2B5EF4-FFF2-40B4-BE49-F238E27FC236}">
                <a16:creationId xmlns:a16="http://schemas.microsoft.com/office/drawing/2014/main" id="{827D6C1F-5941-4127-9C14-814E7E70EC89}"/>
              </a:ext>
            </a:extLst>
          </p:cNvPr>
          <p:cNvSpPr txBox="1"/>
          <p:nvPr/>
        </p:nvSpPr>
        <p:spPr>
          <a:xfrm>
            <a:off x="5349765" y="6154175"/>
            <a:ext cx="1174749" cy="369332"/>
          </a:xfrm>
          <a:prstGeom prst="rect">
            <a:avLst/>
          </a:prstGeom>
          <a:noFill/>
          <a:ln w="12700">
            <a:solidFill>
              <a:schemeClr val="accent1"/>
            </a:solidFill>
          </a:ln>
        </p:spPr>
        <p:txBody>
          <a:bodyPr wrap="square" rtlCol="0">
            <a:spAutoFit/>
          </a:bodyPr>
          <a:lstStyle/>
          <a:p>
            <a:pPr algn="l"/>
            <a:r>
              <a:rPr lang="en-US" dirty="0" err="1">
                <a:latin typeface="Candara" panose="020E0502030303020204" pitchFamily="34" charset="0"/>
              </a:rPr>
              <a:t>Fiebig</a:t>
            </a:r>
            <a:r>
              <a:rPr lang="en-US" dirty="0">
                <a:latin typeface="Candara" panose="020E0502030303020204" pitchFamily="34" charset="0"/>
              </a:rPr>
              <a:t> V</a:t>
            </a:r>
          </a:p>
        </p:txBody>
      </p:sp>
      <p:sp>
        <p:nvSpPr>
          <p:cNvPr id="82" name="TextBox 81">
            <a:extLst>
              <a:ext uri="{FF2B5EF4-FFF2-40B4-BE49-F238E27FC236}">
                <a16:creationId xmlns:a16="http://schemas.microsoft.com/office/drawing/2014/main" id="{B3A3EE32-A2A1-4206-9609-836B6EEEA137}"/>
              </a:ext>
            </a:extLst>
          </p:cNvPr>
          <p:cNvSpPr txBox="1"/>
          <p:nvPr/>
        </p:nvSpPr>
        <p:spPr>
          <a:xfrm>
            <a:off x="7104435" y="6148064"/>
            <a:ext cx="1036266" cy="369332"/>
          </a:xfrm>
          <a:prstGeom prst="rect">
            <a:avLst/>
          </a:prstGeom>
          <a:noFill/>
          <a:ln w="12700">
            <a:solidFill>
              <a:schemeClr val="accent1"/>
            </a:solidFill>
          </a:ln>
        </p:spPr>
        <p:txBody>
          <a:bodyPr wrap="square" rtlCol="0">
            <a:spAutoFit/>
          </a:bodyPr>
          <a:lstStyle/>
          <a:p>
            <a:pPr algn="l"/>
            <a:r>
              <a:rPr lang="en-US" dirty="0" err="1">
                <a:latin typeface="Candara" panose="020E0502030303020204" pitchFamily="34" charset="0"/>
              </a:rPr>
              <a:t>Fiebig</a:t>
            </a:r>
            <a:r>
              <a:rPr lang="en-US" dirty="0">
                <a:latin typeface="Candara" panose="020E0502030303020204" pitchFamily="34" charset="0"/>
              </a:rPr>
              <a:t> VI</a:t>
            </a:r>
          </a:p>
        </p:txBody>
      </p:sp>
      <p:sp>
        <p:nvSpPr>
          <p:cNvPr id="75" name="TextBox 74">
            <a:extLst>
              <a:ext uri="{FF2B5EF4-FFF2-40B4-BE49-F238E27FC236}">
                <a16:creationId xmlns:a16="http://schemas.microsoft.com/office/drawing/2014/main" id="{A04CCE40-2D86-4E0F-B235-4CC6D1F098EA}"/>
              </a:ext>
            </a:extLst>
          </p:cNvPr>
          <p:cNvSpPr txBox="1"/>
          <p:nvPr/>
        </p:nvSpPr>
        <p:spPr>
          <a:xfrm>
            <a:off x="4074733" y="6187307"/>
            <a:ext cx="1174749" cy="369332"/>
          </a:xfrm>
          <a:prstGeom prst="rect">
            <a:avLst/>
          </a:prstGeom>
          <a:noFill/>
          <a:ln w="12700">
            <a:solidFill>
              <a:schemeClr val="accent1"/>
            </a:solidFill>
          </a:ln>
        </p:spPr>
        <p:txBody>
          <a:bodyPr wrap="square" rtlCol="0">
            <a:spAutoFit/>
          </a:bodyPr>
          <a:lstStyle/>
          <a:p>
            <a:pPr algn="l"/>
            <a:r>
              <a:rPr lang="en-US" dirty="0" err="1">
                <a:latin typeface="Candara" panose="020E0502030303020204" pitchFamily="34" charset="0"/>
              </a:rPr>
              <a:t>Fiebig</a:t>
            </a:r>
            <a:r>
              <a:rPr lang="en-US" dirty="0">
                <a:latin typeface="Candara" panose="020E0502030303020204" pitchFamily="34" charset="0"/>
              </a:rPr>
              <a:t> IV</a:t>
            </a:r>
          </a:p>
        </p:txBody>
      </p:sp>
      <p:sp>
        <p:nvSpPr>
          <p:cNvPr id="4" name="TextBox 3">
            <a:extLst>
              <a:ext uri="{FF2B5EF4-FFF2-40B4-BE49-F238E27FC236}">
                <a16:creationId xmlns:a16="http://schemas.microsoft.com/office/drawing/2014/main" id="{6C86E15B-EFB1-4E77-B29E-2190CB645E80}"/>
              </a:ext>
            </a:extLst>
          </p:cNvPr>
          <p:cNvSpPr txBox="1"/>
          <p:nvPr/>
        </p:nvSpPr>
        <p:spPr>
          <a:xfrm>
            <a:off x="899584" y="350729"/>
            <a:ext cx="10749621" cy="615553"/>
          </a:xfrm>
          <a:prstGeom prst="rect">
            <a:avLst/>
          </a:prstGeom>
          <a:noFill/>
        </p:spPr>
        <p:txBody>
          <a:bodyPr wrap="square" rtlCol="0">
            <a:spAutoFit/>
          </a:bodyPr>
          <a:lstStyle/>
          <a:p>
            <a:pPr algn="ctr"/>
            <a:r>
              <a:rPr lang="en-US" sz="3400" b="1" dirty="0">
                <a:solidFill>
                  <a:srgbClr val="FF0000"/>
                </a:solidFill>
                <a:latin typeface="Candara" panose="020E0502030303020204" pitchFamily="34" charset="0"/>
              </a:rPr>
              <a:t>Timeline of Laboratory Markers</a:t>
            </a:r>
          </a:p>
        </p:txBody>
      </p:sp>
    </p:spTree>
    <p:extLst>
      <p:ext uri="{BB962C8B-B14F-4D97-AF65-F5344CB8AC3E}">
        <p14:creationId xmlns:p14="http://schemas.microsoft.com/office/powerpoint/2010/main" val="134486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9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250"/>
                                        <p:tgtEl>
                                          <p:spTgt spid="20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250"/>
                                        <p:tgtEl>
                                          <p:spTgt spid="20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fade">
                                      <p:cBhvr>
                                        <p:cTn id="33" dur="250"/>
                                        <p:tgtEl>
                                          <p:spTgt spid="20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0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5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68"/>
                                        </p:tgtEl>
                                        <p:attrNameLst>
                                          <p:attrName>style.visibility</p:attrName>
                                        </p:attrNameLst>
                                      </p:cBhvr>
                                      <p:to>
                                        <p:strVal val="visible"/>
                                      </p:to>
                                    </p:set>
                                    <p:animEffect transition="in" filter="fade">
                                      <p:cBhvr>
                                        <p:cTn id="52" dur="250"/>
                                        <p:tgtEl>
                                          <p:spTgt spid="20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70"/>
                                        </p:tgtEl>
                                        <p:attrNameLst>
                                          <p:attrName>style.visibility</p:attrName>
                                        </p:attrNameLst>
                                      </p:cBhvr>
                                      <p:to>
                                        <p:strVal val="visible"/>
                                      </p:to>
                                    </p:set>
                                    <p:animEffect transition="in" filter="fade">
                                      <p:cBhvr>
                                        <p:cTn id="55" dur="250"/>
                                        <p:tgtEl>
                                          <p:spTgt spid="20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250"/>
                                        <p:tgtEl>
                                          <p:spTgt spid="205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250"/>
                                        <p:tgtEl>
                                          <p:spTgt spid="7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10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099"/>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2051"/>
                                        </p:tgtEl>
                                        <p:attrNameLst>
                                          <p:attrName>style.visibility</p:attrName>
                                        </p:attrNameLst>
                                      </p:cBhvr>
                                      <p:to>
                                        <p:strVal val="visible"/>
                                      </p:to>
                                    </p:set>
                                    <p:animEffect transition="in" filter="fade">
                                      <p:cBhvr>
                                        <p:cTn id="72" dur="250"/>
                                        <p:tgtEl>
                                          <p:spTgt spid="20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69"/>
                                        </p:tgtEl>
                                        <p:attrNameLst>
                                          <p:attrName>style.visibility</p:attrName>
                                        </p:attrNameLst>
                                      </p:cBhvr>
                                      <p:to>
                                        <p:strVal val="visible"/>
                                      </p:to>
                                    </p:set>
                                    <p:animEffect transition="in" filter="fade">
                                      <p:cBhvr>
                                        <p:cTn id="75" dur="250"/>
                                        <p:tgtEl>
                                          <p:spTgt spid="206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67"/>
                                        </p:tgtEl>
                                        <p:attrNameLst>
                                          <p:attrName>style.visibility</p:attrName>
                                        </p:attrNameLst>
                                      </p:cBhvr>
                                      <p:to>
                                        <p:strVal val="visible"/>
                                      </p:to>
                                    </p:set>
                                    <p:animEffect transition="in" filter="fade">
                                      <p:cBhvr>
                                        <p:cTn id="78" dur="250"/>
                                        <p:tgtEl>
                                          <p:spTgt spid="206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8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250"/>
                                        <p:tgtEl>
                                          <p:spTgt spid="80"/>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11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11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250"/>
                                        <p:tgtEl>
                                          <p:spTgt spid="75"/>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11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11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250"/>
                                        <p:tgtEl>
                                          <p:spTgt spid="81"/>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092"/>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209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fade">
                                      <p:cBhvr>
                                        <p:cTn id="124" dur="250"/>
                                        <p:tgtEl>
                                          <p:spTgt spid="8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fade">
                                      <p:cBhvr>
                                        <p:cTn id="1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animBg="1"/>
      <p:bldP spid="2050" grpId="0"/>
      <p:bldP spid="2051" grpId="0"/>
      <p:bldP spid="2052" grpId="0" animBg="1"/>
      <p:bldP spid="2053" grpId="0" animBg="1"/>
      <p:bldP spid="2054" grpId="0" animBg="1"/>
      <p:bldP spid="2067" grpId="0" animBg="1"/>
      <p:bldP spid="2068" grpId="0"/>
      <p:bldP spid="2069" grpId="0" animBg="1"/>
      <p:bldP spid="2070" grpId="0" animBg="1"/>
      <p:bldP spid="2077" grpId="0"/>
      <p:bldP spid="2078" grpId="0"/>
      <p:bldP spid="2079" grpId="0"/>
      <p:bldP spid="2080" grpId="0"/>
      <p:bldP spid="2081" grpId="0"/>
      <p:bldP spid="2092" grpId="0"/>
      <p:bldP spid="2093" grpId="0" animBg="1"/>
      <p:bldP spid="2094" grpId="0"/>
      <p:bldP spid="2095" grpId="0" animBg="1"/>
      <p:bldP spid="2096" grpId="0"/>
      <p:bldP spid="2097" grpId="0"/>
      <p:bldP spid="2099" grpId="0"/>
      <p:bldP spid="2100" grpId="0" animBg="1"/>
      <p:bldP spid="2101" grpId="0" animBg="1"/>
      <p:bldP spid="2112" grpId="0"/>
      <p:bldP spid="2113" grpId="0" animBg="1"/>
      <p:bldP spid="2117" grpId="0"/>
      <p:bldP spid="2118" grpId="0" animBg="1"/>
      <p:bldP spid="2" grpId="0" animBg="1"/>
      <p:bldP spid="8" grpId="0" animBg="1"/>
      <p:bldP spid="79" grpId="0" animBg="1"/>
      <p:bldP spid="80" grpId="0" animBg="1"/>
      <p:bldP spid="81" grpId="0" animBg="1"/>
      <p:bldP spid="82"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a:t>HIV Testing and Management in the era of </a:t>
            </a:r>
            <a:r>
              <a:rPr lang="en-US" sz="2200" dirty="0" err="1"/>
              <a:t>PrEP</a:t>
            </a:r>
            <a:br>
              <a:rPr lang="en-US" dirty="0"/>
            </a:br>
            <a:br>
              <a:rPr lang="en-US" sz="1800" dirty="0"/>
            </a:br>
            <a:r>
              <a:rPr lang="en-US" dirty="0"/>
              <a:t>HIV testing: updates and challenges</a:t>
            </a:r>
          </a:p>
        </p:txBody>
      </p:sp>
      <p:sp>
        <p:nvSpPr>
          <p:cNvPr id="3" name="Subtitle 2"/>
          <p:cNvSpPr>
            <a:spLocks noGrp="1"/>
          </p:cNvSpPr>
          <p:nvPr>
            <p:ph type="subTitle" idx="1"/>
          </p:nvPr>
        </p:nvSpPr>
        <p:spPr>
          <a:xfrm>
            <a:off x="1828800" y="3886200"/>
            <a:ext cx="8534400" cy="543143"/>
          </a:xfrm>
        </p:spPr>
        <p:txBody>
          <a:bodyPr/>
          <a:lstStyle/>
          <a:p>
            <a:r>
              <a:rPr lang="en-US" dirty="0"/>
              <a:t>Bernard M Branson MD</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2265" y="4663751"/>
            <a:ext cx="266777" cy="266777"/>
          </a:xfrm>
          <a:prstGeom prst="rect">
            <a:avLst/>
          </a:prstGeom>
        </p:spPr>
      </p:pic>
      <p:sp>
        <p:nvSpPr>
          <p:cNvPr id="6" name="Rectangle 5"/>
          <p:cNvSpPr/>
          <p:nvPr/>
        </p:nvSpPr>
        <p:spPr>
          <a:xfrm>
            <a:off x="5372080" y="4629262"/>
            <a:ext cx="1756186" cy="369332"/>
          </a:xfrm>
          <a:prstGeom prst="rect">
            <a:avLst/>
          </a:prstGeom>
        </p:spPr>
        <p:txBody>
          <a:bodyPr wrap="none">
            <a:spAutoFit/>
          </a:bodyPr>
          <a:lstStyle/>
          <a:p>
            <a:r>
              <a:rPr lang="en-US" dirty="0">
                <a:solidFill>
                  <a:schemeClr val="tx1">
                    <a:lumMod val="85000"/>
                    <a:lumOff val="15000"/>
                  </a:schemeClr>
                </a:solidFill>
              </a:rPr>
              <a:t>@</a:t>
            </a:r>
            <a:r>
              <a:rPr lang="en-US" dirty="0" err="1">
                <a:solidFill>
                  <a:schemeClr val="tx1">
                    <a:lumMod val="85000"/>
                    <a:lumOff val="15000"/>
                  </a:schemeClr>
                </a:solidFill>
              </a:rPr>
              <a:t>TwitterHandle</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2950" y="93424"/>
            <a:ext cx="9029700" cy="6019800"/>
          </a:xfrm>
          <a:prstGeom prst="rect">
            <a:avLst/>
          </a:prstGeom>
        </p:spPr>
      </p:pic>
      <p:sp>
        <p:nvSpPr>
          <p:cNvPr id="7" name="Title 6">
            <a:extLst>
              <a:ext uri="{FF2B5EF4-FFF2-40B4-BE49-F238E27FC236}">
                <a16:creationId xmlns:a16="http://schemas.microsoft.com/office/drawing/2014/main" id="{9612CD2F-11B6-4C97-950F-993F51AE90AA}"/>
              </a:ext>
            </a:extLst>
          </p:cNvPr>
          <p:cNvSpPr>
            <a:spLocks noGrp="1"/>
          </p:cNvSpPr>
          <p:nvPr>
            <p:ph type="title"/>
          </p:nvPr>
        </p:nvSpPr>
        <p:spPr>
          <a:xfrm>
            <a:off x="4660696" y="1426924"/>
            <a:ext cx="4623207" cy="1143000"/>
          </a:xfrm>
        </p:spPr>
        <p:txBody>
          <a:bodyPr>
            <a:normAutofit fontScale="90000"/>
          </a:bodyPr>
          <a:lstStyle/>
          <a:p>
            <a:r>
              <a:rPr lang="en-US" dirty="0"/>
              <a:t>Modeling the</a:t>
            </a:r>
            <a:br>
              <a:rPr lang="en-US" dirty="0"/>
            </a:br>
            <a:r>
              <a:rPr lang="en-US" dirty="0"/>
              <a:t> Eclipse Period</a:t>
            </a:r>
          </a:p>
        </p:txBody>
      </p:sp>
      <p:sp>
        <p:nvSpPr>
          <p:cNvPr id="2" name="TextBox 1">
            <a:extLst>
              <a:ext uri="{FF2B5EF4-FFF2-40B4-BE49-F238E27FC236}">
                <a16:creationId xmlns:a16="http://schemas.microsoft.com/office/drawing/2014/main" id="{1DDF8D4D-743A-42B2-9778-67B77D81431D}"/>
              </a:ext>
            </a:extLst>
          </p:cNvPr>
          <p:cNvSpPr txBox="1"/>
          <p:nvPr/>
        </p:nvSpPr>
        <p:spPr>
          <a:xfrm>
            <a:off x="4876800" y="2569924"/>
            <a:ext cx="41910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10,000 Monte Carlo simulations</a:t>
            </a:r>
          </a:p>
        </p:txBody>
      </p:sp>
      <p:sp>
        <p:nvSpPr>
          <p:cNvPr id="6" name="TextBox 218">
            <a:extLst>
              <a:ext uri="{FF2B5EF4-FFF2-40B4-BE49-F238E27FC236}">
                <a16:creationId xmlns:a16="http://schemas.microsoft.com/office/drawing/2014/main" id="{EBBCA8AC-B87E-49E8-ADD4-C03811EA1A76}"/>
              </a:ext>
            </a:extLst>
          </p:cNvPr>
          <p:cNvSpPr txBox="1">
            <a:spLocks noChangeArrowheads="1"/>
          </p:cNvSpPr>
          <p:nvPr/>
        </p:nvSpPr>
        <p:spPr bwMode="auto">
          <a:xfrm>
            <a:off x="8569016" y="5922723"/>
            <a:ext cx="3319631" cy="4068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Delaney et al, </a:t>
            </a:r>
            <a:r>
              <a:rPr kumimoji="0" lang="en-US" sz="2000" b="0" i="1" u="none" strike="noStrike" kern="1200" cap="none" spc="0" normalizeH="0" baseline="0" noProof="0" dirty="0" err="1">
                <a:ln>
                  <a:noFill/>
                </a:ln>
                <a:solidFill>
                  <a:srgbClr val="000000"/>
                </a:solidFill>
                <a:effectLst/>
                <a:uLnTx/>
                <a:uFillTx/>
                <a:latin typeface="Candara" panose="020E0502030303020204" pitchFamily="34" charset="0"/>
                <a:ea typeface="+mn-ea"/>
                <a:cs typeface="Arial"/>
              </a:rPr>
              <a:t>Clin</a:t>
            </a:r>
            <a:r>
              <a:rPr kumimoji="0" lang="en-US" sz="20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 </a:t>
            </a:r>
            <a:r>
              <a:rPr kumimoji="0" lang="en-US" sz="2000" b="0" i="1" u="none" strike="noStrike" kern="1200" cap="none" spc="0" normalizeH="0" baseline="0" noProof="0" dirty="0" err="1">
                <a:ln>
                  <a:noFill/>
                </a:ln>
                <a:solidFill>
                  <a:srgbClr val="000000"/>
                </a:solidFill>
                <a:effectLst/>
                <a:uLnTx/>
                <a:uFillTx/>
                <a:latin typeface="Candara" panose="020E0502030303020204" pitchFamily="34" charset="0"/>
                <a:ea typeface="+mn-ea"/>
                <a:cs typeface="Arial"/>
              </a:rPr>
              <a:t>Inf</a:t>
            </a:r>
            <a:r>
              <a:rPr kumimoji="0" lang="en-US" sz="20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 Dis 2017</a:t>
            </a:r>
          </a:p>
        </p:txBody>
      </p:sp>
      <p:sp>
        <p:nvSpPr>
          <p:cNvPr id="3" name="TextBox 2">
            <a:extLst>
              <a:ext uri="{FF2B5EF4-FFF2-40B4-BE49-F238E27FC236}">
                <a16:creationId xmlns:a16="http://schemas.microsoft.com/office/drawing/2014/main" id="{1895A188-44FF-4C12-99D3-7C2768D51478}"/>
              </a:ext>
            </a:extLst>
          </p:cNvPr>
          <p:cNvSpPr txBox="1"/>
          <p:nvPr/>
        </p:nvSpPr>
        <p:spPr>
          <a:xfrm>
            <a:off x="6654800" y="3446224"/>
            <a:ext cx="2654300" cy="830997"/>
          </a:xfrm>
          <a:prstGeom prst="rect">
            <a:avLst/>
          </a:prstGeom>
          <a:noFill/>
          <a:ln>
            <a:solidFill>
              <a:srgbClr val="000099"/>
            </a:solidFill>
          </a:ln>
        </p:spPr>
        <p:txBody>
          <a:bodyPr wrap="square" rtlCol="0">
            <a:spAutoFit/>
          </a:bodyPr>
          <a:lstStyle/>
          <a:p>
            <a:pPr algn="l"/>
            <a:r>
              <a:rPr lang="en-US" sz="2400" b="1" dirty="0">
                <a:solidFill>
                  <a:srgbClr val="0000CC"/>
                </a:solidFill>
                <a:latin typeface="Candara" panose="020E0502030303020204" pitchFamily="34" charset="0"/>
              </a:rPr>
              <a:t>Mean:    13 days</a:t>
            </a:r>
          </a:p>
          <a:p>
            <a:pPr algn="l"/>
            <a:r>
              <a:rPr lang="en-US" sz="2400" b="1" dirty="0">
                <a:solidFill>
                  <a:srgbClr val="0000CC"/>
                </a:solidFill>
                <a:latin typeface="Candara" panose="020E0502030303020204" pitchFamily="34" charset="0"/>
              </a:rPr>
              <a:t>Median: 11.5 days</a:t>
            </a:r>
          </a:p>
        </p:txBody>
      </p:sp>
    </p:spTree>
    <p:extLst>
      <p:ext uri="{BB962C8B-B14F-4D97-AF65-F5344CB8AC3E}">
        <p14:creationId xmlns:p14="http://schemas.microsoft.com/office/powerpoint/2010/main" val="19040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43518316"/>
              </p:ext>
            </p:extLst>
          </p:nvPr>
        </p:nvGraphicFramePr>
        <p:xfrm>
          <a:off x="812800" y="1054015"/>
          <a:ext cx="10363200" cy="5032735"/>
        </p:xfrm>
        <a:graphic>
          <a:graphicData uri="http://schemas.openxmlformats.org/drawingml/2006/table">
            <a:tbl>
              <a:tblPr firstRow="1" firstCol="1" lastRow="1" lastCol="1" bandRow="1" bandCol="1">
                <a:tableStyleId>{7E9639D4-E3E2-4D34-9284-5A2195B3D0D7}</a:tableStyleId>
              </a:tblPr>
              <a:tblGrid>
                <a:gridCol w="4576720">
                  <a:extLst>
                    <a:ext uri="{9D8B030D-6E8A-4147-A177-3AD203B41FA5}">
                      <a16:colId xmlns:a16="http://schemas.microsoft.com/office/drawing/2014/main" val="20000"/>
                    </a:ext>
                  </a:extLst>
                </a:gridCol>
                <a:gridCol w="3377796">
                  <a:extLst>
                    <a:ext uri="{9D8B030D-6E8A-4147-A177-3AD203B41FA5}">
                      <a16:colId xmlns:a16="http://schemas.microsoft.com/office/drawing/2014/main" val="20001"/>
                    </a:ext>
                  </a:extLst>
                </a:gridCol>
                <a:gridCol w="2408684">
                  <a:extLst>
                    <a:ext uri="{9D8B030D-6E8A-4147-A177-3AD203B41FA5}">
                      <a16:colId xmlns:a16="http://schemas.microsoft.com/office/drawing/2014/main" val="20002"/>
                    </a:ext>
                  </a:extLst>
                </a:gridCol>
              </a:tblGrid>
              <a:tr h="1684528">
                <a:tc>
                  <a:txBody>
                    <a:bodyPr/>
                    <a:lstStyle/>
                    <a:p>
                      <a:pPr marL="0" marR="0" algn="ctr">
                        <a:spcBef>
                          <a:spcPts val="490"/>
                        </a:spcBef>
                        <a:spcAft>
                          <a:spcPts val="0"/>
                        </a:spcAft>
                      </a:pPr>
                      <a:endParaRPr lang="en-US" sz="2100" dirty="0">
                        <a:effectLst/>
                        <a:latin typeface="Candara" panose="020E0502030303020204" pitchFamily="34" charset="0"/>
                      </a:endParaRPr>
                    </a:p>
                    <a:p>
                      <a:pPr marL="0" marR="0" algn="ctr">
                        <a:spcBef>
                          <a:spcPts val="490"/>
                        </a:spcBef>
                        <a:spcAft>
                          <a:spcPts val="0"/>
                        </a:spcAft>
                      </a:pPr>
                      <a:r>
                        <a:rPr lang="en-US" sz="2100" dirty="0">
                          <a:effectLst/>
                          <a:latin typeface="Candara" panose="020E0502030303020204" pitchFamily="34" charset="0"/>
                        </a:rPr>
                        <a:t>Category (No. of Tests)</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229235" marR="80010" indent="-147955" algn="ctr">
                        <a:lnSpc>
                          <a:spcPct val="110000"/>
                        </a:lnSpc>
                        <a:spcBef>
                          <a:spcPts val="510"/>
                        </a:spcBef>
                        <a:spcAft>
                          <a:spcPts val="0"/>
                        </a:spcAft>
                      </a:pPr>
                      <a:endParaRPr lang="en-US" sz="2100" dirty="0">
                        <a:effectLst/>
                        <a:latin typeface="Candara" panose="020E0502030303020204" pitchFamily="34" charset="0"/>
                      </a:endParaRPr>
                    </a:p>
                    <a:p>
                      <a:pPr marL="229235" marR="80010" indent="-147955" algn="ctr">
                        <a:lnSpc>
                          <a:spcPct val="110000"/>
                        </a:lnSpc>
                        <a:spcBef>
                          <a:spcPts val="510"/>
                        </a:spcBef>
                        <a:spcAft>
                          <a:spcPts val="0"/>
                        </a:spcAft>
                      </a:pPr>
                      <a:r>
                        <a:rPr lang="en-US" sz="2100" dirty="0">
                          <a:effectLst/>
                          <a:latin typeface="Candara" panose="020E0502030303020204" pitchFamily="34" charset="0"/>
                        </a:rPr>
                        <a:t>Median Days</a:t>
                      </a:r>
                    </a:p>
                    <a:p>
                      <a:pPr marL="229235" marR="80010" indent="-147955" algn="ctr">
                        <a:lnSpc>
                          <a:spcPct val="110000"/>
                        </a:lnSpc>
                        <a:spcBef>
                          <a:spcPts val="510"/>
                        </a:spcBef>
                        <a:spcAft>
                          <a:spcPts val="0"/>
                        </a:spcAft>
                      </a:pPr>
                      <a:r>
                        <a:rPr lang="en-US" sz="2100" dirty="0">
                          <a:effectLst/>
                          <a:latin typeface="Candara" panose="020E0502030303020204" pitchFamily="34" charset="0"/>
                        </a:rPr>
                        <a:t> (Interquartile Range)</a:t>
                      </a:r>
                    </a:p>
                    <a:p>
                      <a:pPr marL="229235" marR="80010" indent="-147955" algn="ctr">
                        <a:lnSpc>
                          <a:spcPct val="110000"/>
                        </a:lnSpc>
                        <a:spcBef>
                          <a:spcPts val="510"/>
                        </a:spcBef>
                        <a:spcAft>
                          <a:spcPts val="0"/>
                        </a:spcAft>
                      </a:pPr>
                      <a:r>
                        <a:rPr lang="en-US" sz="2100" dirty="0">
                          <a:effectLst/>
                          <a:latin typeface="Candara" panose="020E0502030303020204" pitchFamily="34" charset="0"/>
                        </a:rPr>
                        <a:t> </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267970" marR="6350" indent="-175260" algn="ctr">
                        <a:lnSpc>
                          <a:spcPct val="110000"/>
                        </a:lnSpc>
                        <a:spcBef>
                          <a:spcPts val="510"/>
                        </a:spcBef>
                        <a:spcAft>
                          <a:spcPts val="0"/>
                        </a:spcAft>
                      </a:pPr>
                      <a:endParaRPr lang="en-US" sz="2100" dirty="0">
                        <a:effectLst/>
                        <a:latin typeface="Candara" panose="020E0502030303020204" pitchFamily="34" charset="0"/>
                      </a:endParaRPr>
                    </a:p>
                    <a:p>
                      <a:pPr marL="267970" marR="6350" indent="-175260" algn="ctr">
                        <a:lnSpc>
                          <a:spcPct val="110000"/>
                        </a:lnSpc>
                        <a:spcBef>
                          <a:spcPts val="510"/>
                        </a:spcBef>
                        <a:spcAft>
                          <a:spcPts val="0"/>
                        </a:spcAft>
                      </a:pPr>
                      <a:r>
                        <a:rPr lang="en-US" sz="2100" dirty="0">
                          <a:effectLst/>
                          <a:latin typeface="Candara" panose="020E0502030303020204" pitchFamily="34" charset="0"/>
                        </a:rPr>
                        <a:t>99th Percentile (Days)</a:t>
                      </a:r>
                      <a:endParaRPr lang="en-US" sz="2100" dirty="0">
                        <a:effectLst/>
                        <a:latin typeface="Candara" panose="020E0502030303020204" pitchFamily="34" charset="0"/>
                        <a:ea typeface="Arial" panose="020B0604020202020204" pitchFamily="34" charset="0"/>
                      </a:endParaRPr>
                    </a:p>
                  </a:txBody>
                  <a:tcPr marL="0" marR="0" marT="0" marB="0"/>
                </a:tc>
                <a:extLst>
                  <a:ext uri="{0D108BD9-81ED-4DB2-BD59-A6C34878D82A}">
                    <a16:rowId xmlns:a16="http://schemas.microsoft.com/office/drawing/2014/main" val="10000"/>
                  </a:ext>
                </a:extLst>
              </a:tr>
              <a:tr h="717263">
                <a:tc>
                  <a:txBody>
                    <a:bodyPr/>
                    <a:lstStyle/>
                    <a:p>
                      <a:pPr marL="0" marR="0">
                        <a:spcBef>
                          <a:spcPts val="205"/>
                        </a:spcBef>
                        <a:spcAft>
                          <a:spcPts val="0"/>
                        </a:spcAft>
                      </a:pPr>
                      <a:r>
                        <a:rPr lang="en-US" sz="2100" dirty="0">
                          <a:effectLst/>
                          <a:latin typeface="Candara" panose="020E0502030303020204" pitchFamily="34" charset="0"/>
                        </a:rPr>
                        <a:t>   Antibody/antigen instrumented (4)</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151130" marR="160655" algn="ctr">
                        <a:spcBef>
                          <a:spcPts val="205"/>
                        </a:spcBef>
                        <a:spcAft>
                          <a:spcPts val="0"/>
                        </a:spcAft>
                      </a:pPr>
                      <a:r>
                        <a:rPr lang="en-US" sz="2100" dirty="0">
                          <a:effectLst/>
                          <a:latin typeface="Candara" panose="020E0502030303020204" pitchFamily="34" charset="0"/>
                        </a:rPr>
                        <a:t>17.8 (13.0, 23.6)</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0" marR="228600" algn="ctr">
                        <a:spcBef>
                          <a:spcPts val="205"/>
                        </a:spcBef>
                        <a:spcAft>
                          <a:spcPts val="0"/>
                        </a:spcAft>
                      </a:pPr>
                      <a:r>
                        <a:rPr lang="en-US" sz="2100" dirty="0">
                          <a:effectLst/>
                          <a:latin typeface="Candara" panose="020E0502030303020204" pitchFamily="34" charset="0"/>
                        </a:rPr>
                        <a:t>44.3</a:t>
                      </a:r>
                      <a:endParaRPr lang="en-US" sz="2100" dirty="0">
                        <a:effectLst/>
                        <a:latin typeface="Candara" panose="020E0502030303020204" pitchFamily="34" charset="0"/>
                        <a:ea typeface="Arial" panose="020B0604020202020204" pitchFamily="34" charset="0"/>
                      </a:endParaRPr>
                    </a:p>
                  </a:txBody>
                  <a:tcPr marL="0" marR="0" marT="0" marB="0"/>
                </a:tc>
                <a:extLst>
                  <a:ext uri="{0D108BD9-81ED-4DB2-BD59-A6C34878D82A}">
                    <a16:rowId xmlns:a16="http://schemas.microsoft.com/office/drawing/2014/main" val="10001"/>
                  </a:ext>
                </a:extLst>
              </a:tr>
              <a:tr h="646713">
                <a:tc>
                  <a:txBody>
                    <a:bodyPr/>
                    <a:lstStyle/>
                    <a:p>
                      <a:pPr marL="0" marR="0">
                        <a:spcBef>
                          <a:spcPts val="110"/>
                        </a:spcBef>
                        <a:spcAft>
                          <a:spcPts val="0"/>
                        </a:spcAft>
                      </a:pPr>
                      <a:r>
                        <a:rPr lang="en-US" sz="2100" dirty="0">
                          <a:effectLst/>
                          <a:latin typeface="Candara" panose="020E0502030303020204" pitchFamily="34" charset="0"/>
                        </a:rPr>
                        <a:t>   IgG/IgM-sensitive </a:t>
                      </a:r>
                      <a:r>
                        <a:rPr lang="en-US" sz="2100" dirty="0" err="1">
                          <a:effectLst/>
                          <a:latin typeface="Candara" panose="020E0502030303020204" pitchFamily="34" charset="0"/>
                        </a:rPr>
                        <a:t>instgrumented</a:t>
                      </a:r>
                      <a:r>
                        <a:rPr lang="en-US" sz="2100" dirty="0">
                          <a:effectLst/>
                          <a:latin typeface="Candara" panose="020E0502030303020204" pitchFamily="34" charset="0"/>
                        </a:rPr>
                        <a:t> (3)</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151130" marR="160655" algn="ctr">
                        <a:spcBef>
                          <a:spcPts val="110"/>
                        </a:spcBef>
                        <a:spcAft>
                          <a:spcPts val="0"/>
                        </a:spcAft>
                      </a:pPr>
                      <a:r>
                        <a:rPr lang="en-US" sz="2100">
                          <a:effectLst/>
                          <a:latin typeface="Candara" panose="020E0502030303020204" pitchFamily="34" charset="0"/>
                        </a:rPr>
                        <a:t>23.1 (18.4, 28.8)</a:t>
                      </a:r>
                      <a:endParaRPr lang="en-US" sz="2100">
                        <a:effectLst/>
                        <a:latin typeface="Candara" panose="020E0502030303020204" pitchFamily="34" charset="0"/>
                        <a:ea typeface="Arial" panose="020B0604020202020204" pitchFamily="34" charset="0"/>
                      </a:endParaRPr>
                    </a:p>
                  </a:txBody>
                  <a:tcPr marL="0" marR="0" marT="0" marB="0"/>
                </a:tc>
                <a:tc>
                  <a:txBody>
                    <a:bodyPr/>
                    <a:lstStyle/>
                    <a:p>
                      <a:pPr marL="0" marR="228600" algn="ctr">
                        <a:spcBef>
                          <a:spcPts val="110"/>
                        </a:spcBef>
                        <a:spcAft>
                          <a:spcPts val="0"/>
                        </a:spcAft>
                      </a:pPr>
                      <a:r>
                        <a:rPr lang="en-US" sz="2100" dirty="0">
                          <a:effectLst/>
                          <a:latin typeface="Candara" panose="020E0502030303020204" pitchFamily="34" charset="0"/>
                        </a:rPr>
                        <a:t>49.5</a:t>
                      </a:r>
                      <a:endParaRPr lang="en-US" sz="2100" dirty="0">
                        <a:effectLst/>
                        <a:latin typeface="Candara" panose="020E0502030303020204" pitchFamily="34" charset="0"/>
                        <a:ea typeface="Arial" panose="020B0604020202020204" pitchFamily="34" charset="0"/>
                      </a:endParaRPr>
                    </a:p>
                  </a:txBody>
                  <a:tcPr marL="0" marR="0" marT="0" marB="0"/>
                </a:tc>
                <a:extLst>
                  <a:ext uri="{0D108BD9-81ED-4DB2-BD59-A6C34878D82A}">
                    <a16:rowId xmlns:a16="http://schemas.microsoft.com/office/drawing/2014/main" val="10002"/>
                  </a:ext>
                </a:extLst>
              </a:tr>
              <a:tr h="646713">
                <a:tc>
                  <a:txBody>
                    <a:bodyPr/>
                    <a:lstStyle/>
                    <a:p>
                      <a:pPr marL="193675" marR="0">
                        <a:spcBef>
                          <a:spcPts val="110"/>
                        </a:spcBef>
                        <a:spcAft>
                          <a:spcPts val="0"/>
                        </a:spcAft>
                      </a:pPr>
                      <a:r>
                        <a:rPr lang="en-US" sz="2100" dirty="0">
                          <a:effectLst/>
                          <a:latin typeface="Candara" panose="020E0502030303020204" pitchFamily="34" charset="0"/>
                        </a:rPr>
                        <a:t>IgG-sensitive single-use rapid (6)</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151130" marR="160655" algn="ctr">
                        <a:spcBef>
                          <a:spcPts val="110"/>
                        </a:spcBef>
                        <a:spcAft>
                          <a:spcPts val="0"/>
                        </a:spcAft>
                      </a:pPr>
                      <a:r>
                        <a:rPr lang="en-US" sz="2100">
                          <a:effectLst/>
                          <a:latin typeface="Candara" panose="020E0502030303020204" pitchFamily="34" charset="0"/>
                        </a:rPr>
                        <a:t>31.1 (26.2, 37.0)</a:t>
                      </a:r>
                      <a:endParaRPr lang="en-US" sz="2100">
                        <a:effectLst/>
                        <a:latin typeface="Candara" panose="020E0502030303020204" pitchFamily="34" charset="0"/>
                        <a:ea typeface="Arial" panose="020B0604020202020204" pitchFamily="34" charset="0"/>
                      </a:endParaRPr>
                    </a:p>
                  </a:txBody>
                  <a:tcPr marL="0" marR="0" marT="0" marB="0"/>
                </a:tc>
                <a:tc>
                  <a:txBody>
                    <a:bodyPr/>
                    <a:lstStyle/>
                    <a:p>
                      <a:pPr marL="0" marR="228600" algn="ctr">
                        <a:spcBef>
                          <a:spcPts val="110"/>
                        </a:spcBef>
                        <a:spcAft>
                          <a:spcPts val="0"/>
                        </a:spcAft>
                      </a:pPr>
                      <a:r>
                        <a:rPr lang="en-US" sz="2100" dirty="0">
                          <a:effectLst/>
                          <a:latin typeface="Candara" panose="020E0502030303020204" pitchFamily="34" charset="0"/>
                        </a:rPr>
                        <a:t>56.7</a:t>
                      </a:r>
                      <a:endParaRPr lang="en-US" sz="2100" dirty="0">
                        <a:effectLst/>
                        <a:latin typeface="Candara" panose="020E0502030303020204" pitchFamily="34" charset="0"/>
                        <a:ea typeface="Arial" panose="020B0604020202020204" pitchFamily="34" charset="0"/>
                      </a:endParaRPr>
                    </a:p>
                  </a:txBody>
                  <a:tcPr marL="0" marR="0" marT="0" marB="0"/>
                </a:tc>
                <a:extLst>
                  <a:ext uri="{0D108BD9-81ED-4DB2-BD59-A6C34878D82A}">
                    <a16:rowId xmlns:a16="http://schemas.microsoft.com/office/drawing/2014/main" val="10003"/>
                  </a:ext>
                </a:extLst>
              </a:tr>
              <a:tr h="646713">
                <a:tc>
                  <a:txBody>
                    <a:bodyPr/>
                    <a:lstStyle/>
                    <a:p>
                      <a:pPr marL="0" marR="0">
                        <a:spcBef>
                          <a:spcPts val="110"/>
                        </a:spcBef>
                        <a:spcAft>
                          <a:spcPts val="0"/>
                        </a:spcAft>
                      </a:pPr>
                      <a:r>
                        <a:rPr lang="en-US" sz="2100" dirty="0">
                          <a:effectLst/>
                          <a:latin typeface="Candara" panose="020E0502030303020204" pitchFamily="34" charset="0"/>
                        </a:rPr>
                        <a:t>     IgG-sensitive supplemental (2)</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151130" marR="160655" algn="ctr">
                        <a:spcBef>
                          <a:spcPts val="110"/>
                        </a:spcBef>
                        <a:spcAft>
                          <a:spcPts val="0"/>
                        </a:spcAft>
                      </a:pPr>
                      <a:r>
                        <a:rPr lang="en-US" sz="2100" dirty="0">
                          <a:effectLst/>
                          <a:latin typeface="Candara" panose="020E0502030303020204" pitchFamily="34" charset="0"/>
                        </a:rPr>
                        <a:t>33.4 (28.5, 39.2)</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0" marR="228600" algn="ctr">
                        <a:spcBef>
                          <a:spcPts val="110"/>
                        </a:spcBef>
                        <a:spcAft>
                          <a:spcPts val="0"/>
                        </a:spcAft>
                      </a:pPr>
                      <a:r>
                        <a:rPr lang="en-US" sz="2100" dirty="0">
                          <a:effectLst/>
                          <a:latin typeface="Candara" panose="020E0502030303020204" pitchFamily="34" charset="0"/>
                        </a:rPr>
                        <a:t>58.2</a:t>
                      </a:r>
                      <a:endParaRPr lang="en-US" sz="2100" dirty="0">
                        <a:effectLst/>
                        <a:latin typeface="Candara" panose="020E0502030303020204" pitchFamily="34" charset="0"/>
                        <a:ea typeface="Arial" panose="020B0604020202020204" pitchFamily="34" charset="0"/>
                      </a:endParaRPr>
                    </a:p>
                  </a:txBody>
                  <a:tcPr marL="0" marR="0" marT="0" marB="0"/>
                </a:tc>
                <a:extLst>
                  <a:ext uri="{0D108BD9-81ED-4DB2-BD59-A6C34878D82A}">
                    <a16:rowId xmlns:a16="http://schemas.microsoft.com/office/drawing/2014/main" val="10004"/>
                  </a:ext>
                </a:extLst>
              </a:tr>
              <a:tr h="690805">
                <a:tc>
                  <a:txBody>
                    <a:bodyPr/>
                    <a:lstStyle/>
                    <a:p>
                      <a:pPr marL="193675" marR="0">
                        <a:spcBef>
                          <a:spcPts val="110"/>
                        </a:spcBef>
                        <a:spcAft>
                          <a:spcPts val="0"/>
                        </a:spcAft>
                      </a:pPr>
                      <a:r>
                        <a:rPr lang="en-US" sz="2100" dirty="0">
                          <a:effectLst/>
                          <a:latin typeface="Candara" panose="020E0502030303020204" pitchFamily="34" charset="0"/>
                        </a:rPr>
                        <a:t>Western blot (viral lysate) (1)</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151130" marR="160655" algn="ctr">
                        <a:spcBef>
                          <a:spcPts val="110"/>
                        </a:spcBef>
                        <a:spcAft>
                          <a:spcPts val="0"/>
                        </a:spcAft>
                      </a:pPr>
                      <a:r>
                        <a:rPr lang="en-US" sz="2100" dirty="0">
                          <a:effectLst/>
                          <a:latin typeface="Candara" panose="020E0502030303020204" pitchFamily="34" charset="0"/>
                        </a:rPr>
                        <a:t>36.5 (31.0, 43.2)</a:t>
                      </a:r>
                      <a:endParaRPr lang="en-US" sz="2100" dirty="0">
                        <a:effectLst/>
                        <a:latin typeface="Candara" panose="020E0502030303020204" pitchFamily="34" charset="0"/>
                        <a:ea typeface="Arial" panose="020B0604020202020204" pitchFamily="34" charset="0"/>
                      </a:endParaRPr>
                    </a:p>
                  </a:txBody>
                  <a:tcPr marL="0" marR="0" marT="0" marB="0"/>
                </a:tc>
                <a:tc>
                  <a:txBody>
                    <a:bodyPr/>
                    <a:lstStyle/>
                    <a:p>
                      <a:pPr marL="0" marR="228600" algn="ctr">
                        <a:spcBef>
                          <a:spcPts val="110"/>
                        </a:spcBef>
                        <a:spcAft>
                          <a:spcPts val="0"/>
                        </a:spcAft>
                      </a:pPr>
                      <a:r>
                        <a:rPr lang="en-US" sz="2100" dirty="0">
                          <a:effectLst/>
                          <a:latin typeface="Candara" panose="020E0502030303020204" pitchFamily="34" charset="0"/>
                        </a:rPr>
                        <a:t>64.8</a:t>
                      </a:r>
                      <a:endParaRPr lang="en-US" sz="2100" dirty="0">
                        <a:effectLst/>
                        <a:latin typeface="Candara" panose="020E0502030303020204" pitchFamily="34" charset="0"/>
                        <a:ea typeface="Arial" panose="020B0604020202020204" pitchFamily="34" charset="0"/>
                      </a:endParaRPr>
                    </a:p>
                  </a:txBody>
                  <a:tcPr marL="0" marR="0" marT="0" marB="0"/>
                </a:tc>
                <a:extLst>
                  <a:ext uri="{0D108BD9-81ED-4DB2-BD59-A6C34878D82A}">
                    <a16:rowId xmlns:a16="http://schemas.microsoft.com/office/drawing/2014/main" val="10005"/>
                  </a:ext>
                </a:extLst>
              </a:tr>
            </a:tbl>
          </a:graphicData>
        </a:graphic>
      </p:graphicFrame>
      <p:sp>
        <p:nvSpPr>
          <p:cNvPr id="4" name="Rectangle 3"/>
          <p:cNvSpPr/>
          <p:nvPr/>
        </p:nvSpPr>
        <p:spPr>
          <a:xfrm>
            <a:off x="812800" y="269658"/>
            <a:ext cx="10782300"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ndara" panose="020E0502030303020204" pitchFamily="34" charset="0"/>
                <a:ea typeface="+mn-ea"/>
                <a:cs typeface="Arial" charset="0"/>
              </a:rPr>
              <a:t>Estimated Window Periods of Available HIV Tests - Plasma</a:t>
            </a:r>
          </a:p>
        </p:txBody>
      </p:sp>
      <p:sp>
        <p:nvSpPr>
          <p:cNvPr id="5" name="Text Placeholder 3"/>
          <p:cNvSpPr txBox="1">
            <a:spLocks/>
          </p:cNvSpPr>
          <p:nvPr/>
        </p:nvSpPr>
        <p:spPr>
          <a:xfrm>
            <a:off x="1117600" y="6321071"/>
            <a:ext cx="3263900" cy="60960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itchFamily="-72"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67"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72" charset="-128"/>
                <a:cs typeface="Arial" panose="020B0604020202020204" pitchFamily="34" charset="0"/>
              </a:rPr>
              <a:t>Delaney et al  CID, 2017</a:t>
            </a:r>
          </a:p>
        </p:txBody>
      </p:sp>
      <p:sp>
        <p:nvSpPr>
          <p:cNvPr id="2" name="Oval 1">
            <a:extLst>
              <a:ext uri="{FF2B5EF4-FFF2-40B4-BE49-F238E27FC236}">
                <a16:creationId xmlns:a16="http://schemas.microsoft.com/office/drawing/2014/main" id="{2EF493D6-621F-4616-8F25-AD88C9F00693}"/>
              </a:ext>
            </a:extLst>
          </p:cNvPr>
          <p:cNvSpPr/>
          <p:nvPr/>
        </p:nvSpPr>
        <p:spPr bwMode="auto">
          <a:xfrm>
            <a:off x="8915400" y="5146458"/>
            <a:ext cx="2032000" cy="922344"/>
          </a:xfrm>
          <a:prstGeom prst="ellipse">
            <a:avLst/>
          </a:prstGeom>
          <a:noFill/>
          <a:ln w="31750" cap="flat" cmpd="sng" algn="ctr">
            <a:solidFill>
              <a:srgbClr val="0000FF"/>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63F9FCA8-AB44-4ED6-B2DF-632EDA959EB0}"/>
              </a:ext>
            </a:extLst>
          </p:cNvPr>
          <p:cNvSpPr txBox="1"/>
          <p:nvPr/>
        </p:nvSpPr>
        <p:spPr>
          <a:xfrm>
            <a:off x="7710901" y="853858"/>
            <a:ext cx="4368800" cy="62587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67" b="0" i="0" u="none" strike="noStrike" kern="1200" cap="none" spc="0" normalizeH="0" baseline="0" noProof="0" dirty="0">
                <a:ln>
                  <a:noFill/>
                </a:ln>
                <a:solidFill>
                  <a:srgbClr val="0033CC"/>
                </a:solidFill>
                <a:effectLst/>
                <a:uLnTx/>
                <a:uFillTx/>
                <a:latin typeface="Calibri" panose="020F0502020204030204" pitchFamily="34" charset="0"/>
                <a:ea typeface="+mn-ea"/>
                <a:cs typeface="Arial" charset="0"/>
              </a:rPr>
              <a:t>When can I be sure?</a:t>
            </a:r>
          </a:p>
        </p:txBody>
      </p:sp>
      <p:sp>
        <p:nvSpPr>
          <p:cNvPr id="7" name="Oval 6">
            <a:extLst>
              <a:ext uri="{FF2B5EF4-FFF2-40B4-BE49-F238E27FC236}">
                <a16:creationId xmlns:a16="http://schemas.microsoft.com/office/drawing/2014/main" id="{CC7AEF6D-D22C-4C5D-98FA-26E35D331665}"/>
              </a:ext>
            </a:extLst>
          </p:cNvPr>
          <p:cNvSpPr/>
          <p:nvPr/>
        </p:nvSpPr>
        <p:spPr bwMode="auto">
          <a:xfrm>
            <a:off x="5943600" y="2606458"/>
            <a:ext cx="2362200" cy="685800"/>
          </a:xfrm>
          <a:prstGeom prst="ellipse">
            <a:avLst/>
          </a:prstGeom>
          <a:noFill/>
          <a:ln w="38100">
            <a:solidFill>
              <a:srgbClr val="FF0000"/>
            </a:solidFill>
            <a:round/>
            <a:headEnd/>
            <a:tailEnd/>
          </a:ln>
          <a:effectLst/>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sp>
        <p:nvSpPr>
          <p:cNvPr id="8" name="Oval 7">
            <a:extLst>
              <a:ext uri="{FF2B5EF4-FFF2-40B4-BE49-F238E27FC236}">
                <a16:creationId xmlns:a16="http://schemas.microsoft.com/office/drawing/2014/main" id="{11EDF0BE-69F1-4981-9F76-FC06DE9C425A}"/>
              </a:ext>
            </a:extLst>
          </p:cNvPr>
          <p:cNvSpPr/>
          <p:nvPr/>
        </p:nvSpPr>
        <p:spPr bwMode="auto">
          <a:xfrm>
            <a:off x="5867400" y="3901857"/>
            <a:ext cx="2438400" cy="2206271"/>
          </a:xfrm>
          <a:prstGeom prst="ellipse">
            <a:avLst/>
          </a:prstGeom>
          <a:noFill/>
          <a:ln w="38100">
            <a:solidFill>
              <a:srgbClr val="FF0000"/>
            </a:solid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sp>
        <p:nvSpPr>
          <p:cNvPr id="9" name="Oval 8">
            <a:extLst>
              <a:ext uri="{FF2B5EF4-FFF2-40B4-BE49-F238E27FC236}">
                <a16:creationId xmlns:a16="http://schemas.microsoft.com/office/drawing/2014/main" id="{2C4576CA-A404-4B36-B054-C0917CC3E5BC}"/>
              </a:ext>
            </a:extLst>
          </p:cNvPr>
          <p:cNvSpPr/>
          <p:nvPr/>
        </p:nvSpPr>
        <p:spPr bwMode="auto">
          <a:xfrm>
            <a:off x="8940800" y="2555658"/>
            <a:ext cx="2032000" cy="922344"/>
          </a:xfrm>
          <a:prstGeom prst="ellipse">
            <a:avLst/>
          </a:prstGeom>
          <a:noFill/>
          <a:ln w="31750" cap="flat" cmpd="sng" algn="ctr">
            <a:solidFill>
              <a:srgbClr val="0000FF"/>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529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9292-E89C-4375-A32B-80CE23918EFA}"/>
              </a:ext>
            </a:extLst>
          </p:cNvPr>
          <p:cNvSpPr>
            <a:spLocks noGrp="1"/>
          </p:cNvSpPr>
          <p:nvPr>
            <p:ph type="title"/>
          </p:nvPr>
        </p:nvSpPr>
        <p:spPr/>
        <p:txBody>
          <a:bodyPr/>
          <a:lstStyle/>
          <a:p>
            <a:r>
              <a:rPr lang="en-US" sz="3800" dirty="0"/>
              <a:t>CDC Retesting Recommendations</a:t>
            </a:r>
          </a:p>
        </p:txBody>
      </p:sp>
      <p:sp>
        <p:nvSpPr>
          <p:cNvPr id="3" name="Content Placeholder 2">
            <a:extLst>
              <a:ext uri="{FF2B5EF4-FFF2-40B4-BE49-F238E27FC236}">
                <a16:creationId xmlns:a16="http://schemas.microsoft.com/office/drawing/2014/main" id="{40C2F60A-71C1-4D01-A477-5017345282D2}"/>
              </a:ext>
            </a:extLst>
          </p:cNvPr>
          <p:cNvSpPr>
            <a:spLocks noGrp="1"/>
          </p:cNvSpPr>
          <p:nvPr>
            <p:ph idx="4294967295"/>
          </p:nvPr>
        </p:nvSpPr>
        <p:spPr>
          <a:xfrm>
            <a:off x="0" y="1409700"/>
            <a:ext cx="10972800" cy="3886200"/>
          </a:xfrm>
        </p:spPr>
        <p:txBody>
          <a:bodyPr>
            <a:normAutofit/>
          </a:bodyPr>
          <a:lstStyle/>
          <a:p>
            <a:r>
              <a:rPr lang="en-US" sz="3400" dirty="0"/>
              <a:t>Post exposure, after a negative test, retesting is recommended after at least</a:t>
            </a:r>
          </a:p>
          <a:p>
            <a:pPr lvl="1"/>
            <a:r>
              <a:rPr lang="en-US" sz="3200" dirty="0"/>
              <a:t> 45 days with an Ag/Ab test on serum/plasma</a:t>
            </a:r>
          </a:p>
          <a:p>
            <a:pPr lvl="1"/>
            <a:r>
              <a:rPr lang="en-US" sz="3200" dirty="0"/>
              <a:t> 90 days using with all other HIV tests</a:t>
            </a:r>
          </a:p>
          <a:p>
            <a:pPr lvl="1"/>
            <a:endParaRPr lang="en-US" sz="3733" dirty="0"/>
          </a:p>
        </p:txBody>
      </p:sp>
      <p:sp>
        <p:nvSpPr>
          <p:cNvPr id="4" name="Slide Number Placeholder 3">
            <a:extLst>
              <a:ext uri="{FF2B5EF4-FFF2-40B4-BE49-F238E27FC236}">
                <a16:creationId xmlns:a16="http://schemas.microsoft.com/office/drawing/2014/main" id="{568C5353-5E71-443A-A2B3-1526540BE58B}"/>
              </a:ext>
            </a:extLst>
          </p:cNvPr>
          <p:cNvSpPr>
            <a:spLocks noGrp="1"/>
          </p:cNvSpPr>
          <p:nvPr>
            <p:ph type="sldNum" sz="quarter" idx="4294967295"/>
          </p:nvPr>
        </p:nvSpPr>
        <p:spPr>
          <a:xfrm>
            <a:off x="9347200" y="6248400"/>
            <a:ext cx="28448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72FA1-D2D8-416F-891B-09BC14D28FFA}" type="slidenum">
              <a:rPr kumimoji="0" lang="en-US" sz="1200" b="0" i="0" u="none" strike="noStrike" kern="1200" cap="none" spc="0" normalizeH="0" baseline="0" noProof="0" smtClean="0">
                <a:ln>
                  <a:noFill/>
                </a:ln>
                <a:solidFill>
                  <a:srgbClr val="000000"/>
                </a:solidFill>
                <a:effectLst/>
                <a:uLnTx/>
                <a:uFillTx/>
                <a:latin typeface="Arial Black"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Black" pitchFamily="34" charset="0"/>
              <a:ea typeface="+mn-ea"/>
              <a:cs typeface="Arial" pitchFamily="34" charset="0"/>
            </a:endParaRPr>
          </a:p>
        </p:txBody>
      </p:sp>
      <p:sp>
        <p:nvSpPr>
          <p:cNvPr id="6" name="Rectangle 5">
            <a:extLst>
              <a:ext uri="{FF2B5EF4-FFF2-40B4-BE49-F238E27FC236}">
                <a16:creationId xmlns:a16="http://schemas.microsoft.com/office/drawing/2014/main" id="{DF1CD598-E754-4AA5-821D-9BFA92D5387C}"/>
              </a:ext>
            </a:extLst>
          </p:cNvPr>
          <p:cNvSpPr/>
          <p:nvPr/>
        </p:nvSpPr>
        <p:spPr>
          <a:xfrm>
            <a:off x="5375505" y="3835401"/>
            <a:ext cx="58779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ndara" panose="020E0502030303020204" pitchFamily="34" charset="0"/>
                <a:ea typeface="+mn-ea"/>
                <a:cs typeface="Arial"/>
              </a:rPr>
              <a:t>- https://www.cdc.gov/hiv/basics/testing.html</a:t>
            </a:r>
          </a:p>
        </p:txBody>
      </p:sp>
    </p:spTree>
    <p:extLst>
      <p:ext uri="{BB962C8B-B14F-4D97-AF65-F5344CB8AC3E}">
        <p14:creationId xmlns:p14="http://schemas.microsoft.com/office/powerpoint/2010/main" val="318764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A779B1B-C562-473C-9E23-E76172FD3A20}"/>
              </a:ext>
            </a:extLst>
          </p:cNvPr>
          <p:cNvGrpSpPr/>
          <p:nvPr/>
        </p:nvGrpSpPr>
        <p:grpSpPr>
          <a:xfrm>
            <a:off x="3333489" y="3062651"/>
            <a:ext cx="8351424" cy="2997200"/>
            <a:chOff x="792576" y="800100"/>
            <a:chExt cx="8973724" cy="3060700"/>
          </a:xfrm>
        </p:grpSpPr>
        <p:pic>
          <p:nvPicPr>
            <p:cNvPr id="3" name="Picture 2">
              <a:extLst>
                <a:ext uri="{FF2B5EF4-FFF2-40B4-BE49-F238E27FC236}">
                  <a16:creationId xmlns:a16="http://schemas.microsoft.com/office/drawing/2014/main" id="{A282C1CB-A5B1-42F9-8CB5-3C47261A9D1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2576" y="889000"/>
              <a:ext cx="8675611" cy="2641991"/>
            </a:xfrm>
            <a:prstGeom prst="rect">
              <a:avLst/>
            </a:prstGeom>
          </p:spPr>
        </p:pic>
        <p:pic>
          <p:nvPicPr>
            <p:cNvPr id="4" name="Picture 3">
              <a:extLst>
                <a:ext uri="{FF2B5EF4-FFF2-40B4-BE49-F238E27FC236}">
                  <a16:creationId xmlns:a16="http://schemas.microsoft.com/office/drawing/2014/main" id="{0746ADA7-8604-48D0-B372-6B6E516232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9389" y="3340056"/>
              <a:ext cx="3607622" cy="381087"/>
            </a:xfrm>
            <a:prstGeom prst="rect">
              <a:avLst/>
            </a:prstGeom>
          </p:spPr>
        </p:pic>
        <p:sp>
          <p:nvSpPr>
            <p:cNvPr id="5" name="Rectangle 4">
              <a:extLst>
                <a:ext uri="{FF2B5EF4-FFF2-40B4-BE49-F238E27FC236}">
                  <a16:creationId xmlns:a16="http://schemas.microsoft.com/office/drawing/2014/main" id="{B93962A9-1F98-40BC-B209-CF197BD4ED19}"/>
                </a:ext>
              </a:extLst>
            </p:cNvPr>
            <p:cNvSpPr/>
            <p:nvPr/>
          </p:nvSpPr>
          <p:spPr bwMode="auto">
            <a:xfrm>
              <a:off x="792576" y="800100"/>
              <a:ext cx="8973724" cy="3060700"/>
            </a:xfrm>
            <a:prstGeom prst="rect">
              <a:avLst/>
            </a:prstGeom>
            <a:noFill/>
            <a:ln w="25400">
              <a:solidFill>
                <a:schemeClr val="tx2"/>
              </a:solidFill>
              <a:round/>
              <a:headEnd/>
              <a:tailEnd/>
            </a:ln>
            <a:effectLst/>
          </p:spPr>
          <p:txBody>
            <a:bodyPr wrap="none"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grpSp>
      <p:grpSp>
        <p:nvGrpSpPr>
          <p:cNvPr id="10" name="Group 9">
            <a:extLst>
              <a:ext uri="{FF2B5EF4-FFF2-40B4-BE49-F238E27FC236}">
                <a16:creationId xmlns:a16="http://schemas.microsoft.com/office/drawing/2014/main" id="{B117A281-6314-443E-BAE1-3EE1F5553212}"/>
              </a:ext>
            </a:extLst>
          </p:cNvPr>
          <p:cNvGrpSpPr/>
          <p:nvPr/>
        </p:nvGrpSpPr>
        <p:grpSpPr>
          <a:xfrm>
            <a:off x="3470601" y="531423"/>
            <a:ext cx="8077200" cy="2394469"/>
            <a:chOff x="3403600" y="3777731"/>
            <a:chExt cx="8077200" cy="2394469"/>
          </a:xfrm>
        </p:grpSpPr>
        <p:pic>
          <p:nvPicPr>
            <p:cNvPr id="7" name="Picture 6">
              <a:extLst>
                <a:ext uri="{FF2B5EF4-FFF2-40B4-BE49-F238E27FC236}">
                  <a16:creationId xmlns:a16="http://schemas.microsoft.com/office/drawing/2014/main" id="{269B069E-5834-4CBA-9ED9-83B9EA7417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8700" y="3777731"/>
              <a:ext cx="7792624" cy="1976390"/>
            </a:xfrm>
            <a:prstGeom prst="rect">
              <a:avLst/>
            </a:prstGeom>
          </p:spPr>
        </p:pic>
        <p:pic>
          <p:nvPicPr>
            <p:cNvPr id="8" name="Picture 7">
              <a:extLst>
                <a:ext uri="{FF2B5EF4-FFF2-40B4-BE49-F238E27FC236}">
                  <a16:creationId xmlns:a16="http://schemas.microsoft.com/office/drawing/2014/main" id="{7E9898E0-4853-4706-8375-8662B5E9512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40012" y="5708608"/>
              <a:ext cx="3404376" cy="368384"/>
            </a:xfrm>
            <a:prstGeom prst="rect">
              <a:avLst/>
            </a:prstGeom>
          </p:spPr>
        </p:pic>
        <p:sp>
          <p:nvSpPr>
            <p:cNvPr id="9" name="Rectangle 8">
              <a:extLst>
                <a:ext uri="{FF2B5EF4-FFF2-40B4-BE49-F238E27FC236}">
                  <a16:creationId xmlns:a16="http://schemas.microsoft.com/office/drawing/2014/main" id="{AF10788D-5BA0-414F-BF89-AF3DE941C3B5}"/>
                </a:ext>
              </a:extLst>
            </p:cNvPr>
            <p:cNvSpPr/>
            <p:nvPr/>
          </p:nvSpPr>
          <p:spPr bwMode="auto">
            <a:xfrm>
              <a:off x="3403600" y="3777731"/>
              <a:ext cx="8077200" cy="2394469"/>
            </a:xfrm>
            <a:prstGeom prst="rect">
              <a:avLst/>
            </a:prstGeom>
            <a:noFill/>
            <a:ln w="25400">
              <a:solidFill>
                <a:schemeClr val="tx2"/>
              </a:solidFill>
              <a:round/>
              <a:headEnd/>
              <a:tailEnd/>
            </a:ln>
            <a:effectLst/>
          </p:spPr>
          <p:txBody>
            <a:bodyPr wrap="none"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grpSp>
      <p:sp>
        <p:nvSpPr>
          <p:cNvPr id="2" name="TextBox 1">
            <a:extLst>
              <a:ext uri="{FF2B5EF4-FFF2-40B4-BE49-F238E27FC236}">
                <a16:creationId xmlns:a16="http://schemas.microsoft.com/office/drawing/2014/main" id="{472E6B0A-AE67-473F-98A6-34F2B951CE78}"/>
              </a:ext>
            </a:extLst>
          </p:cNvPr>
          <p:cNvSpPr txBox="1"/>
          <p:nvPr/>
        </p:nvSpPr>
        <p:spPr>
          <a:xfrm>
            <a:off x="194443" y="1189974"/>
            <a:ext cx="3156559" cy="3323987"/>
          </a:xfrm>
          <a:prstGeom prst="rect">
            <a:avLst/>
          </a:prstGeom>
          <a:noFill/>
        </p:spPr>
        <p:txBody>
          <a:bodyPr wrap="square" rtlCol="0">
            <a:spAutoFit/>
          </a:bodyPr>
          <a:lstStyle/>
          <a:p>
            <a:pPr algn="ctr"/>
            <a:r>
              <a:rPr lang="en-US" sz="3000" b="1" dirty="0">
                <a:solidFill>
                  <a:srgbClr val="FF0000"/>
                </a:solidFill>
                <a:latin typeface="Candara" panose="020E0502030303020204" pitchFamily="34" charset="0"/>
              </a:rPr>
              <a:t>ART is being initiated earlier and earlier,</a:t>
            </a:r>
          </a:p>
          <a:p>
            <a:pPr algn="ctr"/>
            <a:r>
              <a:rPr lang="en-US" sz="3000" b="1" dirty="0">
                <a:solidFill>
                  <a:srgbClr val="FF0000"/>
                </a:solidFill>
                <a:latin typeface="Candara" panose="020E0502030303020204" pitchFamily="34" charset="0"/>
              </a:rPr>
              <a:t>sometimes</a:t>
            </a:r>
          </a:p>
          <a:p>
            <a:pPr algn="ctr"/>
            <a:r>
              <a:rPr lang="en-US" sz="3000" b="1" dirty="0">
                <a:solidFill>
                  <a:srgbClr val="FF0000"/>
                </a:solidFill>
                <a:latin typeface="Candara" panose="020E0502030303020204" pitchFamily="34" charset="0"/>
              </a:rPr>
              <a:t>during</a:t>
            </a:r>
          </a:p>
          <a:p>
            <a:pPr algn="ctr"/>
            <a:r>
              <a:rPr lang="en-US" sz="3000" b="1" dirty="0">
                <a:solidFill>
                  <a:srgbClr val="FF0000"/>
                </a:solidFill>
                <a:latin typeface="Candara" panose="020E0502030303020204" pitchFamily="34" charset="0"/>
              </a:rPr>
              <a:t>Acute HIV Infection </a:t>
            </a:r>
          </a:p>
        </p:txBody>
      </p:sp>
    </p:spTree>
    <p:extLst>
      <p:ext uri="{BB962C8B-B14F-4D97-AF65-F5344CB8AC3E}">
        <p14:creationId xmlns:p14="http://schemas.microsoft.com/office/powerpoint/2010/main" val="5445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8BA9112-F18A-401A-9A30-B699A554D16E}"/>
              </a:ext>
            </a:extLst>
          </p:cNvPr>
          <p:cNvSpPr>
            <a:spLocks noGrp="1"/>
          </p:cNvSpPr>
          <p:nvPr>
            <p:ph idx="4294967295"/>
          </p:nvPr>
        </p:nvSpPr>
        <p:spPr>
          <a:xfrm>
            <a:off x="1219200" y="3576824"/>
            <a:ext cx="10972800" cy="3446463"/>
          </a:xfrm>
        </p:spPr>
        <p:txBody>
          <a:bodyPr/>
          <a:lstStyle/>
          <a:p>
            <a:r>
              <a:rPr lang="en-US" sz="2800" dirty="0"/>
              <a:t>234 patients enrolled in AHI study Bangkok, Thailand</a:t>
            </a:r>
          </a:p>
          <a:p>
            <a:pPr lvl="1"/>
            <a:r>
              <a:rPr lang="en-US" sz="2267" dirty="0"/>
              <a:t>41  </a:t>
            </a:r>
            <a:r>
              <a:rPr lang="en-US" sz="2267" dirty="0" err="1"/>
              <a:t>Fiebig</a:t>
            </a:r>
            <a:r>
              <a:rPr lang="en-US" sz="2267" dirty="0"/>
              <a:t> I	 (</a:t>
            </a:r>
            <a:r>
              <a:rPr lang="en-US" sz="2267" dirty="0">
                <a:solidFill>
                  <a:srgbClr val="C00000"/>
                </a:solidFill>
              </a:rPr>
              <a:t>NAT+</a:t>
            </a:r>
            <a:r>
              <a:rPr lang="en-US" sz="2267" dirty="0"/>
              <a:t> / Ag- / IgM-, IgG-, WB-)</a:t>
            </a:r>
          </a:p>
          <a:p>
            <a:pPr lvl="1"/>
            <a:r>
              <a:rPr lang="en-US" sz="2267" dirty="0"/>
              <a:t>72 </a:t>
            </a:r>
            <a:r>
              <a:rPr lang="en-US" sz="2267" dirty="0" err="1"/>
              <a:t>Fiebig</a:t>
            </a:r>
            <a:r>
              <a:rPr lang="en-US" sz="2267" dirty="0"/>
              <a:t> II	 (</a:t>
            </a:r>
            <a:r>
              <a:rPr lang="en-US" sz="2267" dirty="0">
                <a:solidFill>
                  <a:srgbClr val="C00000"/>
                </a:solidFill>
              </a:rPr>
              <a:t>NAT+</a:t>
            </a:r>
            <a:r>
              <a:rPr lang="en-US" sz="2267" dirty="0"/>
              <a:t>/ </a:t>
            </a:r>
            <a:r>
              <a:rPr lang="en-US" sz="2267" dirty="0">
                <a:solidFill>
                  <a:srgbClr val="C00000"/>
                </a:solidFill>
              </a:rPr>
              <a:t>Ag+</a:t>
            </a:r>
            <a:r>
              <a:rPr lang="en-US" sz="2267" dirty="0"/>
              <a:t>/ IgM-, IgG-, WB-)</a:t>
            </a:r>
          </a:p>
          <a:p>
            <a:pPr lvl="1"/>
            <a:r>
              <a:rPr lang="en-US" sz="2267" dirty="0"/>
              <a:t>92 </a:t>
            </a:r>
            <a:r>
              <a:rPr lang="en-US" sz="2267" dirty="0" err="1"/>
              <a:t>Fiebig</a:t>
            </a:r>
            <a:r>
              <a:rPr lang="en-US" sz="2267" dirty="0"/>
              <a:t> III	 (</a:t>
            </a:r>
            <a:r>
              <a:rPr lang="en-US" sz="2267" dirty="0">
                <a:solidFill>
                  <a:srgbClr val="C00000"/>
                </a:solidFill>
              </a:rPr>
              <a:t>NAT+</a:t>
            </a:r>
            <a:r>
              <a:rPr lang="en-US" sz="2267" dirty="0"/>
              <a:t>/ </a:t>
            </a:r>
            <a:r>
              <a:rPr lang="en-US" sz="2267" dirty="0">
                <a:solidFill>
                  <a:srgbClr val="C00000"/>
                </a:solidFill>
              </a:rPr>
              <a:t>Ag+</a:t>
            </a:r>
            <a:r>
              <a:rPr lang="en-US" sz="2267" dirty="0"/>
              <a:t>/ </a:t>
            </a:r>
            <a:r>
              <a:rPr lang="en-US" sz="2267" dirty="0">
                <a:solidFill>
                  <a:srgbClr val="C00000"/>
                </a:solidFill>
              </a:rPr>
              <a:t>IgM+</a:t>
            </a:r>
            <a:r>
              <a:rPr lang="en-US" sz="2267" dirty="0"/>
              <a:t>, IgG-, WB-)</a:t>
            </a:r>
          </a:p>
          <a:p>
            <a:pPr lvl="1"/>
            <a:r>
              <a:rPr lang="en-US" sz="2267" dirty="0"/>
              <a:t>19 </a:t>
            </a:r>
            <a:r>
              <a:rPr lang="en-US" sz="2267" dirty="0" err="1"/>
              <a:t>Fiebig</a:t>
            </a:r>
            <a:r>
              <a:rPr lang="en-US" sz="2267" dirty="0"/>
              <a:t> IV 	(</a:t>
            </a:r>
            <a:r>
              <a:rPr lang="en-US" sz="2267" dirty="0">
                <a:solidFill>
                  <a:srgbClr val="C00000"/>
                </a:solidFill>
              </a:rPr>
              <a:t>NAT+</a:t>
            </a:r>
            <a:r>
              <a:rPr lang="en-US" sz="2267" dirty="0"/>
              <a:t>/ </a:t>
            </a:r>
            <a:r>
              <a:rPr lang="en-US" sz="2267" dirty="0">
                <a:solidFill>
                  <a:srgbClr val="C00000"/>
                </a:solidFill>
              </a:rPr>
              <a:t>Ag+</a:t>
            </a:r>
            <a:r>
              <a:rPr lang="en-US" sz="2267" dirty="0"/>
              <a:t>/ </a:t>
            </a:r>
            <a:r>
              <a:rPr lang="en-US" sz="2267" dirty="0">
                <a:solidFill>
                  <a:srgbClr val="C00000"/>
                </a:solidFill>
              </a:rPr>
              <a:t>IgM+</a:t>
            </a:r>
            <a:r>
              <a:rPr lang="en-US" sz="2267" dirty="0"/>
              <a:t>, IgG-, </a:t>
            </a:r>
            <a:r>
              <a:rPr lang="en-US" sz="2267" dirty="0">
                <a:solidFill>
                  <a:srgbClr val="C00000"/>
                </a:solidFill>
              </a:rPr>
              <a:t>WB </a:t>
            </a:r>
            <a:r>
              <a:rPr lang="en-US" sz="2267" dirty="0" err="1">
                <a:solidFill>
                  <a:srgbClr val="C00000"/>
                </a:solidFill>
              </a:rPr>
              <a:t>ind</a:t>
            </a:r>
            <a:r>
              <a:rPr lang="en-US" sz="2267" dirty="0"/>
              <a:t>)</a:t>
            </a:r>
          </a:p>
          <a:p>
            <a:pPr lvl="1"/>
            <a:r>
              <a:rPr lang="en-US" sz="2267" dirty="0"/>
              <a:t>10 </a:t>
            </a:r>
            <a:r>
              <a:rPr lang="en-US" sz="2267" dirty="0" err="1"/>
              <a:t>Fiebig</a:t>
            </a:r>
            <a:r>
              <a:rPr lang="en-US" sz="2267" dirty="0"/>
              <a:t> V 	(</a:t>
            </a:r>
            <a:r>
              <a:rPr lang="en-US" sz="2267" dirty="0">
                <a:solidFill>
                  <a:srgbClr val="C00000"/>
                </a:solidFill>
              </a:rPr>
              <a:t>NAT+</a:t>
            </a:r>
            <a:r>
              <a:rPr lang="en-US" sz="2267" dirty="0"/>
              <a:t>/ </a:t>
            </a:r>
            <a:r>
              <a:rPr lang="en-US" sz="2267" dirty="0">
                <a:solidFill>
                  <a:srgbClr val="C00000"/>
                </a:solidFill>
              </a:rPr>
              <a:t>Ag+</a:t>
            </a:r>
            <a:r>
              <a:rPr lang="en-US" sz="2267" dirty="0"/>
              <a:t>, </a:t>
            </a:r>
            <a:r>
              <a:rPr lang="en-US" sz="2267" dirty="0">
                <a:solidFill>
                  <a:srgbClr val="C00000"/>
                </a:solidFill>
              </a:rPr>
              <a:t>IgM+</a:t>
            </a:r>
            <a:r>
              <a:rPr lang="en-US" sz="2267" dirty="0"/>
              <a:t>, </a:t>
            </a:r>
            <a:r>
              <a:rPr lang="en-US" sz="2267" dirty="0">
                <a:solidFill>
                  <a:srgbClr val="C00000"/>
                </a:solidFill>
              </a:rPr>
              <a:t>IgG+</a:t>
            </a:r>
            <a:r>
              <a:rPr lang="en-US" sz="2267" dirty="0"/>
              <a:t>, </a:t>
            </a:r>
            <a:r>
              <a:rPr lang="en-US" sz="2267" dirty="0">
                <a:solidFill>
                  <a:srgbClr val="C00000"/>
                </a:solidFill>
              </a:rPr>
              <a:t>WB+ without p31</a:t>
            </a:r>
            <a:r>
              <a:rPr lang="en-US" sz="2267" dirty="0"/>
              <a:t>)</a:t>
            </a:r>
          </a:p>
        </p:txBody>
      </p:sp>
      <p:sp>
        <p:nvSpPr>
          <p:cNvPr id="2" name="Slide Number Placeholder 1">
            <a:extLst>
              <a:ext uri="{FF2B5EF4-FFF2-40B4-BE49-F238E27FC236}">
                <a16:creationId xmlns:a16="http://schemas.microsoft.com/office/drawing/2014/main" id="{4BA55DBE-ADEE-4830-A48A-EB84872B357B}"/>
              </a:ext>
            </a:extLst>
          </p:cNvPr>
          <p:cNvSpPr>
            <a:spLocks noGrp="1"/>
          </p:cNvSpPr>
          <p:nvPr>
            <p:ph type="sldNum" sz="quarter" idx="4294967295"/>
          </p:nvPr>
        </p:nvSpPr>
        <p:spPr>
          <a:xfrm>
            <a:off x="9347200" y="6248400"/>
            <a:ext cx="2844800" cy="4572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4EC8F4-0818-4EF1-86AA-C85623DC6E0D}" type="slidenum">
              <a:rPr kumimoji="0" lang="en-US" sz="1333" b="0" i="0" u="none" strike="noStrike" kern="1200" cap="none" spc="0" normalizeH="0" baseline="0" noProof="0" smtClean="0">
                <a:ln>
                  <a:noFill/>
                </a:ln>
                <a:solidFill>
                  <a:srgbClr val="FFFFFF">
                    <a:lumMod val="65000"/>
                  </a:srgbClr>
                </a:solidFill>
                <a:effectLst/>
                <a:uLnTx/>
                <a:uFillTx/>
                <a:latin typeface="Arial Black" pitchFamily="34" charset="0"/>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1333" b="0" i="0" u="none" strike="noStrike" kern="1200" cap="none" spc="0" normalizeH="0" baseline="0" noProof="0" dirty="0">
              <a:ln>
                <a:noFill/>
              </a:ln>
              <a:solidFill>
                <a:srgbClr val="FFFFFF">
                  <a:lumMod val="65000"/>
                </a:srgbClr>
              </a:solidFill>
              <a:effectLst/>
              <a:uLnTx/>
              <a:uFillTx/>
              <a:latin typeface="Arial Black" pitchFamily="34" charset="0"/>
              <a:ea typeface="+mn-ea"/>
              <a:cs typeface="Arial" pitchFamily="34" charset="0"/>
            </a:endParaRPr>
          </a:p>
        </p:txBody>
      </p:sp>
      <p:grpSp>
        <p:nvGrpSpPr>
          <p:cNvPr id="8" name="Group 7">
            <a:extLst>
              <a:ext uri="{FF2B5EF4-FFF2-40B4-BE49-F238E27FC236}">
                <a16:creationId xmlns:a16="http://schemas.microsoft.com/office/drawing/2014/main" id="{46D8C7C6-FC25-4F62-AD75-38249D9048E7}"/>
              </a:ext>
            </a:extLst>
          </p:cNvPr>
          <p:cNvGrpSpPr/>
          <p:nvPr/>
        </p:nvGrpSpPr>
        <p:grpSpPr>
          <a:xfrm>
            <a:off x="1409706" y="170443"/>
            <a:ext cx="9412109" cy="3446722"/>
            <a:chOff x="598684" y="731520"/>
            <a:chExt cx="11172138" cy="4538749"/>
          </a:xfrm>
        </p:grpSpPr>
        <p:pic>
          <p:nvPicPr>
            <p:cNvPr id="9" name="Picture 8">
              <a:extLst>
                <a:ext uri="{FF2B5EF4-FFF2-40B4-BE49-F238E27FC236}">
                  <a16:creationId xmlns:a16="http://schemas.microsoft.com/office/drawing/2014/main" id="{8563BDE6-3B65-4C52-84F5-1AC8911472DF}"/>
                </a:ext>
              </a:extLst>
            </p:cNvPr>
            <p:cNvPicPr>
              <a:picLocks noChangeAspect="1"/>
            </p:cNvPicPr>
            <p:nvPr/>
          </p:nvPicPr>
          <p:blipFill>
            <a:blip r:embed="rId2"/>
            <a:stretch>
              <a:fillRect/>
            </a:stretch>
          </p:blipFill>
          <p:spPr>
            <a:xfrm>
              <a:off x="842284" y="980904"/>
              <a:ext cx="10634804" cy="3790601"/>
            </a:xfrm>
            <a:prstGeom prst="rect">
              <a:avLst/>
            </a:prstGeom>
          </p:spPr>
        </p:pic>
        <p:pic>
          <p:nvPicPr>
            <p:cNvPr id="10" name="Picture 9">
              <a:extLst>
                <a:ext uri="{FF2B5EF4-FFF2-40B4-BE49-F238E27FC236}">
                  <a16:creationId xmlns:a16="http://schemas.microsoft.com/office/drawing/2014/main" id="{0C77957B-869B-41DD-91F8-17355AB4FDBB}"/>
                </a:ext>
              </a:extLst>
            </p:cNvPr>
            <p:cNvPicPr>
              <a:picLocks noChangeAspect="1"/>
            </p:cNvPicPr>
            <p:nvPr/>
          </p:nvPicPr>
          <p:blipFill>
            <a:blip r:embed="rId3"/>
            <a:stretch>
              <a:fillRect/>
            </a:stretch>
          </p:blipFill>
          <p:spPr>
            <a:xfrm>
              <a:off x="7348438" y="4655142"/>
              <a:ext cx="3885050" cy="289569"/>
            </a:xfrm>
            <a:prstGeom prst="rect">
              <a:avLst/>
            </a:prstGeom>
          </p:spPr>
        </p:pic>
        <p:sp>
          <p:nvSpPr>
            <p:cNvPr id="11" name="Rectangle 10">
              <a:extLst>
                <a:ext uri="{FF2B5EF4-FFF2-40B4-BE49-F238E27FC236}">
                  <a16:creationId xmlns:a16="http://schemas.microsoft.com/office/drawing/2014/main" id="{5ED1F9A0-BBCA-4482-9588-EEA800E8B121}"/>
                </a:ext>
              </a:extLst>
            </p:cNvPr>
            <p:cNvSpPr/>
            <p:nvPr/>
          </p:nvSpPr>
          <p:spPr bwMode="auto">
            <a:xfrm>
              <a:off x="598684" y="731520"/>
              <a:ext cx="11172138" cy="4538749"/>
            </a:xfrm>
            <a:prstGeom prst="rect">
              <a:avLst/>
            </a:prstGeom>
            <a:noFill/>
            <a:ln w="38100">
              <a:solidFill>
                <a:srgbClr val="333399"/>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grpSp>
    </p:spTree>
    <p:extLst>
      <p:ext uri="{BB962C8B-B14F-4D97-AF65-F5344CB8AC3E}">
        <p14:creationId xmlns:p14="http://schemas.microsoft.com/office/powerpoint/2010/main" val="219006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a:p>
            <a:endParaRPr lang="en-US" dirty="0"/>
          </a:p>
        </p:txBody>
      </p:sp>
      <p:sp>
        <p:nvSpPr>
          <p:cNvPr id="7" name="Text Placeholder 3">
            <a:extLst>
              <a:ext uri="{FF2B5EF4-FFF2-40B4-BE49-F238E27FC236}">
                <a16:creationId xmlns:a16="http://schemas.microsoft.com/office/drawing/2014/main" id="{E7062E84-F885-414D-BEF6-7D2367908B33}"/>
              </a:ext>
            </a:extLst>
          </p:cNvPr>
          <p:cNvSpPr txBox="1">
            <a:spLocks/>
          </p:cNvSpPr>
          <p:nvPr/>
        </p:nvSpPr>
        <p:spPr>
          <a:xfrm>
            <a:off x="8724900" y="6248400"/>
            <a:ext cx="3048000" cy="60960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itchFamily="-72"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67"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72" charset="-128"/>
                <a:cs typeface="Arial" panose="020B0604020202020204" pitchFamily="34" charset="0"/>
              </a:rPr>
              <a:t>- Keating et al  CID, 2016</a:t>
            </a:r>
          </a:p>
        </p:txBody>
      </p:sp>
      <p:pic>
        <p:nvPicPr>
          <p:cNvPr id="2" name="Picture 1">
            <a:extLst>
              <a:ext uri="{FF2B5EF4-FFF2-40B4-BE49-F238E27FC236}">
                <a16:creationId xmlns:a16="http://schemas.microsoft.com/office/drawing/2014/main" id="{7208983B-1096-4549-AD59-9B1770CFDA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2786" y="1280997"/>
            <a:ext cx="10439614" cy="5063982"/>
          </a:xfrm>
          <a:prstGeom prst="rect">
            <a:avLst/>
          </a:prstGeom>
        </p:spPr>
      </p:pic>
      <p:sp>
        <p:nvSpPr>
          <p:cNvPr id="5" name="Title 4">
            <a:extLst>
              <a:ext uri="{FF2B5EF4-FFF2-40B4-BE49-F238E27FC236}">
                <a16:creationId xmlns:a16="http://schemas.microsoft.com/office/drawing/2014/main" id="{C332AE11-4CAE-46FC-9A5C-500C0F1AF728}"/>
              </a:ext>
            </a:extLst>
          </p:cNvPr>
          <p:cNvSpPr>
            <a:spLocks noGrp="1"/>
          </p:cNvSpPr>
          <p:nvPr>
            <p:ph type="title"/>
          </p:nvPr>
        </p:nvSpPr>
        <p:spPr>
          <a:xfrm>
            <a:off x="609600" y="152400"/>
            <a:ext cx="10972800" cy="1371600"/>
          </a:xfrm>
        </p:spPr>
        <p:txBody>
          <a:bodyPr/>
          <a:lstStyle/>
          <a:p>
            <a:r>
              <a:rPr lang="en-US" dirty="0"/>
              <a:t>Antibody Response to HIV (without treatment) </a:t>
            </a:r>
          </a:p>
        </p:txBody>
      </p:sp>
    </p:spTree>
    <p:extLst>
      <p:ext uri="{BB962C8B-B14F-4D97-AF65-F5344CB8AC3E}">
        <p14:creationId xmlns:p14="http://schemas.microsoft.com/office/powerpoint/2010/main" val="304295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387F13-303B-473F-8BCE-75AEA250A6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079500"/>
            <a:ext cx="10958776" cy="5257800"/>
          </a:xfrm>
          <a:prstGeom prst="rect">
            <a:avLst/>
          </a:prstGeom>
        </p:spPr>
      </p:pic>
      <p:sp>
        <p:nvSpPr>
          <p:cNvPr id="9" name="Content Placeholder 8"/>
          <p:cNvSpPr>
            <a:spLocks noGrp="1"/>
          </p:cNvSpPr>
          <p:nvPr>
            <p:ph idx="1"/>
          </p:nvPr>
        </p:nvSpPr>
        <p:spPr/>
        <p:txBody>
          <a:bodyPr/>
          <a:lstStyle/>
          <a:p>
            <a:endParaRPr lang="en-US" dirty="0"/>
          </a:p>
          <a:p>
            <a:endParaRPr lang="en-US" dirty="0">
              <a:solidFill>
                <a:srgbClr val="669900"/>
              </a:solidFill>
            </a:endParaRPr>
          </a:p>
        </p:txBody>
      </p:sp>
      <p:sp>
        <p:nvSpPr>
          <p:cNvPr id="5" name="Title 4">
            <a:extLst>
              <a:ext uri="{FF2B5EF4-FFF2-40B4-BE49-F238E27FC236}">
                <a16:creationId xmlns:a16="http://schemas.microsoft.com/office/drawing/2014/main" id="{A6609BD3-4518-427F-9CCD-856E73E566BA}"/>
              </a:ext>
            </a:extLst>
          </p:cNvPr>
          <p:cNvSpPr>
            <a:spLocks noGrp="1"/>
          </p:cNvSpPr>
          <p:nvPr>
            <p:ph type="title"/>
          </p:nvPr>
        </p:nvSpPr>
        <p:spPr>
          <a:xfrm>
            <a:off x="609600" y="152400"/>
            <a:ext cx="10972800" cy="1371600"/>
          </a:xfrm>
        </p:spPr>
        <p:txBody>
          <a:bodyPr/>
          <a:lstStyle/>
          <a:p>
            <a:r>
              <a:rPr lang="en-US" dirty="0"/>
              <a:t>Effect of ART during Acute HIV</a:t>
            </a:r>
          </a:p>
        </p:txBody>
      </p:sp>
      <p:sp>
        <p:nvSpPr>
          <p:cNvPr id="6" name="TextBox 5">
            <a:extLst>
              <a:ext uri="{FF2B5EF4-FFF2-40B4-BE49-F238E27FC236}">
                <a16:creationId xmlns:a16="http://schemas.microsoft.com/office/drawing/2014/main" id="{A2CE23E6-7B47-4B21-A55D-E0C649CAFFFA}"/>
              </a:ext>
            </a:extLst>
          </p:cNvPr>
          <p:cNvSpPr txBox="1"/>
          <p:nvPr/>
        </p:nvSpPr>
        <p:spPr>
          <a:xfrm>
            <a:off x="8305800" y="3478024"/>
            <a:ext cx="1149675" cy="892552"/>
          </a:xfrm>
          <a:prstGeom prst="rect">
            <a:avLst/>
          </a:prstGeom>
          <a:solidFill>
            <a:schemeClr val="bg1"/>
          </a:solidFill>
          <a:ln>
            <a:solidFill>
              <a:schemeClr val="tx1"/>
            </a:solidFill>
          </a:ln>
        </p:spPr>
        <p:txBody>
          <a:bodyPr wrap="none" rtlCol="0">
            <a:spAutoFit/>
          </a:bodyPr>
          <a:lstStyle/>
          <a:p>
            <a:r>
              <a:rPr lang="en-US" sz="2600" dirty="0" err="1">
                <a:solidFill>
                  <a:srgbClr val="669900"/>
                </a:solidFill>
              </a:rPr>
              <a:t>env</a:t>
            </a:r>
            <a:endParaRPr lang="en-US" sz="2600" dirty="0">
              <a:solidFill>
                <a:srgbClr val="669900"/>
              </a:solidFill>
            </a:endParaRPr>
          </a:p>
          <a:p>
            <a:r>
              <a:rPr lang="en-US" sz="2600" dirty="0">
                <a:solidFill>
                  <a:srgbClr val="669900"/>
                </a:solidFill>
              </a:rPr>
              <a:t>(gp41)</a:t>
            </a:r>
          </a:p>
        </p:txBody>
      </p:sp>
      <p:cxnSp>
        <p:nvCxnSpPr>
          <p:cNvPr id="8" name="Straight Arrow Connector 7">
            <a:extLst>
              <a:ext uri="{FF2B5EF4-FFF2-40B4-BE49-F238E27FC236}">
                <a16:creationId xmlns:a16="http://schemas.microsoft.com/office/drawing/2014/main" id="{47C535F8-FCE3-43FF-A9EB-1FD581368215}"/>
              </a:ext>
            </a:extLst>
          </p:cNvPr>
          <p:cNvCxnSpPr>
            <a:cxnSpLocks/>
          </p:cNvCxnSpPr>
          <p:nvPr/>
        </p:nvCxnSpPr>
        <p:spPr bwMode="auto">
          <a:xfrm flipH="1">
            <a:off x="6781800" y="4370576"/>
            <a:ext cx="1524000" cy="1066800"/>
          </a:xfrm>
          <a:prstGeom prst="straightConnector1">
            <a:avLst/>
          </a:prstGeom>
          <a:noFill/>
          <a:ln w="444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9CF13CA-E5D0-4802-A98D-B10520338586}"/>
              </a:ext>
            </a:extLst>
          </p:cNvPr>
          <p:cNvSpPr txBox="1"/>
          <p:nvPr/>
        </p:nvSpPr>
        <p:spPr>
          <a:xfrm>
            <a:off x="6715700" y="2971800"/>
            <a:ext cx="963725" cy="892552"/>
          </a:xfrm>
          <a:prstGeom prst="rect">
            <a:avLst/>
          </a:prstGeom>
          <a:solidFill>
            <a:schemeClr val="bg1"/>
          </a:solidFill>
          <a:ln>
            <a:solidFill>
              <a:schemeClr val="tx1"/>
            </a:solidFill>
          </a:ln>
        </p:spPr>
        <p:txBody>
          <a:bodyPr wrap="none" rtlCol="0">
            <a:spAutoFit/>
          </a:bodyPr>
          <a:lstStyle/>
          <a:p>
            <a:r>
              <a:rPr lang="en-US" sz="2600" dirty="0">
                <a:solidFill>
                  <a:srgbClr val="336600"/>
                </a:solidFill>
              </a:rPr>
              <a:t>gag</a:t>
            </a:r>
          </a:p>
          <a:p>
            <a:r>
              <a:rPr lang="en-US" sz="2600" dirty="0">
                <a:solidFill>
                  <a:srgbClr val="336600"/>
                </a:solidFill>
              </a:rPr>
              <a:t>(p24)</a:t>
            </a:r>
          </a:p>
        </p:txBody>
      </p:sp>
      <p:cxnSp>
        <p:nvCxnSpPr>
          <p:cNvPr id="12" name="Straight Arrow Connector 11">
            <a:extLst>
              <a:ext uri="{FF2B5EF4-FFF2-40B4-BE49-F238E27FC236}">
                <a16:creationId xmlns:a16="http://schemas.microsoft.com/office/drawing/2014/main" id="{DC8EA208-F52C-4CAC-A72B-4379A9E3BE7C}"/>
              </a:ext>
            </a:extLst>
          </p:cNvPr>
          <p:cNvCxnSpPr>
            <a:cxnSpLocks/>
          </p:cNvCxnSpPr>
          <p:nvPr/>
        </p:nvCxnSpPr>
        <p:spPr bwMode="auto">
          <a:xfrm flipH="1">
            <a:off x="6892762" y="3864352"/>
            <a:ext cx="304800" cy="685800"/>
          </a:xfrm>
          <a:prstGeom prst="straightConnector1">
            <a:avLst/>
          </a:prstGeom>
          <a:noFill/>
          <a:ln w="44450" cap="flat" cmpd="sng" algn="ctr">
            <a:solidFill>
              <a:schemeClr val="tx1"/>
            </a:solidFill>
            <a:prstDash val="solid"/>
            <a:round/>
            <a:headEnd type="none" w="med" len="med"/>
            <a:tailEnd type="triangle"/>
          </a:ln>
          <a:effectLst/>
        </p:spPr>
      </p:cxnSp>
      <p:sp>
        <p:nvSpPr>
          <p:cNvPr id="13" name="Text Placeholder 3">
            <a:extLst>
              <a:ext uri="{FF2B5EF4-FFF2-40B4-BE49-F238E27FC236}">
                <a16:creationId xmlns:a16="http://schemas.microsoft.com/office/drawing/2014/main" id="{B15B6A2B-A86E-4EA3-8C6D-4484D61C4AFB}"/>
              </a:ext>
            </a:extLst>
          </p:cNvPr>
          <p:cNvSpPr txBox="1">
            <a:spLocks/>
          </p:cNvSpPr>
          <p:nvPr/>
        </p:nvSpPr>
        <p:spPr>
          <a:xfrm>
            <a:off x="8880637" y="6337300"/>
            <a:ext cx="3048000" cy="60960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itchFamily="-72"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r>
              <a:rPr lang="en-US" sz="1867" i="1" dirty="0"/>
              <a:t>- Keating et al  CID, 2016</a:t>
            </a:r>
          </a:p>
        </p:txBody>
      </p:sp>
      <p:sp>
        <p:nvSpPr>
          <p:cNvPr id="10" name="TextBox 9">
            <a:extLst>
              <a:ext uri="{FF2B5EF4-FFF2-40B4-BE49-F238E27FC236}">
                <a16:creationId xmlns:a16="http://schemas.microsoft.com/office/drawing/2014/main" id="{78FD7096-05B2-4CD4-AB0E-4BB3405BADD5}"/>
              </a:ext>
            </a:extLst>
          </p:cNvPr>
          <p:cNvSpPr txBox="1"/>
          <p:nvPr/>
        </p:nvSpPr>
        <p:spPr>
          <a:xfrm>
            <a:off x="9677400" y="3657600"/>
            <a:ext cx="918841" cy="892552"/>
          </a:xfrm>
          <a:prstGeom prst="rect">
            <a:avLst/>
          </a:prstGeom>
          <a:solidFill>
            <a:schemeClr val="bg1"/>
          </a:solidFill>
          <a:ln>
            <a:solidFill>
              <a:schemeClr val="tx1"/>
            </a:solidFill>
          </a:ln>
        </p:spPr>
        <p:txBody>
          <a:bodyPr wrap="none" rtlCol="0">
            <a:spAutoFit/>
          </a:bodyPr>
          <a:lstStyle/>
          <a:p>
            <a:r>
              <a:rPr lang="en-US" sz="2600" dirty="0">
                <a:solidFill>
                  <a:srgbClr val="006600"/>
                </a:solidFill>
              </a:rPr>
              <a:t>pol</a:t>
            </a:r>
          </a:p>
          <a:p>
            <a:r>
              <a:rPr lang="en-US" sz="2600" dirty="0">
                <a:solidFill>
                  <a:srgbClr val="006600"/>
                </a:solidFill>
              </a:rPr>
              <a:t>(p31)</a:t>
            </a:r>
          </a:p>
        </p:txBody>
      </p:sp>
      <p:cxnSp>
        <p:nvCxnSpPr>
          <p:cNvPr id="14" name="Straight Arrow Connector 13">
            <a:extLst>
              <a:ext uri="{FF2B5EF4-FFF2-40B4-BE49-F238E27FC236}">
                <a16:creationId xmlns:a16="http://schemas.microsoft.com/office/drawing/2014/main" id="{3F0B3419-9754-414B-AF1A-94C8F9B47968}"/>
              </a:ext>
            </a:extLst>
          </p:cNvPr>
          <p:cNvCxnSpPr>
            <a:cxnSpLocks/>
          </p:cNvCxnSpPr>
          <p:nvPr/>
        </p:nvCxnSpPr>
        <p:spPr bwMode="auto">
          <a:xfrm flipH="1">
            <a:off x="8382000" y="4522976"/>
            <a:ext cx="1460500" cy="954276"/>
          </a:xfrm>
          <a:prstGeom prst="straightConnector1">
            <a:avLst/>
          </a:prstGeom>
          <a:noFill/>
          <a:ln w="444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855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50"/>
                                        <p:tgtEl>
                                          <p:spTgt spid="11"/>
                                        </p:tgtEl>
                                      </p:cBhvr>
                                    </p:animEffect>
                                    <p:set>
                                      <p:cBhvr>
                                        <p:cTn id="31" dur="1" fill="hold">
                                          <p:stCondLst>
                                            <p:cond delay="249"/>
                                          </p:stCondLst>
                                        </p:cTn>
                                        <p:tgtEl>
                                          <p:spTgt spid="1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50"/>
                                        <p:tgtEl>
                                          <p:spTgt spid="12"/>
                                        </p:tgtEl>
                                      </p:cBhvr>
                                    </p:animEffect>
                                    <p:set>
                                      <p:cBhvr>
                                        <p:cTn id="34" dur="1" fill="hold">
                                          <p:stCondLst>
                                            <p:cond delay="249"/>
                                          </p:stCondLst>
                                        </p:cTn>
                                        <p:tgtEl>
                                          <p:spTgt spid="1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50"/>
                                        <p:tgtEl>
                                          <p:spTgt spid="10"/>
                                        </p:tgtEl>
                                      </p:cBhvr>
                                    </p:animEffect>
                                    <p:set>
                                      <p:cBhvr>
                                        <p:cTn id="37" dur="1" fill="hold">
                                          <p:stCondLst>
                                            <p:cond delay="249"/>
                                          </p:stCondLst>
                                        </p:cTn>
                                        <p:tgtEl>
                                          <p:spTgt spid="1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14"/>
                                        </p:tgtEl>
                                      </p:cBhvr>
                                    </p:animEffect>
                                    <p:set>
                                      <p:cBhvr>
                                        <p:cTn id="40"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a:extLst>
              <a:ext uri="{FF2B5EF4-FFF2-40B4-BE49-F238E27FC236}">
                <a16:creationId xmlns:a16="http://schemas.microsoft.com/office/drawing/2014/main" id="{B9545255-2973-4ED4-BBAA-46DFBED09C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52192" y="1552844"/>
            <a:ext cx="12115414" cy="3035101"/>
          </a:xfrm>
          <a:prstGeom prst="rect">
            <a:avLst/>
          </a:prstGeom>
          <a:noFill/>
          <a:ln w="9525">
            <a:noFill/>
            <a:miter lim="800000"/>
            <a:headEnd/>
            <a:tailEnd/>
          </a:ln>
        </p:spPr>
      </p:pic>
      <p:sp>
        <p:nvSpPr>
          <p:cNvPr id="20" name="Title 4">
            <a:extLst>
              <a:ext uri="{FF2B5EF4-FFF2-40B4-BE49-F238E27FC236}">
                <a16:creationId xmlns:a16="http://schemas.microsoft.com/office/drawing/2014/main" id="{BDEE8F7F-9836-4E27-97CB-44D2B02EF46D}"/>
              </a:ext>
            </a:extLst>
          </p:cNvPr>
          <p:cNvSpPr>
            <a:spLocks noGrp="1"/>
          </p:cNvSpPr>
          <p:nvPr>
            <p:ph type="title"/>
          </p:nvPr>
        </p:nvSpPr>
        <p:spPr>
          <a:xfrm>
            <a:off x="750459" y="186957"/>
            <a:ext cx="10691084" cy="1143000"/>
          </a:xfrm>
        </p:spPr>
        <p:txBody>
          <a:bodyPr>
            <a:normAutofit fontScale="90000"/>
          </a:bodyPr>
          <a:lstStyle/>
          <a:p>
            <a:r>
              <a:rPr lang="en-US" dirty="0"/>
              <a:t>Initiation of ART During Acute HIV Infection Leads to a High Rate of Nonreactive HIV Serology</a:t>
            </a:r>
          </a:p>
        </p:txBody>
      </p:sp>
      <p:sp>
        <p:nvSpPr>
          <p:cNvPr id="9" name="Content Placeholder 8"/>
          <p:cNvSpPr>
            <a:spLocks noGrp="1"/>
          </p:cNvSpPr>
          <p:nvPr>
            <p:ph idx="4294967295"/>
          </p:nvPr>
        </p:nvSpPr>
        <p:spPr>
          <a:xfrm>
            <a:off x="1219200" y="1695233"/>
            <a:ext cx="10972800" cy="3886200"/>
          </a:xfrm>
        </p:spPr>
        <p:txBody>
          <a:bodyPr/>
          <a:lstStyle/>
          <a:p>
            <a:endParaRPr lang="en-US" dirty="0"/>
          </a:p>
          <a:p>
            <a:endParaRPr lang="en-US" dirty="0"/>
          </a:p>
        </p:txBody>
      </p:sp>
      <p:sp>
        <p:nvSpPr>
          <p:cNvPr id="7" name="TextBox 6">
            <a:extLst>
              <a:ext uri="{FF2B5EF4-FFF2-40B4-BE49-F238E27FC236}">
                <a16:creationId xmlns:a16="http://schemas.microsoft.com/office/drawing/2014/main" id="{399C69E5-9782-4623-9FBD-AFAA8EB8E7A0}"/>
              </a:ext>
            </a:extLst>
          </p:cNvPr>
          <p:cNvSpPr txBox="1"/>
          <p:nvPr/>
        </p:nvSpPr>
        <p:spPr>
          <a:xfrm>
            <a:off x="7341513" y="4791504"/>
            <a:ext cx="3276600" cy="461665"/>
          </a:xfrm>
          <a:prstGeom prst="rect">
            <a:avLst/>
          </a:prstGeom>
          <a:noFill/>
          <a:ln>
            <a:solidFill>
              <a:srgbClr val="FF0000"/>
            </a:solidFill>
          </a:ln>
        </p:spPr>
        <p:txBody>
          <a:bodyPr wrap="square" rtlCol="0">
            <a:spAutoFit/>
          </a:bodyPr>
          <a:lstStyle/>
          <a:p>
            <a:pPr algn="ctr"/>
            <a:r>
              <a:rPr lang="en-US" sz="2400" dirty="0">
                <a:latin typeface="Candara" panose="020E0502030303020204" pitchFamily="34" charset="0"/>
              </a:rPr>
              <a:t>RNA+, p24 -, IgM -</a:t>
            </a:r>
          </a:p>
        </p:txBody>
      </p:sp>
      <p:sp>
        <p:nvSpPr>
          <p:cNvPr id="10" name="TextBox 9">
            <a:extLst>
              <a:ext uri="{FF2B5EF4-FFF2-40B4-BE49-F238E27FC236}">
                <a16:creationId xmlns:a16="http://schemas.microsoft.com/office/drawing/2014/main" id="{F1656419-CBD5-469F-B91A-35A3A2D57E47}"/>
              </a:ext>
            </a:extLst>
          </p:cNvPr>
          <p:cNvSpPr txBox="1"/>
          <p:nvPr/>
        </p:nvSpPr>
        <p:spPr>
          <a:xfrm>
            <a:off x="7797800" y="5423846"/>
            <a:ext cx="3276600" cy="461665"/>
          </a:xfrm>
          <a:prstGeom prst="rect">
            <a:avLst/>
          </a:prstGeom>
          <a:noFill/>
          <a:ln>
            <a:solidFill>
              <a:srgbClr val="FF0000"/>
            </a:solidFill>
          </a:ln>
        </p:spPr>
        <p:txBody>
          <a:bodyPr wrap="square" rtlCol="0">
            <a:spAutoFit/>
          </a:bodyPr>
          <a:lstStyle/>
          <a:p>
            <a:pPr algn="ctr"/>
            <a:r>
              <a:rPr lang="en-US" sz="2400" dirty="0">
                <a:latin typeface="Candara" panose="020E0502030303020204" pitchFamily="34" charset="0"/>
              </a:rPr>
              <a:t>RNA+, p24+, IgM -</a:t>
            </a:r>
          </a:p>
        </p:txBody>
      </p:sp>
      <p:cxnSp>
        <p:nvCxnSpPr>
          <p:cNvPr id="12" name="Straight Arrow Connector 11">
            <a:extLst>
              <a:ext uri="{FF2B5EF4-FFF2-40B4-BE49-F238E27FC236}">
                <a16:creationId xmlns:a16="http://schemas.microsoft.com/office/drawing/2014/main" id="{1544E452-A443-47E4-B518-991166BE5B56}"/>
              </a:ext>
            </a:extLst>
          </p:cNvPr>
          <p:cNvCxnSpPr>
            <a:cxnSpLocks/>
          </p:cNvCxnSpPr>
          <p:nvPr/>
        </p:nvCxnSpPr>
        <p:spPr bwMode="auto">
          <a:xfrm flipV="1">
            <a:off x="10567313" y="4138957"/>
            <a:ext cx="0" cy="642467"/>
          </a:xfrm>
          <a:prstGeom prst="straightConnector1">
            <a:avLst/>
          </a:prstGeom>
          <a:no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045181F0-75A1-45F0-9A32-425C6F31C9DC}"/>
              </a:ext>
            </a:extLst>
          </p:cNvPr>
          <p:cNvCxnSpPr>
            <a:cxnSpLocks/>
          </p:cNvCxnSpPr>
          <p:nvPr/>
        </p:nvCxnSpPr>
        <p:spPr bwMode="auto">
          <a:xfrm flipV="1">
            <a:off x="10769600" y="4199192"/>
            <a:ext cx="12700" cy="1201770"/>
          </a:xfrm>
          <a:prstGeom prst="straightConnector1">
            <a:avLst/>
          </a:prstGeom>
          <a:noFill/>
          <a:ln w="38100" cap="flat" cmpd="sng" algn="ctr">
            <a:solidFill>
              <a:srgbClr val="C00000"/>
            </a:solidFill>
            <a:prstDash val="solid"/>
            <a:round/>
            <a:headEnd type="none" w="med" len="med"/>
            <a:tailEnd type="triangle"/>
          </a:ln>
          <a:effectLst/>
        </p:spPr>
      </p:cxnSp>
      <p:sp>
        <p:nvSpPr>
          <p:cNvPr id="15" name="Text Placeholder 3">
            <a:extLst>
              <a:ext uri="{FF2B5EF4-FFF2-40B4-BE49-F238E27FC236}">
                <a16:creationId xmlns:a16="http://schemas.microsoft.com/office/drawing/2014/main" id="{715E143A-6AD0-442E-9CCC-96EEDC08FF94}"/>
              </a:ext>
            </a:extLst>
          </p:cNvPr>
          <p:cNvSpPr txBox="1">
            <a:spLocks/>
          </p:cNvSpPr>
          <p:nvPr/>
        </p:nvSpPr>
        <p:spPr>
          <a:xfrm>
            <a:off x="1117600" y="6321071"/>
            <a:ext cx="8229600" cy="60960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itchFamily="-72"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r>
              <a:rPr lang="en-US" sz="1867" i="1" dirty="0"/>
              <a:t>De Souza et al  CID, 2016</a:t>
            </a:r>
          </a:p>
        </p:txBody>
      </p:sp>
      <p:sp>
        <p:nvSpPr>
          <p:cNvPr id="16" name="TextBox 15">
            <a:extLst>
              <a:ext uri="{FF2B5EF4-FFF2-40B4-BE49-F238E27FC236}">
                <a16:creationId xmlns:a16="http://schemas.microsoft.com/office/drawing/2014/main" id="{BADDDE93-490F-440F-ADF2-D577AD2F5798}"/>
              </a:ext>
            </a:extLst>
          </p:cNvPr>
          <p:cNvSpPr txBox="1"/>
          <p:nvPr/>
        </p:nvSpPr>
        <p:spPr>
          <a:xfrm>
            <a:off x="2568390" y="2094905"/>
            <a:ext cx="762000" cy="400110"/>
          </a:xfrm>
          <a:prstGeom prst="rect">
            <a:avLst/>
          </a:prstGeom>
          <a:solidFill>
            <a:schemeClr val="bg1"/>
          </a:solidFill>
          <a:ln>
            <a:solidFill>
              <a:srgbClr val="C00000"/>
            </a:solidFill>
          </a:ln>
        </p:spPr>
        <p:txBody>
          <a:bodyPr wrap="square" rtlCol="0">
            <a:spAutoFit/>
          </a:bodyPr>
          <a:lstStyle/>
          <a:p>
            <a:r>
              <a:rPr lang="en-US" sz="2000" dirty="0">
                <a:solidFill>
                  <a:srgbClr val="FF0000"/>
                </a:solidFill>
              </a:rPr>
              <a:t>33%</a:t>
            </a:r>
          </a:p>
        </p:txBody>
      </p:sp>
      <p:sp>
        <p:nvSpPr>
          <p:cNvPr id="17" name="TextBox 16">
            <a:extLst>
              <a:ext uri="{FF2B5EF4-FFF2-40B4-BE49-F238E27FC236}">
                <a16:creationId xmlns:a16="http://schemas.microsoft.com/office/drawing/2014/main" id="{8E8C628F-9A93-4E31-BC75-8B44A7097945}"/>
              </a:ext>
            </a:extLst>
          </p:cNvPr>
          <p:cNvSpPr txBox="1"/>
          <p:nvPr/>
        </p:nvSpPr>
        <p:spPr>
          <a:xfrm>
            <a:off x="6202532" y="2114015"/>
            <a:ext cx="762000" cy="400110"/>
          </a:xfrm>
          <a:prstGeom prst="rect">
            <a:avLst/>
          </a:prstGeom>
          <a:solidFill>
            <a:schemeClr val="bg1"/>
          </a:solidFill>
          <a:ln>
            <a:solidFill>
              <a:srgbClr val="C00000"/>
            </a:solidFill>
          </a:ln>
        </p:spPr>
        <p:txBody>
          <a:bodyPr wrap="square" rtlCol="0">
            <a:spAutoFit/>
          </a:bodyPr>
          <a:lstStyle/>
          <a:p>
            <a:r>
              <a:rPr lang="en-US" sz="2000" dirty="0">
                <a:solidFill>
                  <a:srgbClr val="FF0000"/>
                </a:solidFill>
              </a:rPr>
              <a:t>4%</a:t>
            </a:r>
          </a:p>
        </p:txBody>
      </p:sp>
      <p:sp>
        <p:nvSpPr>
          <p:cNvPr id="18" name="TextBox 17">
            <a:extLst>
              <a:ext uri="{FF2B5EF4-FFF2-40B4-BE49-F238E27FC236}">
                <a16:creationId xmlns:a16="http://schemas.microsoft.com/office/drawing/2014/main" id="{319F87CB-47D0-4855-B867-092F53EB2FB1}"/>
              </a:ext>
            </a:extLst>
          </p:cNvPr>
          <p:cNvSpPr txBox="1"/>
          <p:nvPr/>
        </p:nvSpPr>
        <p:spPr>
          <a:xfrm>
            <a:off x="10020300" y="2114015"/>
            <a:ext cx="762000" cy="400110"/>
          </a:xfrm>
          <a:prstGeom prst="rect">
            <a:avLst/>
          </a:prstGeom>
          <a:solidFill>
            <a:schemeClr val="bg1"/>
          </a:solidFill>
          <a:ln>
            <a:solidFill>
              <a:srgbClr val="C00000"/>
            </a:solidFill>
          </a:ln>
        </p:spPr>
        <p:txBody>
          <a:bodyPr wrap="square" rtlCol="0">
            <a:spAutoFit/>
          </a:bodyPr>
          <a:lstStyle/>
          <a:p>
            <a:r>
              <a:rPr lang="en-US" sz="2000" dirty="0">
                <a:solidFill>
                  <a:srgbClr val="FF0000"/>
                </a:solidFill>
              </a:rPr>
              <a:t>17%</a:t>
            </a:r>
          </a:p>
        </p:txBody>
      </p:sp>
      <p:cxnSp>
        <p:nvCxnSpPr>
          <p:cNvPr id="3" name="Straight Arrow Connector 2">
            <a:extLst>
              <a:ext uri="{FF2B5EF4-FFF2-40B4-BE49-F238E27FC236}">
                <a16:creationId xmlns:a16="http://schemas.microsoft.com/office/drawing/2014/main" id="{F07354A3-BCC1-4972-A70C-956309873FCB}"/>
              </a:ext>
            </a:extLst>
          </p:cNvPr>
          <p:cNvCxnSpPr>
            <a:stCxn id="16" idx="2"/>
          </p:cNvCxnSpPr>
          <p:nvPr/>
        </p:nvCxnSpPr>
        <p:spPr bwMode="auto">
          <a:xfrm>
            <a:off x="2949390" y="2495015"/>
            <a:ext cx="0" cy="762000"/>
          </a:xfrm>
          <a:prstGeom prst="straightConnector1">
            <a:avLst/>
          </a:prstGeom>
          <a:noFill/>
          <a:ln w="31750" cap="flat" cmpd="sng" algn="ctr">
            <a:solidFill>
              <a:srgbClr val="C0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0E23BB36-0A25-4795-986F-71ED2808D8DD}"/>
              </a:ext>
            </a:extLst>
          </p:cNvPr>
          <p:cNvCxnSpPr/>
          <p:nvPr/>
        </p:nvCxnSpPr>
        <p:spPr bwMode="auto">
          <a:xfrm>
            <a:off x="6583532" y="2495015"/>
            <a:ext cx="0" cy="1371600"/>
          </a:xfrm>
          <a:prstGeom prst="straightConnector1">
            <a:avLst/>
          </a:prstGeom>
          <a:noFill/>
          <a:ln w="3175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CD031946-036E-4925-BD97-3791A3B5D0CD}"/>
              </a:ext>
            </a:extLst>
          </p:cNvPr>
          <p:cNvCxnSpPr>
            <a:cxnSpLocks/>
            <a:stCxn id="18" idx="2"/>
          </p:cNvCxnSpPr>
          <p:nvPr/>
        </p:nvCxnSpPr>
        <p:spPr bwMode="auto">
          <a:xfrm>
            <a:off x="10401300" y="2514125"/>
            <a:ext cx="0" cy="1123890"/>
          </a:xfrm>
          <a:prstGeom prst="straightConnector1">
            <a:avLst/>
          </a:prstGeom>
          <a:noFill/>
          <a:ln w="31750" cap="flat" cmpd="sng" algn="ctr">
            <a:solidFill>
              <a:srgbClr val="C0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911CF738-1898-4038-BD20-17F4ABA5CA92}"/>
              </a:ext>
            </a:extLst>
          </p:cNvPr>
          <p:cNvCxnSpPr>
            <a:cxnSpLocks/>
          </p:cNvCxnSpPr>
          <p:nvPr/>
        </p:nvCxnSpPr>
        <p:spPr bwMode="auto">
          <a:xfrm flipV="1">
            <a:off x="2952750" y="4199191"/>
            <a:ext cx="0" cy="642467"/>
          </a:xfrm>
          <a:prstGeom prst="straightConnector1">
            <a:avLst/>
          </a:prstGeom>
          <a:noFill/>
          <a:ln w="38100" cap="flat" cmpd="sng" algn="ctr">
            <a:solidFill>
              <a:srgbClr val="C00000"/>
            </a:solidFill>
            <a:prstDash val="solid"/>
            <a:round/>
            <a:headEnd type="none" w="med" len="med"/>
            <a:tailEnd type="triangle"/>
          </a:ln>
          <a:effectLst/>
        </p:spPr>
      </p:cxnSp>
      <p:sp>
        <p:nvSpPr>
          <p:cNvPr id="24" name="TextBox 23">
            <a:extLst>
              <a:ext uri="{FF2B5EF4-FFF2-40B4-BE49-F238E27FC236}">
                <a16:creationId xmlns:a16="http://schemas.microsoft.com/office/drawing/2014/main" id="{B66B8C0B-52F3-4D23-9D05-69B6BE81B17D}"/>
              </a:ext>
            </a:extLst>
          </p:cNvPr>
          <p:cNvSpPr txBox="1"/>
          <p:nvPr/>
        </p:nvSpPr>
        <p:spPr>
          <a:xfrm>
            <a:off x="2401213" y="4839569"/>
            <a:ext cx="1192885" cy="461665"/>
          </a:xfrm>
          <a:prstGeom prst="rect">
            <a:avLst/>
          </a:prstGeom>
          <a:noFill/>
          <a:ln>
            <a:solidFill>
              <a:srgbClr val="FF0000"/>
            </a:solidFill>
          </a:ln>
        </p:spPr>
        <p:txBody>
          <a:bodyPr wrap="square" rtlCol="0">
            <a:spAutoFit/>
          </a:bodyPr>
          <a:lstStyle/>
          <a:p>
            <a:pPr algn="ctr"/>
            <a:r>
              <a:rPr lang="en-US" sz="2400" dirty="0">
                <a:latin typeface="Candara" panose="020E0502030303020204" pitchFamily="34" charset="0"/>
              </a:rPr>
              <a:t>All</a:t>
            </a:r>
          </a:p>
        </p:txBody>
      </p:sp>
      <p:cxnSp>
        <p:nvCxnSpPr>
          <p:cNvPr id="26" name="Straight Connector 25">
            <a:extLst>
              <a:ext uri="{FF2B5EF4-FFF2-40B4-BE49-F238E27FC236}">
                <a16:creationId xmlns:a16="http://schemas.microsoft.com/office/drawing/2014/main" id="{74AADD7E-70AF-4856-BAE9-BAED66A42D8D}"/>
              </a:ext>
            </a:extLst>
          </p:cNvPr>
          <p:cNvCxnSpPr/>
          <p:nvPr/>
        </p:nvCxnSpPr>
        <p:spPr bwMode="auto">
          <a:xfrm flipH="1">
            <a:off x="8153400" y="3803115"/>
            <a:ext cx="2628900" cy="0"/>
          </a:xfrm>
          <a:prstGeom prst="line">
            <a:avLst/>
          </a:prstGeom>
          <a:noFill/>
          <a:ln w="31750" cap="flat" cmpd="sng" algn="ctr">
            <a:solidFill>
              <a:srgbClr val="C00000"/>
            </a:solidFill>
            <a:prstDash val="sysDash"/>
            <a:round/>
            <a:headEnd type="none" w="med" len="med"/>
            <a:tailEnd type="none" w="med" len="med"/>
          </a:ln>
          <a:effectLst/>
        </p:spPr>
      </p:cxnSp>
      <p:cxnSp>
        <p:nvCxnSpPr>
          <p:cNvPr id="27" name="Straight Connector 26">
            <a:extLst>
              <a:ext uri="{FF2B5EF4-FFF2-40B4-BE49-F238E27FC236}">
                <a16:creationId xmlns:a16="http://schemas.microsoft.com/office/drawing/2014/main" id="{329D7278-7CD9-4784-A6DF-0BDAD148660F}"/>
              </a:ext>
            </a:extLst>
          </p:cNvPr>
          <p:cNvCxnSpPr>
            <a:cxnSpLocks/>
          </p:cNvCxnSpPr>
          <p:nvPr/>
        </p:nvCxnSpPr>
        <p:spPr bwMode="auto">
          <a:xfrm flipH="1">
            <a:off x="8128000" y="2876015"/>
            <a:ext cx="2490113" cy="0"/>
          </a:xfrm>
          <a:prstGeom prst="line">
            <a:avLst/>
          </a:prstGeom>
          <a:noFill/>
          <a:ln w="31750" cap="flat" cmpd="sng" algn="ctr">
            <a:solidFill>
              <a:srgbClr val="C00000"/>
            </a:solidFill>
            <a:prstDash val="sysDash"/>
            <a:round/>
            <a:headEnd type="none" w="med" len="med"/>
            <a:tailEnd type="none" w="med" len="med"/>
          </a:ln>
          <a:effectLst/>
        </p:spPr>
      </p:cxnSp>
      <p:sp>
        <p:nvSpPr>
          <p:cNvPr id="2" name="Oval 1">
            <a:extLst>
              <a:ext uri="{FF2B5EF4-FFF2-40B4-BE49-F238E27FC236}">
                <a16:creationId xmlns:a16="http://schemas.microsoft.com/office/drawing/2014/main" id="{A76B7AA3-3AD5-406C-8FB4-0ECE3D45F513}"/>
              </a:ext>
            </a:extLst>
          </p:cNvPr>
          <p:cNvSpPr/>
          <p:nvPr/>
        </p:nvSpPr>
        <p:spPr bwMode="auto">
          <a:xfrm>
            <a:off x="88900" y="2301658"/>
            <a:ext cx="438150" cy="1336357"/>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4" name="Oval 3">
            <a:extLst>
              <a:ext uri="{FF2B5EF4-FFF2-40B4-BE49-F238E27FC236}">
                <a16:creationId xmlns:a16="http://schemas.microsoft.com/office/drawing/2014/main" id="{ADB2A929-51A9-4911-AF34-91BE8BCE7B8D}"/>
              </a:ext>
            </a:extLst>
          </p:cNvPr>
          <p:cNvSpPr/>
          <p:nvPr/>
        </p:nvSpPr>
        <p:spPr bwMode="auto">
          <a:xfrm>
            <a:off x="3162301" y="4028858"/>
            <a:ext cx="341988" cy="334497"/>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5" name="Oval 4">
            <a:extLst>
              <a:ext uri="{FF2B5EF4-FFF2-40B4-BE49-F238E27FC236}">
                <a16:creationId xmlns:a16="http://schemas.microsoft.com/office/drawing/2014/main" id="{91C0573B-3705-44E2-8E3D-0AAD6ADC572C}"/>
              </a:ext>
            </a:extLst>
          </p:cNvPr>
          <p:cNvSpPr/>
          <p:nvPr/>
        </p:nvSpPr>
        <p:spPr bwMode="auto">
          <a:xfrm>
            <a:off x="10769600" y="1552844"/>
            <a:ext cx="1104513" cy="1704170"/>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28" name="Oval 27">
            <a:extLst>
              <a:ext uri="{FF2B5EF4-FFF2-40B4-BE49-F238E27FC236}">
                <a16:creationId xmlns:a16="http://schemas.microsoft.com/office/drawing/2014/main" id="{ED82E30B-B63C-4D27-8D91-294CCAB0737F}"/>
              </a:ext>
            </a:extLst>
          </p:cNvPr>
          <p:cNvSpPr/>
          <p:nvPr/>
        </p:nvSpPr>
        <p:spPr bwMode="auto">
          <a:xfrm>
            <a:off x="4210050" y="1565544"/>
            <a:ext cx="3321050" cy="561171"/>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29" name="Oval 28">
            <a:extLst>
              <a:ext uri="{FF2B5EF4-FFF2-40B4-BE49-F238E27FC236}">
                <a16:creationId xmlns:a16="http://schemas.microsoft.com/office/drawing/2014/main" id="{CB575736-4507-47AD-B1C0-F003ABC2FD4E}"/>
              </a:ext>
            </a:extLst>
          </p:cNvPr>
          <p:cNvSpPr/>
          <p:nvPr/>
        </p:nvSpPr>
        <p:spPr bwMode="auto">
          <a:xfrm>
            <a:off x="7994650" y="1565544"/>
            <a:ext cx="3321050" cy="561171"/>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cxnSp>
        <p:nvCxnSpPr>
          <p:cNvPr id="30" name="Straight Connector 29">
            <a:extLst>
              <a:ext uri="{FF2B5EF4-FFF2-40B4-BE49-F238E27FC236}">
                <a16:creationId xmlns:a16="http://schemas.microsoft.com/office/drawing/2014/main" id="{6B389CBD-2B14-49C2-B7C8-26ED9876AF4A}"/>
              </a:ext>
            </a:extLst>
          </p:cNvPr>
          <p:cNvCxnSpPr>
            <a:cxnSpLocks/>
          </p:cNvCxnSpPr>
          <p:nvPr/>
        </p:nvCxnSpPr>
        <p:spPr bwMode="auto">
          <a:xfrm flipH="1">
            <a:off x="711200" y="2749015"/>
            <a:ext cx="2490113" cy="0"/>
          </a:xfrm>
          <a:prstGeom prst="line">
            <a:avLst/>
          </a:prstGeom>
          <a:noFill/>
          <a:ln w="31750" cap="flat" cmpd="sng" algn="ctr">
            <a:solidFill>
              <a:srgbClr val="C00000"/>
            </a:solidFill>
            <a:prstDash val="sysDash"/>
            <a:round/>
            <a:headEnd type="none" w="med" len="med"/>
            <a:tailEnd type="none" w="med" len="med"/>
          </a:ln>
          <a:effectLst/>
        </p:spPr>
      </p:cxnSp>
      <p:sp>
        <p:nvSpPr>
          <p:cNvPr id="11" name="TextBox 10">
            <a:extLst>
              <a:ext uri="{FF2B5EF4-FFF2-40B4-BE49-F238E27FC236}">
                <a16:creationId xmlns:a16="http://schemas.microsoft.com/office/drawing/2014/main" id="{6B153BED-31D0-4E01-8D84-1657780696D2}"/>
              </a:ext>
            </a:extLst>
          </p:cNvPr>
          <p:cNvSpPr txBox="1"/>
          <p:nvPr/>
        </p:nvSpPr>
        <p:spPr>
          <a:xfrm>
            <a:off x="4075787" y="4985464"/>
            <a:ext cx="3050740" cy="830997"/>
          </a:xfrm>
          <a:prstGeom prst="rect">
            <a:avLst/>
          </a:prstGeom>
          <a:noFill/>
          <a:ln>
            <a:solidFill>
              <a:schemeClr val="accent1">
                <a:lumMod val="50000"/>
              </a:schemeClr>
            </a:solidFill>
          </a:ln>
        </p:spPr>
        <p:txBody>
          <a:bodyPr wrap="square" rtlCol="0">
            <a:spAutoFit/>
          </a:bodyPr>
          <a:lstStyle/>
          <a:p>
            <a:pPr algn="ctr"/>
            <a:r>
              <a:rPr lang="en-US" sz="2400" dirty="0">
                <a:latin typeface="Candara" panose="020E0502030303020204" pitchFamily="34" charset="0"/>
              </a:rPr>
              <a:t>4</a:t>
            </a:r>
            <a:r>
              <a:rPr lang="en-US" sz="2400" baseline="30000" dirty="0">
                <a:latin typeface="Candara" panose="020E0502030303020204" pitchFamily="34" charset="0"/>
              </a:rPr>
              <a:t>th</a:t>
            </a:r>
            <a:r>
              <a:rPr lang="en-US" sz="2400" dirty="0">
                <a:latin typeface="Candara" panose="020E0502030303020204" pitchFamily="34" charset="0"/>
              </a:rPr>
              <a:t> gen performance similar to 2</a:t>
            </a:r>
            <a:r>
              <a:rPr lang="en-US" sz="2400" baseline="30000" dirty="0">
                <a:latin typeface="Candara" panose="020E0502030303020204" pitchFamily="34" charset="0"/>
              </a:rPr>
              <a:t>nd</a:t>
            </a:r>
            <a:r>
              <a:rPr lang="en-US" sz="2400" dirty="0">
                <a:latin typeface="Candara" panose="020E0502030303020204" pitchFamily="34" charset="0"/>
              </a:rPr>
              <a:t> gen </a:t>
            </a:r>
          </a:p>
        </p:txBody>
      </p:sp>
      <p:cxnSp>
        <p:nvCxnSpPr>
          <p:cNvPr id="22" name="Straight Arrow Connector 21">
            <a:extLst>
              <a:ext uri="{FF2B5EF4-FFF2-40B4-BE49-F238E27FC236}">
                <a16:creationId xmlns:a16="http://schemas.microsoft.com/office/drawing/2014/main" id="{2C4F986D-AE24-4B38-8290-4A88D35DAE84}"/>
              </a:ext>
            </a:extLst>
          </p:cNvPr>
          <p:cNvCxnSpPr>
            <a:cxnSpLocks/>
            <a:stCxn id="11" idx="0"/>
          </p:cNvCxnSpPr>
          <p:nvPr/>
        </p:nvCxnSpPr>
        <p:spPr bwMode="auto">
          <a:xfrm flipV="1">
            <a:off x="5601157" y="3012126"/>
            <a:ext cx="4507360" cy="1973338"/>
          </a:xfrm>
          <a:prstGeom prst="straightConnector1">
            <a:avLst/>
          </a:prstGeom>
          <a:noFill/>
          <a:ln w="31750" cap="flat" cmpd="sng" algn="ctr">
            <a:solidFill>
              <a:srgbClr val="0000FF"/>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8754184A-663A-461D-869E-E76F949705BA}"/>
              </a:ext>
            </a:extLst>
          </p:cNvPr>
          <p:cNvCxnSpPr>
            <a:stCxn id="11" idx="0"/>
          </p:cNvCxnSpPr>
          <p:nvPr/>
        </p:nvCxnSpPr>
        <p:spPr bwMode="auto">
          <a:xfrm flipH="1" flipV="1">
            <a:off x="3333295" y="2876015"/>
            <a:ext cx="2267862" cy="2109449"/>
          </a:xfrm>
          <a:prstGeom prst="straightConnector1">
            <a:avLst/>
          </a:prstGeom>
          <a:noFill/>
          <a:ln w="31750" cap="flat" cmpd="sng" algn="ctr">
            <a:solidFill>
              <a:srgbClr val="0000FF"/>
            </a:solidFill>
            <a:prstDash val="solid"/>
            <a:round/>
            <a:headEnd type="none" w="med" len="med"/>
            <a:tailEnd type="triangle"/>
          </a:ln>
          <a:effectLst/>
        </p:spPr>
      </p:cxnSp>
      <p:sp>
        <p:nvSpPr>
          <p:cNvPr id="32" name="Oval 31">
            <a:extLst>
              <a:ext uri="{FF2B5EF4-FFF2-40B4-BE49-F238E27FC236}">
                <a16:creationId xmlns:a16="http://schemas.microsoft.com/office/drawing/2014/main" id="{1B770C13-0A07-43A9-B705-89C59BE95C85}"/>
              </a:ext>
            </a:extLst>
          </p:cNvPr>
          <p:cNvSpPr/>
          <p:nvPr/>
        </p:nvSpPr>
        <p:spPr bwMode="auto">
          <a:xfrm>
            <a:off x="692332" y="1592684"/>
            <a:ext cx="3321050" cy="561171"/>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33" name="Oval 32">
            <a:extLst>
              <a:ext uri="{FF2B5EF4-FFF2-40B4-BE49-F238E27FC236}">
                <a16:creationId xmlns:a16="http://schemas.microsoft.com/office/drawing/2014/main" id="{ADB2A929-51A9-4911-AF34-91BE8BCE7B8D}"/>
              </a:ext>
            </a:extLst>
          </p:cNvPr>
          <p:cNvSpPr/>
          <p:nvPr/>
        </p:nvSpPr>
        <p:spPr bwMode="auto">
          <a:xfrm>
            <a:off x="6770606" y="4060235"/>
            <a:ext cx="341988" cy="334497"/>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34" name="Oval 33">
            <a:extLst>
              <a:ext uri="{FF2B5EF4-FFF2-40B4-BE49-F238E27FC236}">
                <a16:creationId xmlns:a16="http://schemas.microsoft.com/office/drawing/2014/main" id="{ADB2A929-51A9-4911-AF34-91BE8BCE7B8D}"/>
              </a:ext>
            </a:extLst>
          </p:cNvPr>
          <p:cNvSpPr/>
          <p:nvPr/>
        </p:nvSpPr>
        <p:spPr bwMode="auto">
          <a:xfrm>
            <a:off x="10603016" y="4073682"/>
            <a:ext cx="353774" cy="334497"/>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6" name="TextBox 5"/>
          <p:cNvSpPr txBox="1"/>
          <p:nvPr/>
        </p:nvSpPr>
        <p:spPr>
          <a:xfrm>
            <a:off x="6550587" y="2852976"/>
            <a:ext cx="1282701" cy="646331"/>
          </a:xfrm>
          <a:prstGeom prst="rect">
            <a:avLst/>
          </a:prstGeom>
          <a:noFill/>
          <a:ln>
            <a:solidFill>
              <a:srgbClr val="FF0000"/>
            </a:solidFill>
          </a:ln>
        </p:spPr>
        <p:txBody>
          <a:bodyPr wrap="square" rtlCol="0">
            <a:spAutoFit/>
          </a:bodyPr>
          <a:lstStyle/>
          <a:p>
            <a:r>
              <a:rPr lang="en-US" dirty="0"/>
              <a:t>All reactive by 3</a:t>
            </a:r>
            <a:r>
              <a:rPr lang="en-US" baseline="30000" dirty="0"/>
              <a:t>rd</a:t>
            </a:r>
            <a:r>
              <a:rPr lang="en-US" dirty="0"/>
              <a:t> gen</a:t>
            </a:r>
          </a:p>
        </p:txBody>
      </p:sp>
      <p:cxnSp>
        <p:nvCxnSpPr>
          <p:cNvPr id="25" name="Straight Arrow Connector 24"/>
          <p:cNvCxnSpPr/>
          <p:nvPr/>
        </p:nvCxnSpPr>
        <p:spPr>
          <a:xfrm>
            <a:off x="7048501" y="3499307"/>
            <a:ext cx="0" cy="4994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016671" y="2865982"/>
            <a:ext cx="1815018" cy="646331"/>
          </a:xfrm>
          <a:prstGeom prst="rect">
            <a:avLst/>
          </a:prstGeom>
          <a:noFill/>
          <a:ln>
            <a:solidFill>
              <a:srgbClr val="FF0000"/>
            </a:solidFill>
          </a:ln>
        </p:spPr>
        <p:txBody>
          <a:bodyPr wrap="square" rtlCol="0">
            <a:spAutoFit/>
          </a:bodyPr>
          <a:lstStyle/>
          <a:p>
            <a:r>
              <a:rPr lang="en-US" dirty="0"/>
              <a:t>More  reactive by 3</a:t>
            </a:r>
            <a:r>
              <a:rPr lang="en-US" baseline="30000" dirty="0"/>
              <a:t>rd</a:t>
            </a:r>
            <a:r>
              <a:rPr lang="en-US" dirty="0"/>
              <a:t> than 4</a:t>
            </a:r>
            <a:r>
              <a:rPr lang="en-US" baseline="30000" dirty="0"/>
              <a:t>th</a:t>
            </a:r>
            <a:r>
              <a:rPr lang="en-US" dirty="0"/>
              <a:t> gen</a:t>
            </a:r>
          </a:p>
        </p:txBody>
      </p:sp>
      <p:cxnSp>
        <p:nvCxnSpPr>
          <p:cNvPr id="37" name="Straight Arrow Connector 36"/>
          <p:cNvCxnSpPr/>
          <p:nvPr/>
        </p:nvCxnSpPr>
        <p:spPr>
          <a:xfrm>
            <a:off x="6128025" y="3512313"/>
            <a:ext cx="468894" cy="2367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26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8"/>
                                        </p:tgtEl>
                                      </p:cBhvr>
                                    </p:animEffect>
                                    <p:set>
                                      <p:cBhvr>
                                        <p:cTn id="29" dur="1" fill="hold">
                                          <p:stCondLst>
                                            <p:cond delay="499"/>
                                          </p:stCondLst>
                                        </p:cTn>
                                        <p:tgtEl>
                                          <p:spTgt spid="28"/>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50"/>
                                        <p:tgtEl>
                                          <p:spTgt spid="16"/>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25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5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250"/>
                                        <p:tgtEl>
                                          <p:spTgt spid="18"/>
                                        </p:tgtEl>
                                      </p:cBhvr>
                                    </p:animEffect>
                                  </p:childTnLst>
                                </p:cTn>
                              </p:par>
                              <p:par>
                                <p:cTn id="81" presetID="10"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250"/>
                                        <p:tgtEl>
                                          <p:spTgt spid="10"/>
                                        </p:tgtEl>
                                      </p:cBhvr>
                                    </p:animEffect>
                                  </p:childTnLst>
                                </p:cTn>
                              </p:par>
                              <p:par>
                                <p:cTn id="115" presetID="10" presetClass="entr" presetSubtype="0" fill="hold" nodeType="with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250"/>
                                        <p:tgtEl>
                                          <p:spTgt spid="14"/>
                                        </p:tgtEl>
                                      </p:cBhvr>
                                    </p:animEffect>
                                  </p:childTnLst>
                                </p:cTn>
                              </p:par>
                              <p:par>
                                <p:cTn id="118" presetID="10" presetClass="entr" presetSubtype="0" fill="hold"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250"/>
                                        <p:tgtEl>
                                          <p:spTgt spid="6"/>
                                        </p:tgtEl>
                                      </p:cBhvr>
                                    </p:animEffect>
                                  </p:childTnLst>
                                </p:cTn>
                              </p:par>
                              <p:par>
                                <p:cTn id="126" presetID="10" presetClass="entr" presetSubtype="0" fill="hold"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26"/>
                                        </p:tgtEl>
                                      </p:cBhvr>
                                    </p:animEffect>
                                    <p:set>
                                      <p:cBhvr>
                                        <p:cTn id="133" dur="1" fill="hold">
                                          <p:stCondLst>
                                            <p:cond delay="499"/>
                                          </p:stCondLst>
                                        </p:cTn>
                                        <p:tgtEl>
                                          <p:spTgt spid="26"/>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250"/>
                                        <p:tgtEl>
                                          <p:spTgt spid="10"/>
                                        </p:tgtEl>
                                      </p:cBhvr>
                                    </p:animEffect>
                                    <p:set>
                                      <p:cBhvr>
                                        <p:cTn id="138" dur="1" fill="hold">
                                          <p:stCondLst>
                                            <p:cond delay="249"/>
                                          </p:stCondLst>
                                        </p:cTn>
                                        <p:tgtEl>
                                          <p:spTgt spid="10"/>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250"/>
                                        <p:tgtEl>
                                          <p:spTgt spid="14"/>
                                        </p:tgtEl>
                                      </p:cBhvr>
                                    </p:animEffect>
                                    <p:set>
                                      <p:cBhvr>
                                        <p:cTn id="141" dur="1" fill="hold">
                                          <p:stCondLst>
                                            <p:cond delay="249"/>
                                          </p:stCondLst>
                                        </p:cTn>
                                        <p:tgtEl>
                                          <p:spTgt spid="14"/>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250"/>
                                        <p:tgtEl>
                                          <p:spTgt spid="26"/>
                                        </p:tgtEl>
                                      </p:cBhvr>
                                    </p:animEffect>
                                    <p:set>
                                      <p:cBhvr>
                                        <p:cTn id="144" dur="1" fill="hold">
                                          <p:stCondLst>
                                            <p:cond delay="249"/>
                                          </p:stCondLst>
                                        </p:cTn>
                                        <p:tgtEl>
                                          <p:spTgt spid="2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50"/>
                                        <p:tgtEl>
                                          <p:spTgt spid="6"/>
                                        </p:tgtEl>
                                      </p:cBhvr>
                                    </p:animEffect>
                                    <p:set>
                                      <p:cBhvr>
                                        <p:cTn id="147" dur="1" fill="hold">
                                          <p:stCondLst>
                                            <p:cond delay="249"/>
                                          </p:stCondLst>
                                        </p:cTn>
                                        <p:tgtEl>
                                          <p:spTgt spid="6"/>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250"/>
                                        <p:tgtEl>
                                          <p:spTgt spid="25"/>
                                        </p:tgtEl>
                                      </p:cBhvr>
                                    </p:animEffect>
                                    <p:set>
                                      <p:cBhvr>
                                        <p:cTn id="150" dur="1" fill="hold">
                                          <p:stCondLst>
                                            <p:cond delay="249"/>
                                          </p:stCondLst>
                                        </p:cTn>
                                        <p:tgtEl>
                                          <p:spTgt spid="25"/>
                                        </p:tgtEl>
                                        <p:attrNameLst>
                                          <p:attrName>style.visibility</p:attrName>
                                        </p:attrNameLst>
                                      </p:cBhvr>
                                      <p:to>
                                        <p:strVal val="hidden"/>
                                      </p:to>
                                    </p:set>
                                  </p:childTnLst>
                                </p:cTn>
                              </p:par>
                              <p:par>
                                <p:cTn id="151" presetID="10" presetClass="entr" presetSubtype="0" fill="hold" grpId="0" nodeType="with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250"/>
                                        <p:tgtEl>
                                          <p:spTgt spid="7"/>
                                        </p:tgtEl>
                                      </p:cBhvr>
                                    </p:animEffect>
                                  </p:childTnLst>
                                </p:cTn>
                              </p:par>
                              <p:par>
                                <p:cTn id="154" presetID="10" presetClass="entr" presetSubtype="0" fill="hold" nodeType="with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fade">
                                      <p:cBhvr>
                                        <p:cTn id="156" dur="250"/>
                                        <p:tgtEl>
                                          <p:spTgt spid="12"/>
                                        </p:tgtEl>
                                      </p:cBhvr>
                                    </p:animEffect>
                                  </p:childTnLst>
                                </p:cTn>
                              </p:par>
                              <p:par>
                                <p:cTn id="157" presetID="10" presetClass="entr" presetSubtype="0" fill="hold" nodeType="with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fade">
                                      <p:cBhvr>
                                        <p:cTn id="159" dur="250"/>
                                        <p:tgtEl>
                                          <p:spTgt spid="2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35"/>
                                        </p:tgtEl>
                                        <p:attrNameLst>
                                          <p:attrName>style.visibility</p:attrName>
                                        </p:attrNameLst>
                                      </p:cBhvr>
                                      <p:to>
                                        <p:strVal val="visible"/>
                                      </p:to>
                                    </p:set>
                                    <p:animEffect transition="in" filter="fade">
                                      <p:cBhvr>
                                        <p:cTn id="164" dur="250"/>
                                        <p:tgtEl>
                                          <p:spTgt spid="35"/>
                                        </p:tgtEl>
                                      </p:cBhvr>
                                    </p:animEffect>
                                  </p:childTnLst>
                                </p:cTn>
                              </p:par>
                              <p:par>
                                <p:cTn id="165" presetID="10" presetClass="entr" presetSubtype="0" fill="hold" nodeType="with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fade">
                                      <p:cBhvr>
                                        <p:cTn id="167" dur="250"/>
                                        <p:tgtEl>
                                          <p:spTgt spid="3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
                                        </p:tgtEl>
                                        <p:attrNameLst>
                                          <p:attrName>style.visibility</p:attrName>
                                        </p:attrNameLst>
                                      </p:cBhvr>
                                      <p:to>
                                        <p:strVal val="visible"/>
                                      </p:to>
                                    </p:set>
                                    <p:animEffect transition="in" filter="fade">
                                      <p:cBhvr>
                                        <p:cTn id="172" dur="500"/>
                                        <p:tgtEl>
                                          <p:spTgt spid="30"/>
                                        </p:tgtEl>
                                      </p:cBhvr>
                                    </p:animEffect>
                                  </p:childTnLst>
                                </p:cTn>
                              </p:par>
                              <p:par>
                                <p:cTn id="173" presetID="10" presetClass="entr" presetSubtype="0" fill="hold" nodeType="withEffect">
                                  <p:stCondLst>
                                    <p:cond delay="0"/>
                                  </p:stCondLst>
                                  <p:childTnLst>
                                    <p:set>
                                      <p:cBhvr>
                                        <p:cTn id="174" dur="1" fill="hold">
                                          <p:stCondLst>
                                            <p:cond delay="0"/>
                                          </p:stCondLst>
                                        </p:cTn>
                                        <p:tgtEl>
                                          <p:spTgt spid="22"/>
                                        </p:tgtEl>
                                        <p:attrNameLst>
                                          <p:attrName>style.visibility</p:attrName>
                                        </p:attrNameLst>
                                      </p:cBhvr>
                                      <p:to>
                                        <p:strVal val="visible"/>
                                      </p:to>
                                    </p:set>
                                    <p:animEffect transition="in" filter="fade">
                                      <p:cBhvr>
                                        <p:cTn id="175" dur="250"/>
                                        <p:tgtEl>
                                          <p:spTgt spid="22"/>
                                        </p:tgtEl>
                                      </p:cBhvr>
                                    </p:animEffect>
                                  </p:childTnLst>
                                </p:cTn>
                              </p:par>
                              <p:par>
                                <p:cTn id="176" presetID="10" presetClass="entr" presetSubtype="0" fill="hold" nodeType="with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fade">
                                      <p:cBhvr>
                                        <p:cTn id="178" dur="250"/>
                                        <p:tgtEl>
                                          <p:spTgt spid="31"/>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1"/>
                                        </p:tgtEl>
                                        <p:attrNameLst>
                                          <p:attrName>style.visibility</p:attrName>
                                        </p:attrNameLst>
                                      </p:cBhvr>
                                      <p:to>
                                        <p:strVal val="visible"/>
                                      </p:to>
                                    </p:set>
                                    <p:animEffect transition="in" filter="fade">
                                      <p:cBhvr>
                                        <p:cTn id="18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P spid="16" grpId="0" animBg="1"/>
      <p:bldP spid="16" grpId="1" animBg="1"/>
      <p:bldP spid="17" grpId="0" animBg="1"/>
      <p:bldP spid="17" grpId="1" animBg="1"/>
      <p:bldP spid="18" grpId="0" animBg="1"/>
      <p:bldP spid="18" grpId="1" animBg="1"/>
      <p:bldP spid="24" grpId="0" animBg="1"/>
      <p:bldP spid="24" grpId="1" animBg="1"/>
      <p:bldP spid="2" grpId="0" animBg="1"/>
      <p:bldP spid="4" grpId="0" animBg="1"/>
      <p:bldP spid="5" grpId="0" animBg="1"/>
      <p:bldP spid="5" grpId="1" animBg="1"/>
      <p:bldP spid="28" grpId="0" animBg="1"/>
      <p:bldP spid="28" grpId="1" animBg="1"/>
      <p:bldP spid="29" grpId="0" animBg="1"/>
      <p:bldP spid="29" grpId="1" animBg="1"/>
      <p:bldP spid="11" grpId="0" animBg="1"/>
      <p:bldP spid="32" grpId="0" animBg="1"/>
      <p:bldP spid="32" grpId="1" animBg="1"/>
      <p:bldP spid="33" grpId="0" animBg="1"/>
      <p:bldP spid="34" grpId="0" animBg="1"/>
      <p:bldP spid="6" grpId="0" animBg="1"/>
      <p:bldP spid="6" grpId="1"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891F0B02-3843-407A-8254-04A5805B93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2017" y="30837"/>
            <a:ext cx="11715677" cy="6742103"/>
          </a:xfrm>
          <a:prstGeom prst="rect">
            <a:avLst/>
          </a:prstGeom>
        </p:spPr>
      </p:pic>
      <p:sp>
        <p:nvSpPr>
          <p:cNvPr id="2" name="Title 1">
            <a:extLst>
              <a:ext uri="{FF2B5EF4-FFF2-40B4-BE49-F238E27FC236}">
                <a16:creationId xmlns:a16="http://schemas.microsoft.com/office/drawing/2014/main" id="{91062A6B-595C-4DE4-B712-6D9137E46321}"/>
              </a:ext>
            </a:extLst>
          </p:cNvPr>
          <p:cNvSpPr>
            <a:spLocks noGrp="1"/>
          </p:cNvSpPr>
          <p:nvPr>
            <p:ph type="title"/>
          </p:nvPr>
        </p:nvSpPr>
        <p:spPr>
          <a:solidFill>
            <a:schemeClr val="bg1"/>
          </a:solidFill>
        </p:spPr>
        <p:txBody>
          <a:bodyPr/>
          <a:lstStyle/>
          <a:p>
            <a:r>
              <a:rPr lang="en-US" dirty="0"/>
              <a:t>Antigens in 3</a:t>
            </a:r>
            <a:r>
              <a:rPr lang="en-US" baseline="30000" dirty="0"/>
              <a:t>rd</a:t>
            </a:r>
            <a:r>
              <a:rPr lang="en-US" dirty="0"/>
              <a:t> gen and 4</a:t>
            </a:r>
            <a:r>
              <a:rPr lang="en-US" baseline="30000" dirty="0"/>
              <a:t>th</a:t>
            </a:r>
            <a:r>
              <a:rPr lang="en-US" dirty="0"/>
              <a:t> gen antibody assays differ</a:t>
            </a:r>
          </a:p>
        </p:txBody>
      </p:sp>
      <p:pic>
        <p:nvPicPr>
          <p:cNvPr id="4" name="Content Placeholder 3">
            <a:extLst>
              <a:ext uri="{FF2B5EF4-FFF2-40B4-BE49-F238E27FC236}">
                <a16:creationId xmlns:a16="http://schemas.microsoft.com/office/drawing/2014/main" id="{8CE4280C-FE67-4908-B9DE-58EF84D0333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0499" y="2235686"/>
            <a:ext cx="11772514" cy="3035101"/>
          </a:xfrm>
          <a:prstGeom prst="rect">
            <a:avLst/>
          </a:prstGeom>
        </p:spPr>
      </p:pic>
      <p:sp>
        <p:nvSpPr>
          <p:cNvPr id="5" name="TextBox 4">
            <a:extLst>
              <a:ext uri="{FF2B5EF4-FFF2-40B4-BE49-F238E27FC236}">
                <a16:creationId xmlns:a16="http://schemas.microsoft.com/office/drawing/2014/main" id="{4DC3BB06-2EFA-4B81-8ECB-B20ED296E992}"/>
              </a:ext>
            </a:extLst>
          </p:cNvPr>
          <p:cNvSpPr txBox="1"/>
          <p:nvPr/>
        </p:nvSpPr>
        <p:spPr>
          <a:xfrm>
            <a:off x="5118354" y="2806700"/>
            <a:ext cx="1727200" cy="830997"/>
          </a:xfrm>
          <a:prstGeom prst="rect">
            <a:avLst/>
          </a:prstGeom>
          <a:solidFill>
            <a:schemeClr val="bg1"/>
          </a:solidFill>
          <a:ln>
            <a:solidFill>
              <a:schemeClr val="tx1"/>
            </a:solidFill>
          </a:ln>
        </p:spPr>
        <p:txBody>
          <a:bodyPr wrap="square" rtlCol="0">
            <a:spAutoFit/>
          </a:bodyPr>
          <a:lstStyle/>
          <a:p>
            <a:pPr algn="ctr"/>
            <a:r>
              <a:rPr lang="en-US" sz="2400" dirty="0">
                <a:solidFill>
                  <a:srgbClr val="336600"/>
                </a:solidFill>
                <a:latin typeface="Candara" panose="020E0502030303020204" pitchFamily="34" charset="0"/>
              </a:rPr>
              <a:t>gp41, p24 antibodies</a:t>
            </a:r>
          </a:p>
        </p:txBody>
      </p:sp>
      <p:sp>
        <p:nvSpPr>
          <p:cNvPr id="6" name="TextBox 5">
            <a:extLst>
              <a:ext uri="{FF2B5EF4-FFF2-40B4-BE49-F238E27FC236}">
                <a16:creationId xmlns:a16="http://schemas.microsoft.com/office/drawing/2014/main" id="{C4A13961-34C8-4899-A5CB-E7AD421985B9}"/>
              </a:ext>
            </a:extLst>
          </p:cNvPr>
          <p:cNvSpPr txBox="1"/>
          <p:nvPr/>
        </p:nvSpPr>
        <p:spPr>
          <a:xfrm>
            <a:off x="8657520" y="2696001"/>
            <a:ext cx="1600200" cy="830997"/>
          </a:xfrm>
          <a:prstGeom prst="rect">
            <a:avLst/>
          </a:prstGeom>
          <a:solidFill>
            <a:schemeClr val="bg1"/>
          </a:solidFill>
          <a:ln>
            <a:solidFill>
              <a:schemeClr val="tx1"/>
            </a:solidFill>
          </a:ln>
        </p:spPr>
        <p:txBody>
          <a:bodyPr wrap="square" rtlCol="0">
            <a:spAutoFit/>
          </a:bodyPr>
          <a:lstStyle/>
          <a:p>
            <a:pPr algn="ctr"/>
            <a:r>
              <a:rPr lang="en-US" sz="2400" dirty="0">
                <a:solidFill>
                  <a:srgbClr val="336600"/>
                </a:solidFill>
                <a:latin typeface="Candara" panose="020E0502030303020204" pitchFamily="34" charset="0"/>
              </a:rPr>
              <a:t>gp41 antibodies</a:t>
            </a:r>
          </a:p>
        </p:txBody>
      </p:sp>
    </p:spTree>
    <p:extLst>
      <p:ext uri="{BB962C8B-B14F-4D97-AF65-F5344CB8AC3E}">
        <p14:creationId xmlns:p14="http://schemas.microsoft.com/office/powerpoint/2010/main" val="21603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Picture 7" descr="Horiz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600" y="114301"/>
            <a:ext cx="11887200" cy="6684963"/>
          </a:xfrm>
          <a:prstGeom prst="rect">
            <a:avLst/>
          </a:prstGeom>
          <a:noFill/>
          <a:ln w="9525">
            <a:noFill/>
            <a:miter lim="800000"/>
            <a:headEnd/>
            <a:tailEnd/>
          </a:ln>
        </p:spPr>
      </p:pic>
      <p:sp>
        <p:nvSpPr>
          <p:cNvPr id="429058" name="Rectangle 2"/>
          <p:cNvSpPr>
            <a:spLocks noGrp="1" noChangeArrowheads="1"/>
          </p:cNvSpPr>
          <p:nvPr>
            <p:ph type="title"/>
          </p:nvPr>
        </p:nvSpPr>
        <p:spPr>
          <a:xfrm>
            <a:off x="2133600" y="685800"/>
            <a:ext cx="8331200" cy="1371600"/>
          </a:xfrm>
        </p:spPr>
        <p:txBody>
          <a:bodyPr/>
          <a:lstStyle/>
          <a:p>
            <a:r>
              <a:rPr lang="en-US">
                <a:solidFill>
                  <a:srgbClr val="FFFF00"/>
                </a:solidFill>
              </a:rPr>
              <a:t>On the Horizon…</a:t>
            </a:r>
          </a:p>
        </p:txBody>
      </p:sp>
    </p:spTree>
    <p:custDataLst>
      <p:tags r:id="rId1"/>
    </p:custDataLst>
    <p:extLst>
      <p:ext uri="{BB962C8B-B14F-4D97-AF65-F5344CB8AC3E}">
        <p14:creationId xmlns:p14="http://schemas.microsoft.com/office/powerpoint/2010/main" val="357478492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sz="3600" dirty="0"/>
              <a:t>Background and Disclosure of Financial Relationships</a:t>
            </a:r>
          </a:p>
        </p:txBody>
      </p:sp>
      <p:sp>
        <p:nvSpPr>
          <p:cNvPr id="9" name="Content Placeholder 8"/>
          <p:cNvSpPr>
            <a:spLocks noGrp="1"/>
          </p:cNvSpPr>
          <p:nvPr>
            <p:ph idx="4294967295"/>
          </p:nvPr>
        </p:nvSpPr>
        <p:spPr>
          <a:xfrm>
            <a:off x="750459" y="1730680"/>
            <a:ext cx="10972800" cy="3886200"/>
          </a:xfrm>
        </p:spPr>
        <p:txBody>
          <a:bodyPr>
            <a:normAutofit/>
          </a:bodyPr>
          <a:lstStyle/>
          <a:p>
            <a:r>
              <a:rPr lang="en-US" sz="3000" dirty="0"/>
              <a:t>Dr. Branson previously served as Associate Director for Laboratory Diagnostics in CDC’s Division of HIV/AIDS Prevention until October 2014.</a:t>
            </a:r>
          </a:p>
          <a:p>
            <a:endParaRPr lang="en-US" sz="3000" dirty="0"/>
          </a:p>
          <a:p>
            <a:r>
              <a:rPr lang="en-US" sz="3000" dirty="0"/>
              <a:t>Dr. Branson currently serves as consultant to the Gilead Sciences FOCUS Program and </a:t>
            </a:r>
            <a:r>
              <a:rPr lang="en-US" sz="3000" dirty="0" err="1"/>
              <a:t>Chembio</a:t>
            </a:r>
            <a:r>
              <a:rPr lang="en-US" sz="3000" dirty="0"/>
              <a:t> Diagnostic Systems, Inc. </a:t>
            </a:r>
          </a:p>
          <a:p>
            <a:endParaRPr lang="en-US" sz="3467" dirty="0"/>
          </a:p>
          <a:p>
            <a:pPr marL="0" indent="0">
              <a:buNone/>
            </a:pPr>
            <a:endParaRPr lang="en-US" sz="3467" dirty="0"/>
          </a:p>
        </p:txBody>
      </p:sp>
    </p:spTree>
    <p:extLst>
      <p:ext uri="{BB962C8B-B14F-4D97-AF65-F5344CB8AC3E}">
        <p14:creationId xmlns:p14="http://schemas.microsoft.com/office/powerpoint/2010/main" val="3652777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76CB24-6D47-4C01-A514-847B656C0E69}"/>
              </a:ext>
            </a:extLst>
          </p:cNvPr>
          <p:cNvGrpSpPr/>
          <p:nvPr/>
        </p:nvGrpSpPr>
        <p:grpSpPr>
          <a:xfrm>
            <a:off x="1101090" y="491823"/>
            <a:ext cx="10094141" cy="5614596"/>
            <a:chOff x="1101090" y="491823"/>
            <a:chExt cx="10094141" cy="5614596"/>
          </a:xfrm>
        </p:grpSpPr>
        <p:sp>
          <p:nvSpPr>
            <p:cNvPr id="3074" name="Text Box 2"/>
            <p:cNvSpPr txBox="1">
              <a:spLocks noChangeArrowheads="1"/>
            </p:cNvSpPr>
            <p:nvPr/>
          </p:nvSpPr>
          <p:spPr bwMode="auto">
            <a:xfrm>
              <a:off x="2924891" y="491823"/>
              <a:ext cx="6484620" cy="42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charset="0"/>
                  <a:ea typeface="+mn-ea"/>
                  <a:cs typeface="Arial" charset="0"/>
                </a:rPr>
                <a:t>HIV-1/2 antigen/antibody immunoassay</a:t>
              </a:r>
            </a:p>
          </p:txBody>
        </p:sp>
        <p:sp>
          <p:nvSpPr>
            <p:cNvPr id="3075" name="Text Box 3"/>
            <p:cNvSpPr txBox="1">
              <a:spLocks noChangeArrowheads="1"/>
            </p:cNvSpPr>
            <p:nvPr/>
          </p:nvSpPr>
          <p:spPr bwMode="auto">
            <a:xfrm>
              <a:off x="1143001" y="2368551"/>
              <a:ext cx="695848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HIV-1/HIV-2 antibody differentiation immunoassay </a:t>
              </a:r>
              <a:endParaRPr kumimoji="0" lang="en-US" sz="2000" b="1" i="0" u="none" strike="noStrike" kern="1200" cap="none" spc="0" normalizeH="0" baseline="0" noProof="0" dirty="0">
                <a:ln>
                  <a:noFill/>
                </a:ln>
                <a:solidFill>
                  <a:srgbClr val="000000"/>
                </a:solidFill>
                <a:effectLst/>
                <a:uLnTx/>
                <a:uFillTx/>
                <a:latin typeface="ZapfHumnst BT" pitchFamily="34" charset="0"/>
                <a:ea typeface="+mn-ea"/>
                <a:cs typeface="Arial" charset="0"/>
              </a:endParaRPr>
            </a:p>
          </p:txBody>
        </p:sp>
        <p:sp>
          <p:nvSpPr>
            <p:cNvPr id="3076" name="Text Box 4"/>
            <p:cNvSpPr txBox="1">
              <a:spLocks noChangeArrowheads="1"/>
            </p:cNvSpPr>
            <p:nvPr/>
          </p:nvSpPr>
          <p:spPr bwMode="auto">
            <a:xfrm>
              <a:off x="5763738" y="1389064"/>
              <a:ext cx="4012724"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Arial" charset="0"/>
                </a:rPr>
                <a:t>(-)</a:t>
              </a:r>
            </a:p>
          </p:txBody>
        </p:sp>
        <p:sp>
          <p:nvSpPr>
            <p:cNvPr id="3077" name="Text Box 5"/>
            <p:cNvSpPr txBox="1">
              <a:spLocks noChangeArrowheads="1"/>
            </p:cNvSpPr>
            <p:nvPr/>
          </p:nvSpPr>
          <p:spPr bwMode="auto">
            <a:xfrm>
              <a:off x="4211955" y="1412877"/>
              <a:ext cx="878127"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Arial" charset="0"/>
                </a:rPr>
                <a:t>(+)</a:t>
              </a:r>
            </a:p>
          </p:txBody>
        </p:sp>
        <p:sp>
          <p:nvSpPr>
            <p:cNvPr id="12" name="Text Box 6"/>
            <p:cNvSpPr txBox="1">
              <a:spLocks noChangeArrowheads="1"/>
            </p:cNvSpPr>
            <p:nvPr/>
          </p:nvSpPr>
          <p:spPr bwMode="auto">
            <a:xfrm>
              <a:off x="1101090" y="3406777"/>
              <a:ext cx="2190751" cy="1622905"/>
            </a:xfrm>
            <a:prstGeom prst="rect">
              <a:avLst/>
            </a:prstGeom>
            <a:noFill/>
            <a:ln w="9525">
              <a:noFill/>
              <a:miter lim="800000"/>
              <a:headEnd/>
              <a:tailEnd/>
            </a:ln>
          </p:spPr>
          <p:txBody>
            <a:bodyPr lIns="83211" tIns="41605" rIns="83211" bIns="41605">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HIV-2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antibodies detected</a:t>
              </a:r>
            </a:p>
          </p:txBody>
        </p:sp>
        <p:sp>
          <p:nvSpPr>
            <p:cNvPr id="13" name="Text Box 7"/>
            <p:cNvSpPr txBox="1">
              <a:spLocks noChangeArrowheads="1"/>
            </p:cNvSpPr>
            <p:nvPr/>
          </p:nvSpPr>
          <p:spPr bwMode="auto">
            <a:xfrm>
              <a:off x="3291841" y="3460749"/>
              <a:ext cx="2190751" cy="1499795"/>
            </a:xfrm>
            <a:prstGeom prst="rect">
              <a:avLst/>
            </a:prstGeom>
            <a:noFill/>
            <a:ln w="9525">
              <a:noFill/>
              <a:miter lim="800000"/>
              <a:headEnd/>
              <a:tailEnd/>
            </a:ln>
          </p:spPr>
          <p:txBody>
            <a:bodyPr lIns="83211" tIns="41605" rIns="83211" bIns="41605">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HIV-2 (+)</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HIV-2 antibodies detected</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080" name="Line 9"/>
            <p:cNvSpPr>
              <a:spLocks noChangeShapeType="1"/>
            </p:cNvSpPr>
            <p:nvPr/>
          </p:nvSpPr>
          <p:spPr bwMode="auto">
            <a:xfrm>
              <a:off x="4606291" y="1827214"/>
              <a:ext cx="0" cy="347663"/>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1" name="Line 10"/>
            <p:cNvSpPr>
              <a:spLocks noChangeShapeType="1"/>
            </p:cNvSpPr>
            <p:nvPr/>
          </p:nvSpPr>
          <p:spPr bwMode="auto">
            <a:xfrm>
              <a:off x="7673340" y="1184275"/>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2" name="Line 11"/>
            <p:cNvSpPr>
              <a:spLocks noChangeShapeType="1"/>
            </p:cNvSpPr>
            <p:nvPr/>
          </p:nvSpPr>
          <p:spPr bwMode="auto">
            <a:xfrm>
              <a:off x="2152650" y="3013075"/>
              <a:ext cx="6747511"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3" name="Line 12"/>
            <p:cNvSpPr>
              <a:spLocks noChangeShapeType="1"/>
            </p:cNvSpPr>
            <p:nvPr/>
          </p:nvSpPr>
          <p:spPr bwMode="auto">
            <a:xfrm>
              <a:off x="2152651" y="301307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4" name="Line 13"/>
            <p:cNvSpPr>
              <a:spLocks noChangeShapeType="1"/>
            </p:cNvSpPr>
            <p:nvPr/>
          </p:nvSpPr>
          <p:spPr bwMode="auto">
            <a:xfrm>
              <a:off x="4343400" y="301307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5" name="Line 14"/>
            <p:cNvSpPr>
              <a:spLocks noChangeShapeType="1"/>
            </p:cNvSpPr>
            <p:nvPr/>
          </p:nvSpPr>
          <p:spPr bwMode="auto">
            <a:xfrm>
              <a:off x="4606291" y="2784475"/>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6" name="Line 15"/>
            <p:cNvSpPr>
              <a:spLocks noChangeShapeType="1"/>
            </p:cNvSpPr>
            <p:nvPr/>
          </p:nvSpPr>
          <p:spPr bwMode="auto">
            <a:xfrm>
              <a:off x="4606289" y="1184275"/>
              <a:ext cx="3067051"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7" name="Line 16"/>
            <p:cNvSpPr>
              <a:spLocks noChangeShapeType="1"/>
            </p:cNvSpPr>
            <p:nvPr/>
          </p:nvSpPr>
          <p:spPr bwMode="auto">
            <a:xfrm>
              <a:off x="4606291" y="1184275"/>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8" name="Line 17"/>
            <p:cNvSpPr>
              <a:spLocks noChangeShapeType="1"/>
            </p:cNvSpPr>
            <p:nvPr/>
          </p:nvSpPr>
          <p:spPr bwMode="auto">
            <a:xfrm>
              <a:off x="6183631" y="955675"/>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9" name="Text Box 6"/>
            <p:cNvSpPr txBox="1">
              <a:spLocks noChangeArrowheads="1"/>
            </p:cNvSpPr>
            <p:nvPr/>
          </p:nvSpPr>
          <p:spPr bwMode="auto">
            <a:xfrm>
              <a:off x="7352031" y="3472775"/>
              <a:ext cx="3446780" cy="85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Arial" charset="0"/>
                </a:rPr>
                <a:t>HIV-1 (-) </a:t>
              </a:r>
              <a:r>
                <a:rPr kumimoji="0" lang="en-US" sz="1700" b="0" i="0" u="none" strike="noStrike" kern="1200" cap="none" spc="0" normalizeH="0" baseline="0" noProof="0" dirty="0">
                  <a:ln>
                    <a:noFill/>
                  </a:ln>
                  <a:solidFill>
                    <a:srgbClr val="000000"/>
                  </a:solidFill>
                  <a:effectLst/>
                  <a:uLnTx/>
                  <a:uFillTx/>
                  <a:latin typeface="Arial" charset="0"/>
                  <a:ea typeface="+mn-ea"/>
                  <a:cs typeface="Arial" charset="0"/>
                </a:rPr>
                <a:t>or indeterminate</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Arial" charset="0"/>
                </a:rPr>
                <a:t>HIV-2 (-) </a:t>
              </a:r>
              <a:r>
                <a:rPr kumimoji="0" lang="en-US" sz="1700" b="0" i="0" u="none" strike="noStrike" kern="1200" cap="none" spc="0" normalizeH="0" baseline="0" noProof="0" dirty="0">
                  <a:ln>
                    <a:noFill/>
                  </a:ln>
                  <a:solidFill>
                    <a:srgbClr val="000000"/>
                  </a:solidFill>
                  <a:effectLst/>
                  <a:uLnTx/>
                  <a:uFillTx/>
                  <a:latin typeface="Arial" charset="0"/>
                  <a:ea typeface="+mn-ea"/>
                  <a:cs typeface="Arial" charset="0"/>
                </a:rPr>
                <a:t>or indeterminate</a:t>
              </a:r>
              <a:endParaRPr kumimoji="0" 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90" name="Line 13"/>
            <p:cNvSpPr>
              <a:spLocks noChangeShapeType="1"/>
            </p:cNvSpPr>
            <p:nvPr/>
          </p:nvSpPr>
          <p:spPr bwMode="auto">
            <a:xfrm>
              <a:off x="8900160" y="4275139"/>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1" name="Text Box 6"/>
            <p:cNvSpPr txBox="1">
              <a:spLocks noChangeArrowheads="1"/>
            </p:cNvSpPr>
            <p:nvPr/>
          </p:nvSpPr>
          <p:spPr bwMode="auto">
            <a:xfrm>
              <a:off x="7465219" y="4572001"/>
              <a:ext cx="2804160"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HIV-1 NAT</a:t>
              </a:r>
            </a:p>
          </p:txBody>
        </p:sp>
        <p:sp>
          <p:nvSpPr>
            <p:cNvPr id="3092" name="Line 10"/>
            <p:cNvSpPr>
              <a:spLocks noChangeShapeType="1"/>
            </p:cNvSpPr>
            <p:nvPr/>
          </p:nvSpPr>
          <p:spPr bwMode="auto">
            <a:xfrm>
              <a:off x="9997361" y="5103813"/>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3" name="Line 15"/>
            <p:cNvSpPr>
              <a:spLocks noChangeShapeType="1"/>
            </p:cNvSpPr>
            <p:nvPr/>
          </p:nvSpPr>
          <p:spPr bwMode="auto">
            <a:xfrm>
              <a:off x="7676993" y="5103813"/>
              <a:ext cx="2313067"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4" name="Line 16"/>
            <p:cNvSpPr>
              <a:spLocks noChangeShapeType="1"/>
            </p:cNvSpPr>
            <p:nvPr/>
          </p:nvSpPr>
          <p:spPr bwMode="auto">
            <a:xfrm>
              <a:off x="7676991" y="5103813"/>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5" name="Line 17"/>
            <p:cNvSpPr>
              <a:spLocks noChangeShapeType="1"/>
            </p:cNvSpPr>
            <p:nvPr/>
          </p:nvSpPr>
          <p:spPr bwMode="auto">
            <a:xfrm>
              <a:off x="8856345" y="4875213"/>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6" name="Text Box 6"/>
            <p:cNvSpPr txBox="1">
              <a:spLocks noChangeArrowheads="1"/>
            </p:cNvSpPr>
            <p:nvPr/>
          </p:nvSpPr>
          <p:spPr bwMode="auto">
            <a:xfrm>
              <a:off x="6271260" y="5283202"/>
              <a:ext cx="2804160" cy="6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HIV-1 NAT (+) </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Acute HIV-1 infection</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97" name="Text Box 6"/>
            <p:cNvSpPr txBox="1">
              <a:spLocks noChangeArrowheads="1"/>
            </p:cNvSpPr>
            <p:nvPr/>
          </p:nvSpPr>
          <p:spPr bwMode="auto">
            <a:xfrm>
              <a:off x="8741591" y="5290913"/>
              <a:ext cx="2453640" cy="6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Arial" charset="0"/>
                </a:rPr>
                <a:t>HIV-1 NAT </a:t>
              </a: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Negative for HIV-1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98" name="Line 13"/>
            <p:cNvSpPr>
              <a:spLocks noChangeShapeType="1"/>
            </p:cNvSpPr>
            <p:nvPr/>
          </p:nvSpPr>
          <p:spPr bwMode="auto">
            <a:xfrm>
              <a:off x="8920243" y="3022601"/>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9" name="TextBox 39"/>
            <p:cNvSpPr txBox="1">
              <a:spLocks noChangeArrowheads="1"/>
            </p:cNvSpPr>
            <p:nvPr/>
          </p:nvSpPr>
          <p:spPr bwMode="auto">
            <a:xfrm>
              <a:off x="5966381" y="1709739"/>
              <a:ext cx="3768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Negative for HIV-1 and HIV-2 antibodies and p24 Ag</a:t>
              </a:r>
            </a:p>
          </p:txBody>
        </p:sp>
        <p:sp>
          <p:nvSpPr>
            <p:cNvPr id="30" name="Text Box 7"/>
            <p:cNvSpPr txBox="1">
              <a:spLocks noChangeArrowheads="1"/>
            </p:cNvSpPr>
            <p:nvPr/>
          </p:nvSpPr>
          <p:spPr bwMode="auto">
            <a:xfrm>
              <a:off x="5482590" y="3460749"/>
              <a:ext cx="2190751" cy="1499795"/>
            </a:xfrm>
            <a:prstGeom prst="rect">
              <a:avLst/>
            </a:prstGeom>
            <a:noFill/>
            <a:ln w="9525">
              <a:noFill/>
              <a:miter lim="800000"/>
              <a:headEnd/>
              <a:tailEnd/>
            </a:ln>
          </p:spPr>
          <p:txBody>
            <a:bodyPr lIns="83211" tIns="41605" rIns="83211" bIns="41605">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HIV-2 (+)</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HIV antibodies detected</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101" name="Line 13"/>
            <p:cNvSpPr>
              <a:spLocks noChangeShapeType="1"/>
            </p:cNvSpPr>
            <p:nvPr/>
          </p:nvSpPr>
          <p:spPr bwMode="auto">
            <a:xfrm>
              <a:off x="6446520" y="301307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102" name="TextBox 1"/>
            <p:cNvSpPr txBox="1">
              <a:spLocks noChangeArrowheads="1"/>
            </p:cNvSpPr>
            <p:nvPr/>
          </p:nvSpPr>
          <p:spPr bwMode="auto">
            <a:xfrm>
              <a:off x="1219200" y="5029201"/>
              <a:ext cx="45429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indicates reactive test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indicates  non-reactive test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NAT: nucleic acid test</a:t>
              </a:r>
            </a:p>
          </p:txBody>
        </p:sp>
      </p:grpSp>
    </p:spTree>
    <p:extLst>
      <p:ext uri="{BB962C8B-B14F-4D97-AF65-F5344CB8AC3E}">
        <p14:creationId xmlns:p14="http://schemas.microsoft.com/office/powerpoint/2010/main" val="350274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924891" y="491823"/>
            <a:ext cx="6484620" cy="453354"/>
          </a:xfrm>
          <a:prstGeom prst="rect">
            <a:avLst/>
          </a:prstGeom>
          <a:solidFill>
            <a:schemeClr val="bg1">
              <a:lumMod val="95000"/>
            </a:schemeClr>
          </a:solidFill>
          <a:ln w="9525">
            <a:solidFill>
              <a:srgbClr val="000000"/>
            </a:solidFill>
            <a:miter lim="800000"/>
            <a:headEnd/>
            <a:tailEnd/>
          </a:ln>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chemeClr val="accent5">
                    <a:lumMod val="50000"/>
                  </a:schemeClr>
                </a:solidFill>
                <a:effectLst/>
                <a:uLnTx/>
                <a:uFillTx/>
                <a:latin typeface="Arial" charset="0"/>
                <a:ea typeface="+mn-ea"/>
                <a:cs typeface="Arial" charset="0"/>
              </a:rPr>
              <a:t>HIV-1/2 antigen/antibody immunoassay</a:t>
            </a:r>
          </a:p>
        </p:txBody>
      </p:sp>
      <p:sp>
        <p:nvSpPr>
          <p:cNvPr id="3075" name="Text Box 3"/>
          <p:cNvSpPr txBox="1">
            <a:spLocks noChangeArrowheads="1"/>
          </p:cNvSpPr>
          <p:nvPr/>
        </p:nvSpPr>
        <p:spPr bwMode="auto">
          <a:xfrm>
            <a:off x="5730646" y="2761276"/>
            <a:ext cx="3678865" cy="763424"/>
          </a:xfrm>
          <a:prstGeom prst="rect">
            <a:avLst/>
          </a:prstGeom>
          <a:solidFill>
            <a:schemeClr val="bg1">
              <a:lumMod val="95000"/>
            </a:schemeClr>
          </a:solidFill>
          <a:ln w="9525">
            <a:solidFill>
              <a:srgbClr val="000000"/>
            </a:solidFill>
            <a:miter lim="800000"/>
            <a:headEnd/>
            <a:tailEnd/>
          </a:ln>
        </p:spPr>
        <p:txBody>
          <a:bodyPr lIns="83211" tIns="41605" rIns="83211" bIns="41605"/>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chemeClr val="accent5">
                    <a:lumMod val="50000"/>
                  </a:schemeClr>
                </a:solidFill>
                <a:effectLst/>
                <a:uLnTx/>
                <a:uFillTx/>
                <a:latin typeface="Arial" charset="0"/>
                <a:ea typeface="+mn-ea"/>
                <a:cs typeface="Arial" charset="0"/>
              </a:rPr>
              <a:t>HIV-1/HIV-2 antibody differentiation immunoassay </a:t>
            </a:r>
            <a:endParaRPr kumimoji="0" lang="en-US" sz="2000" b="1" i="0" u="none" strike="noStrike" kern="1200" cap="none" spc="0" normalizeH="0" baseline="0" noProof="0" dirty="0">
              <a:ln>
                <a:noFill/>
              </a:ln>
              <a:solidFill>
                <a:schemeClr val="accent5">
                  <a:lumMod val="50000"/>
                </a:schemeClr>
              </a:solidFill>
              <a:effectLst/>
              <a:uLnTx/>
              <a:uFillTx/>
              <a:ea typeface="+mn-ea"/>
              <a:cs typeface="Arial" charset="0"/>
            </a:endParaRPr>
          </a:p>
        </p:txBody>
      </p:sp>
      <p:sp>
        <p:nvSpPr>
          <p:cNvPr id="3076" name="Text Box 4"/>
          <p:cNvSpPr txBox="1">
            <a:spLocks noChangeArrowheads="1"/>
          </p:cNvSpPr>
          <p:nvPr/>
        </p:nvSpPr>
        <p:spPr bwMode="auto">
          <a:xfrm>
            <a:off x="7970301" y="1358835"/>
            <a:ext cx="667444"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a:t>
            </a:r>
          </a:p>
        </p:txBody>
      </p:sp>
      <p:sp>
        <p:nvSpPr>
          <p:cNvPr id="3077" name="Text Box 5"/>
          <p:cNvSpPr txBox="1">
            <a:spLocks noChangeArrowheads="1"/>
          </p:cNvSpPr>
          <p:nvPr/>
        </p:nvSpPr>
        <p:spPr bwMode="auto">
          <a:xfrm>
            <a:off x="2723395" y="1412877"/>
            <a:ext cx="878127"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a:t>
            </a:r>
          </a:p>
        </p:txBody>
      </p:sp>
      <p:sp>
        <p:nvSpPr>
          <p:cNvPr id="12" name="Text Box 6"/>
          <p:cNvSpPr txBox="1">
            <a:spLocks noChangeArrowheads="1"/>
          </p:cNvSpPr>
          <p:nvPr/>
        </p:nvSpPr>
        <p:spPr bwMode="auto">
          <a:xfrm>
            <a:off x="4142180" y="3975817"/>
            <a:ext cx="1242936" cy="638020"/>
          </a:xfrm>
          <a:prstGeom prst="rect">
            <a:avLst/>
          </a:prstGeom>
          <a:noFill/>
          <a:ln w="9525">
            <a:noFill/>
            <a:miter lim="800000"/>
            <a:headEnd/>
            <a:tailEnd/>
          </a:ln>
        </p:spPr>
        <p:txBody>
          <a:bodyPr wrap="square" lIns="83211" tIns="41605" rIns="83211" bIns="41605">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a:t>
            </a:r>
            <a:r>
              <a:rPr lang="en-US" dirty="0">
                <a:solidFill>
                  <a:srgbClr val="000000"/>
                </a:solidFill>
                <a:latin typeface="Arial" pitchFamily="34" charset="0"/>
                <a:cs typeface="Arial" pitchFamily="34" charset="0"/>
              </a:rPr>
              <a:t> </a:t>
            </a:r>
            <a:r>
              <a:rPr kumimoji="0" 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HIV-2 (-)</a:t>
            </a:r>
          </a:p>
        </p:txBody>
      </p:sp>
      <p:sp>
        <p:nvSpPr>
          <p:cNvPr id="13" name="Text Box 7"/>
          <p:cNvSpPr txBox="1">
            <a:spLocks noChangeArrowheads="1"/>
          </p:cNvSpPr>
          <p:nvPr/>
        </p:nvSpPr>
        <p:spPr bwMode="auto">
          <a:xfrm>
            <a:off x="5564375" y="4004285"/>
            <a:ext cx="1453648" cy="638020"/>
          </a:xfrm>
          <a:prstGeom prst="rect">
            <a:avLst/>
          </a:prstGeom>
          <a:noFill/>
          <a:ln w="9525">
            <a:noFill/>
            <a:miter lim="800000"/>
            <a:headEnd/>
            <a:tailEnd/>
          </a:ln>
        </p:spPr>
        <p:txBody>
          <a:bodyPr wrap="square" lIns="83211" tIns="41605" rIns="83211" bIns="41605">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 HIV-2 (+)</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sp>
        <p:nvSpPr>
          <p:cNvPr id="3080" name="Line 9"/>
          <p:cNvSpPr>
            <a:spLocks noChangeShapeType="1"/>
          </p:cNvSpPr>
          <p:nvPr/>
        </p:nvSpPr>
        <p:spPr bwMode="auto">
          <a:xfrm>
            <a:off x="3160263" y="1750634"/>
            <a:ext cx="0" cy="21959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1" name="Line 10"/>
          <p:cNvSpPr>
            <a:spLocks noChangeShapeType="1"/>
          </p:cNvSpPr>
          <p:nvPr/>
        </p:nvSpPr>
        <p:spPr bwMode="auto">
          <a:xfrm>
            <a:off x="8300660" y="1173642"/>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2" name="Line 11"/>
          <p:cNvSpPr>
            <a:spLocks noChangeShapeType="1"/>
          </p:cNvSpPr>
          <p:nvPr/>
        </p:nvSpPr>
        <p:spPr bwMode="auto">
          <a:xfrm>
            <a:off x="4758698" y="3643944"/>
            <a:ext cx="5544248" cy="709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4" name="Line 13"/>
          <p:cNvSpPr>
            <a:spLocks noChangeShapeType="1"/>
          </p:cNvSpPr>
          <p:nvPr/>
        </p:nvSpPr>
        <p:spPr bwMode="auto">
          <a:xfrm>
            <a:off x="6257598" y="3651039"/>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5" name="Line 14"/>
          <p:cNvSpPr>
            <a:spLocks noChangeShapeType="1"/>
          </p:cNvSpPr>
          <p:nvPr/>
        </p:nvSpPr>
        <p:spPr bwMode="auto">
          <a:xfrm flipH="1">
            <a:off x="7327008" y="3524700"/>
            <a:ext cx="0" cy="1192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6" name="Line 15"/>
          <p:cNvSpPr>
            <a:spLocks noChangeShapeType="1"/>
          </p:cNvSpPr>
          <p:nvPr/>
        </p:nvSpPr>
        <p:spPr bwMode="auto">
          <a:xfrm>
            <a:off x="3160263" y="1149484"/>
            <a:ext cx="5143760" cy="1688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7" name="Line 16"/>
          <p:cNvSpPr>
            <a:spLocks noChangeShapeType="1"/>
          </p:cNvSpPr>
          <p:nvPr/>
        </p:nvSpPr>
        <p:spPr bwMode="auto">
          <a:xfrm>
            <a:off x="3170896" y="1160464"/>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88" name="Line 17"/>
          <p:cNvSpPr>
            <a:spLocks noChangeShapeType="1"/>
          </p:cNvSpPr>
          <p:nvPr/>
        </p:nvSpPr>
        <p:spPr bwMode="auto">
          <a:xfrm>
            <a:off x="6183631" y="955675"/>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9" name="TextBox 39"/>
          <p:cNvSpPr txBox="1">
            <a:spLocks noChangeArrowheads="1"/>
          </p:cNvSpPr>
          <p:nvPr/>
        </p:nvSpPr>
        <p:spPr bwMode="auto">
          <a:xfrm>
            <a:off x="6753699" y="1742290"/>
            <a:ext cx="3768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Negative for HIV-1 and HIV-2 antibodies and p24 Ag</a:t>
            </a:r>
          </a:p>
        </p:txBody>
      </p:sp>
      <p:sp>
        <p:nvSpPr>
          <p:cNvPr id="30" name="Text Box 7"/>
          <p:cNvSpPr txBox="1">
            <a:spLocks noChangeArrowheads="1"/>
          </p:cNvSpPr>
          <p:nvPr/>
        </p:nvSpPr>
        <p:spPr bwMode="auto">
          <a:xfrm>
            <a:off x="7393332" y="4086555"/>
            <a:ext cx="1453645" cy="638020"/>
          </a:xfrm>
          <a:prstGeom prst="rect">
            <a:avLst/>
          </a:prstGeom>
          <a:noFill/>
          <a:ln w="9525">
            <a:noFill/>
            <a:miter lim="800000"/>
            <a:headEnd/>
            <a:tailEnd/>
          </a:ln>
        </p:spPr>
        <p:txBody>
          <a:bodyPr wrap="square" lIns="83211" tIns="41605" rIns="83211" bIns="41605">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HIV-1 (+) HIV-2 (+)</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101" name="Line 13"/>
          <p:cNvSpPr>
            <a:spLocks noChangeShapeType="1"/>
          </p:cNvSpPr>
          <p:nvPr/>
        </p:nvSpPr>
        <p:spPr bwMode="auto">
          <a:xfrm>
            <a:off x="8211827" y="365421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2" name="TextBox 31">
            <a:extLst>
              <a:ext uri="{FF2B5EF4-FFF2-40B4-BE49-F238E27FC236}">
                <a16:creationId xmlns:a16="http://schemas.microsoft.com/office/drawing/2014/main" id="{7071395D-46F3-4A1F-BDE6-B7E86ED8396A}"/>
              </a:ext>
            </a:extLst>
          </p:cNvPr>
          <p:cNvSpPr txBox="1"/>
          <p:nvPr/>
        </p:nvSpPr>
        <p:spPr>
          <a:xfrm>
            <a:off x="1277361" y="2045373"/>
            <a:ext cx="3809893" cy="502766"/>
          </a:xfrm>
          <a:prstGeom prst="rect">
            <a:avLst/>
          </a:prstGeom>
          <a:solidFill>
            <a:schemeClr val="bg1">
              <a:lumMod val="95000"/>
            </a:schemeClr>
          </a:solidFill>
          <a:ln>
            <a:solidFill>
              <a:schemeClr val="accent1"/>
            </a:solidFill>
          </a:ln>
        </p:spPr>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667" b="1" i="0" u="none" strike="noStrike" kern="1200" cap="none" spc="0" normalizeH="0" baseline="0" noProof="0" dirty="0">
                <a:ln>
                  <a:noFill/>
                </a:ln>
                <a:solidFill>
                  <a:srgbClr val="9999FF">
                    <a:lumMod val="50000"/>
                  </a:srgbClr>
                </a:solidFill>
                <a:effectLst/>
                <a:uLnTx/>
                <a:uFillTx/>
                <a:latin typeface="Arial" panose="020B0604020202020204" pitchFamily="34" charset="0"/>
                <a:ea typeface="+mn-ea"/>
                <a:cs typeface="Arial" panose="020B0604020202020204" pitchFamily="34" charset="0"/>
              </a:rPr>
              <a:t>HIV-1 RNA viral load</a:t>
            </a:r>
          </a:p>
        </p:txBody>
      </p:sp>
      <p:sp>
        <p:nvSpPr>
          <p:cNvPr id="33" name="Line 13">
            <a:extLst>
              <a:ext uri="{FF2B5EF4-FFF2-40B4-BE49-F238E27FC236}">
                <a16:creationId xmlns:a16="http://schemas.microsoft.com/office/drawing/2014/main" id="{B758771E-E3E1-4640-9A82-05C3EE81CAB2}"/>
              </a:ext>
            </a:extLst>
          </p:cNvPr>
          <p:cNvSpPr>
            <a:spLocks noChangeShapeType="1"/>
          </p:cNvSpPr>
          <p:nvPr/>
        </p:nvSpPr>
        <p:spPr bwMode="auto">
          <a:xfrm>
            <a:off x="4758697" y="3643944"/>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4" name="Text Box 5">
            <a:extLst>
              <a:ext uri="{FF2B5EF4-FFF2-40B4-BE49-F238E27FC236}">
                <a16:creationId xmlns:a16="http://schemas.microsoft.com/office/drawing/2014/main" id="{640530A1-F315-441E-8E8D-73F2AC5DFABE}"/>
              </a:ext>
            </a:extLst>
          </p:cNvPr>
          <p:cNvSpPr txBox="1">
            <a:spLocks noChangeArrowheads="1"/>
          </p:cNvSpPr>
          <p:nvPr/>
        </p:nvSpPr>
        <p:spPr bwMode="auto">
          <a:xfrm>
            <a:off x="746203" y="3015002"/>
            <a:ext cx="1517843"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Detectable</a:t>
            </a:r>
          </a:p>
        </p:txBody>
      </p:sp>
      <p:sp>
        <p:nvSpPr>
          <p:cNvPr id="35" name="Line 9">
            <a:extLst>
              <a:ext uri="{FF2B5EF4-FFF2-40B4-BE49-F238E27FC236}">
                <a16:creationId xmlns:a16="http://schemas.microsoft.com/office/drawing/2014/main" id="{3F016204-4D02-4D45-8DAC-2B4A6DCD4E17}"/>
              </a:ext>
            </a:extLst>
          </p:cNvPr>
          <p:cNvSpPr>
            <a:spLocks noChangeShapeType="1"/>
          </p:cNvSpPr>
          <p:nvPr/>
        </p:nvSpPr>
        <p:spPr bwMode="auto">
          <a:xfrm>
            <a:off x="1515748" y="3457542"/>
            <a:ext cx="0" cy="75294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6" name="Line 9">
            <a:extLst>
              <a:ext uri="{FF2B5EF4-FFF2-40B4-BE49-F238E27FC236}">
                <a16:creationId xmlns:a16="http://schemas.microsoft.com/office/drawing/2014/main" id="{EE630AE4-2CA3-42C5-8A1D-479699F16821}"/>
              </a:ext>
            </a:extLst>
          </p:cNvPr>
          <p:cNvSpPr>
            <a:spLocks noChangeShapeType="1"/>
          </p:cNvSpPr>
          <p:nvPr/>
        </p:nvSpPr>
        <p:spPr bwMode="auto">
          <a:xfrm>
            <a:off x="1511048" y="2564381"/>
            <a:ext cx="0" cy="347663"/>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 name="TextBox 1">
            <a:extLst>
              <a:ext uri="{FF2B5EF4-FFF2-40B4-BE49-F238E27FC236}">
                <a16:creationId xmlns:a16="http://schemas.microsoft.com/office/drawing/2014/main" id="{BD79996C-ED74-4AB0-B8B3-BB9940319FB5}"/>
              </a:ext>
            </a:extLst>
          </p:cNvPr>
          <p:cNvSpPr txBox="1"/>
          <p:nvPr/>
        </p:nvSpPr>
        <p:spPr>
          <a:xfrm>
            <a:off x="552884" y="4385879"/>
            <a:ext cx="1956390" cy="492443"/>
          </a:xfrm>
          <a:prstGeom prst="rect">
            <a:avLst/>
          </a:prstGeom>
          <a:solidFill>
            <a:schemeClr val="accent1">
              <a:lumMod val="50000"/>
            </a:schemeClr>
          </a:solidFill>
        </p:spPr>
        <p:txBody>
          <a:bodyPr wrap="square" rtlCol="0">
            <a:spAutoFit/>
          </a:bodyPr>
          <a:lstStyle/>
          <a:p>
            <a:pPr algn="ctr"/>
            <a:r>
              <a:rPr lang="en-US" sz="2600" b="1" dirty="0">
                <a:solidFill>
                  <a:schemeClr val="accent3"/>
                </a:solidFill>
                <a:latin typeface="Candara" panose="020E0502030303020204" pitchFamily="34" charset="0"/>
              </a:rPr>
              <a:t>Treat</a:t>
            </a:r>
          </a:p>
        </p:txBody>
      </p:sp>
      <p:sp>
        <p:nvSpPr>
          <p:cNvPr id="38" name="Text Box 6">
            <a:extLst>
              <a:ext uri="{FF2B5EF4-FFF2-40B4-BE49-F238E27FC236}">
                <a16:creationId xmlns:a16="http://schemas.microsoft.com/office/drawing/2014/main" id="{671025A5-3907-4D01-9868-8B1E04AB4821}"/>
              </a:ext>
            </a:extLst>
          </p:cNvPr>
          <p:cNvSpPr txBox="1">
            <a:spLocks noChangeArrowheads="1"/>
          </p:cNvSpPr>
          <p:nvPr/>
        </p:nvSpPr>
        <p:spPr bwMode="auto">
          <a:xfrm>
            <a:off x="9316732" y="4023468"/>
            <a:ext cx="2134538" cy="6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HIV-1 (-) or </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ind</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HIV-2 (-) or </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ind</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9" name="Text Box 5">
            <a:extLst>
              <a:ext uri="{FF2B5EF4-FFF2-40B4-BE49-F238E27FC236}">
                <a16:creationId xmlns:a16="http://schemas.microsoft.com/office/drawing/2014/main" id="{8047F770-5D32-4ADF-B643-273B1E42BCA7}"/>
              </a:ext>
            </a:extLst>
          </p:cNvPr>
          <p:cNvSpPr txBox="1">
            <a:spLocks noChangeArrowheads="1"/>
          </p:cNvSpPr>
          <p:nvPr/>
        </p:nvSpPr>
        <p:spPr bwMode="auto">
          <a:xfrm>
            <a:off x="2509274" y="2998266"/>
            <a:ext cx="1907097"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dirty="0">
                <a:solidFill>
                  <a:srgbClr val="000000"/>
                </a:solidFill>
                <a:latin typeface="Arial" charset="0"/>
              </a:rPr>
              <a:t>Und</a:t>
            </a:r>
            <a:r>
              <a:rPr kumimoji="0" lang="en-US" sz="2000" b="1" i="0" u="none" strike="noStrike" kern="1200" cap="none" spc="0" normalizeH="0" baseline="0" noProof="0" dirty="0" err="1">
                <a:ln>
                  <a:noFill/>
                </a:ln>
                <a:solidFill>
                  <a:srgbClr val="000000"/>
                </a:solidFill>
                <a:effectLst/>
                <a:uLnTx/>
                <a:uFillTx/>
                <a:latin typeface="Arial" charset="0"/>
                <a:ea typeface="+mn-ea"/>
                <a:cs typeface="Arial" charset="0"/>
              </a:rPr>
              <a:t>etectable</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0" name="Line 9">
            <a:extLst>
              <a:ext uri="{FF2B5EF4-FFF2-40B4-BE49-F238E27FC236}">
                <a16:creationId xmlns:a16="http://schemas.microsoft.com/office/drawing/2014/main" id="{5BB1CB2E-479A-4442-9788-00911E3B1AB7}"/>
              </a:ext>
            </a:extLst>
          </p:cNvPr>
          <p:cNvSpPr>
            <a:spLocks noChangeShapeType="1"/>
          </p:cNvSpPr>
          <p:nvPr/>
        </p:nvSpPr>
        <p:spPr bwMode="auto">
          <a:xfrm>
            <a:off x="3537729" y="2564381"/>
            <a:ext cx="0" cy="347663"/>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49" name="Line 13">
            <a:extLst>
              <a:ext uri="{FF2B5EF4-FFF2-40B4-BE49-F238E27FC236}">
                <a16:creationId xmlns:a16="http://schemas.microsoft.com/office/drawing/2014/main" id="{AD9E44EB-8B6B-46CF-A466-AD615BD96E53}"/>
              </a:ext>
            </a:extLst>
          </p:cNvPr>
          <p:cNvSpPr>
            <a:spLocks noChangeShapeType="1"/>
          </p:cNvSpPr>
          <p:nvPr/>
        </p:nvSpPr>
        <p:spPr bwMode="auto">
          <a:xfrm>
            <a:off x="10298250" y="3654429"/>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50" name="Line 9">
            <a:extLst>
              <a:ext uri="{FF2B5EF4-FFF2-40B4-BE49-F238E27FC236}">
                <a16:creationId xmlns:a16="http://schemas.microsoft.com/office/drawing/2014/main" id="{20BE9516-610F-45F0-A11C-39C24AC1CBF7}"/>
              </a:ext>
            </a:extLst>
          </p:cNvPr>
          <p:cNvSpPr>
            <a:spLocks noChangeShapeType="1"/>
          </p:cNvSpPr>
          <p:nvPr/>
        </p:nvSpPr>
        <p:spPr bwMode="auto">
          <a:xfrm>
            <a:off x="4593260" y="3205705"/>
            <a:ext cx="973685"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51" name="Line 9">
            <a:extLst>
              <a:ext uri="{FF2B5EF4-FFF2-40B4-BE49-F238E27FC236}">
                <a16:creationId xmlns:a16="http://schemas.microsoft.com/office/drawing/2014/main" id="{619142A9-59E0-417A-A299-279B74D0908E}"/>
              </a:ext>
            </a:extLst>
          </p:cNvPr>
          <p:cNvSpPr>
            <a:spLocks noChangeShapeType="1"/>
          </p:cNvSpPr>
          <p:nvPr/>
        </p:nvSpPr>
        <p:spPr bwMode="auto">
          <a:xfrm flipH="1">
            <a:off x="10391462" y="4655904"/>
            <a:ext cx="4257" cy="344867"/>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 name="TextBox 2">
            <a:extLst>
              <a:ext uri="{FF2B5EF4-FFF2-40B4-BE49-F238E27FC236}">
                <a16:creationId xmlns:a16="http://schemas.microsoft.com/office/drawing/2014/main" id="{3F549B1E-E3A8-4F3B-AE4D-785BD5725E77}"/>
              </a:ext>
            </a:extLst>
          </p:cNvPr>
          <p:cNvSpPr txBox="1"/>
          <p:nvPr/>
        </p:nvSpPr>
        <p:spPr>
          <a:xfrm>
            <a:off x="1592613" y="3538301"/>
            <a:ext cx="1057084" cy="400110"/>
          </a:xfrm>
          <a:prstGeom prst="rect">
            <a:avLst/>
          </a:prstGeom>
          <a:noFill/>
        </p:spPr>
        <p:txBody>
          <a:bodyPr wrap="square" rtlCol="0">
            <a:spAutoFit/>
          </a:bodyPr>
          <a:lstStyle/>
          <a:p>
            <a:pPr algn="l"/>
            <a:r>
              <a:rPr lang="en-US" sz="2000" b="1" i="1" dirty="0">
                <a:latin typeface="Candara" panose="020E0502030303020204" pitchFamily="34" charset="0"/>
              </a:rPr>
              <a:t>(99.6%)</a:t>
            </a:r>
          </a:p>
        </p:txBody>
      </p:sp>
      <p:sp>
        <p:nvSpPr>
          <p:cNvPr id="4" name="TextBox 3">
            <a:extLst>
              <a:ext uri="{FF2B5EF4-FFF2-40B4-BE49-F238E27FC236}">
                <a16:creationId xmlns:a16="http://schemas.microsoft.com/office/drawing/2014/main" id="{CDBCADD7-01E1-4D1F-BEF8-458F304179FD}"/>
              </a:ext>
            </a:extLst>
          </p:cNvPr>
          <p:cNvSpPr txBox="1"/>
          <p:nvPr/>
        </p:nvSpPr>
        <p:spPr>
          <a:xfrm>
            <a:off x="9366624" y="5103970"/>
            <a:ext cx="2244121" cy="430887"/>
          </a:xfrm>
          <a:prstGeom prst="rect">
            <a:avLst/>
          </a:prstGeom>
          <a:solidFill>
            <a:schemeClr val="bg1">
              <a:lumMod val="95000"/>
            </a:schemeClr>
          </a:solidFill>
          <a:ln>
            <a:solidFill>
              <a:schemeClr val="bg2"/>
            </a:solidFill>
          </a:ln>
        </p:spPr>
        <p:txBody>
          <a:bodyPr wrap="square" rtlCol="0">
            <a:spAutoFit/>
          </a:bodyPr>
          <a:lstStyle/>
          <a:p>
            <a:pPr algn="l"/>
            <a:r>
              <a:rPr lang="en-US" sz="2200" b="1" dirty="0">
                <a:solidFill>
                  <a:schemeClr val="accent5">
                    <a:lumMod val="50000"/>
                  </a:schemeClr>
                </a:solidFill>
                <a:latin typeface="Candara" panose="020E0502030303020204" pitchFamily="34" charset="0"/>
              </a:rPr>
              <a:t>2nd Ag/Ab assay</a:t>
            </a:r>
          </a:p>
        </p:txBody>
      </p:sp>
      <p:sp>
        <p:nvSpPr>
          <p:cNvPr id="54" name="Line 17">
            <a:extLst>
              <a:ext uri="{FF2B5EF4-FFF2-40B4-BE49-F238E27FC236}">
                <a16:creationId xmlns:a16="http://schemas.microsoft.com/office/drawing/2014/main" id="{0DEA83C6-9115-468C-88C7-73C4176B819E}"/>
              </a:ext>
            </a:extLst>
          </p:cNvPr>
          <p:cNvSpPr>
            <a:spLocks noChangeShapeType="1"/>
          </p:cNvSpPr>
          <p:nvPr/>
        </p:nvSpPr>
        <p:spPr bwMode="auto">
          <a:xfrm flipV="1">
            <a:off x="10385036" y="5532436"/>
            <a:ext cx="0" cy="21959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cxnSp>
        <p:nvCxnSpPr>
          <p:cNvPr id="6" name="Straight Connector 5">
            <a:extLst>
              <a:ext uri="{FF2B5EF4-FFF2-40B4-BE49-F238E27FC236}">
                <a16:creationId xmlns:a16="http://schemas.microsoft.com/office/drawing/2014/main" id="{13FC658B-BEAF-4A4D-B0CA-100249495425}"/>
              </a:ext>
            </a:extLst>
          </p:cNvPr>
          <p:cNvCxnSpPr>
            <a:cxnSpLocks/>
          </p:cNvCxnSpPr>
          <p:nvPr/>
        </p:nvCxnSpPr>
        <p:spPr bwMode="auto">
          <a:xfrm>
            <a:off x="9108927" y="5732633"/>
            <a:ext cx="1930453" cy="7096"/>
          </a:xfrm>
          <a:prstGeom prst="line">
            <a:avLst/>
          </a:prstGeom>
          <a:ln>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Text Box 4">
            <a:extLst>
              <a:ext uri="{FF2B5EF4-FFF2-40B4-BE49-F238E27FC236}">
                <a16:creationId xmlns:a16="http://schemas.microsoft.com/office/drawing/2014/main" id="{8DD94263-F713-4395-87A6-5B47D600145F}"/>
              </a:ext>
            </a:extLst>
          </p:cNvPr>
          <p:cNvSpPr txBox="1">
            <a:spLocks noChangeArrowheads="1"/>
          </p:cNvSpPr>
          <p:nvPr/>
        </p:nvSpPr>
        <p:spPr bwMode="auto">
          <a:xfrm>
            <a:off x="10708835" y="5996658"/>
            <a:ext cx="667444"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a:t>
            </a:r>
          </a:p>
        </p:txBody>
      </p:sp>
      <p:sp>
        <p:nvSpPr>
          <p:cNvPr id="58" name="Line 9">
            <a:extLst>
              <a:ext uri="{FF2B5EF4-FFF2-40B4-BE49-F238E27FC236}">
                <a16:creationId xmlns:a16="http://schemas.microsoft.com/office/drawing/2014/main" id="{407D77A2-EFE4-404B-A35E-C8978380F658}"/>
              </a:ext>
            </a:extLst>
          </p:cNvPr>
          <p:cNvSpPr>
            <a:spLocks noChangeShapeType="1"/>
          </p:cNvSpPr>
          <p:nvPr/>
        </p:nvSpPr>
        <p:spPr bwMode="auto">
          <a:xfrm>
            <a:off x="11036206" y="5742505"/>
            <a:ext cx="0" cy="21959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sp>
        <p:nvSpPr>
          <p:cNvPr id="9" name="TextBox 8">
            <a:extLst>
              <a:ext uri="{FF2B5EF4-FFF2-40B4-BE49-F238E27FC236}">
                <a16:creationId xmlns:a16="http://schemas.microsoft.com/office/drawing/2014/main" id="{1A837824-10FF-4271-B1E5-5DD69E011A4D}"/>
              </a:ext>
            </a:extLst>
          </p:cNvPr>
          <p:cNvSpPr txBox="1"/>
          <p:nvPr/>
        </p:nvSpPr>
        <p:spPr>
          <a:xfrm>
            <a:off x="10462506" y="6401309"/>
            <a:ext cx="1221494" cy="338554"/>
          </a:xfrm>
          <a:prstGeom prst="rect">
            <a:avLst/>
          </a:prstGeom>
          <a:noFill/>
        </p:spPr>
        <p:txBody>
          <a:bodyPr wrap="square" rtlCol="0">
            <a:spAutoFit/>
          </a:bodyPr>
          <a:lstStyle/>
          <a:p>
            <a:pPr algn="ctr"/>
            <a:r>
              <a:rPr lang="en-US" sz="1600" dirty="0">
                <a:latin typeface="Candara" panose="020E0502030303020204" pitchFamily="34" charset="0"/>
              </a:rPr>
              <a:t>Uninfected</a:t>
            </a:r>
          </a:p>
        </p:txBody>
      </p:sp>
      <p:sp>
        <p:nvSpPr>
          <p:cNvPr id="62" name="Text Box 5">
            <a:extLst>
              <a:ext uri="{FF2B5EF4-FFF2-40B4-BE49-F238E27FC236}">
                <a16:creationId xmlns:a16="http://schemas.microsoft.com/office/drawing/2014/main" id="{1DC0D8F0-95DC-4319-A10C-9F8C3B2375AA}"/>
              </a:ext>
            </a:extLst>
          </p:cNvPr>
          <p:cNvSpPr txBox="1">
            <a:spLocks noChangeArrowheads="1"/>
          </p:cNvSpPr>
          <p:nvPr/>
        </p:nvSpPr>
        <p:spPr bwMode="auto">
          <a:xfrm>
            <a:off x="8691820" y="5977807"/>
            <a:ext cx="878127" cy="3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11" tIns="41605" rIns="83211"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a:t>
            </a:r>
          </a:p>
        </p:txBody>
      </p:sp>
      <p:sp>
        <p:nvSpPr>
          <p:cNvPr id="63" name="Line 16">
            <a:extLst>
              <a:ext uri="{FF2B5EF4-FFF2-40B4-BE49-F238E27FC236}">
                <a16:creationId xmlns:a16="http://schemas.microsoft.com/office/drawing/2014/main" id="{858BBD57-D987-4E1A-BBFC-E6A91616FE99}"/>
              </a:ext>
            </a:extLst>
          </p:cNvPr>
          <p:cNvSpPr>
            <a:spLocks noChangeShapeType="1"/>
          </p:cNvSpPr>
          <p:nvPr/>
        </p:nvSpPr>
        <p:spPr bwMode="auto">
          <a:xfrm>
            <a:off x="9110603" y="5732853"/>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ZapfHumnst BT"/>
              <a:ea typeface="+mn-ea"/>
              <a:cs typeface="Arial"/>
            </a:endParaRPr>
          </a:p>
        </p:txBody>
      </p:sp>
      <p:cxnSp>
        <p:nvCxnSpPr>
          <p:cNvPr id="11" name="Straight Arrow Connector 10">
            <a:extLst>
              <a:ext uri="{FF2B5EF4-FFF2-40B4-BE49-F238E27FC236}">
                <a16:creationId xmlns:a16="http://schemas.microsoft.com/office/drawing/2014/main" id="{0E2A268D-7002-4A87-B3E8-18675CF7BFB1}"/>
              </a:ext>
            </a:extLst>
          </p:cNvPr>
          <p:cNvCxnSpPr>
            <a:cxnSpLocks/>
          </p:cNvCxnSpPr>
          <p:nvPr/>
        </p:nvCxnSpPr>
        <p:spPr bwMode="auto">
          <a:xfrm flipH="1">
            <a:off x="7970301" y="6192558"/>
            <a:ext cx="876676" cy="0"/>
          </a:xfrm>
          <a:prstGeom prst="straightConnector1">
            <a:avLst/>
          </a:prstGeom>
          <a:ln>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361337-8C21-4642-A2D2-BE7184163322}"/>
              </a:ext>
            </a:extLst>
          </p:cNvPr>
          <p:cNvSpPr txBox="1"/>
          <p:nvPr/>
        </p:nvSpPr>
        <p:spPr>
          <a:xfrm>
            <a:off x="6257599" y="5964628"/>
            <a:ext cx="1578572" cy="430887"/>
          </a:xfrm>
          <a:prstGeom prst="rect">
            <a:avLst/>
          </a:prstGeom>
          <a:solidFill>
            <a:schemeClr val="bg1">
              <a:lumMod val="95000"/>
            </a:schemeClr>
          </a:solidFill>
          <a:ln>
            <a:solidFill>
              <a:schemeClr val="tx1"/>
            </a:solidFill>
          </a:ln>
        </p:spPr>
        <p:txBody>
          <a:bodyPr wrap="square" rtlCol="0">
            <a:spAutoFit/>
          </a:bodyPr>
          <a:lstStyle/>
          <a:p>
            <a:pPr algn="ctr"/>
            <a:r>
              <a:rPr lang="en-US" sz="2200" b="1" dirty="0" err="1">
                <a:solidFill>
                  <a:schemeClr val="accent5">
                    <a:lumMod val="50000"/>
                  </a:schemeClr>
                </a:solidFill>
                <a:latin typeface="Candara" panose="020E0502030303020204" pitchFamily="34" charset="0"/>
              </a:rPr>
              <a:t>Add’l</a:t>
            </a:r>
            <a:r>
              <a:rPr lang="en-US" sz="2200" b="1" dirty="0">
                <a:solidFill>
                  <a:schemeClr val="accent5">
                    <a:lumMod val="50000"/>
                  </a:schemeClr>
                </a:solidFill>
                <a:latin typeface="Candara" panose="020E0502030303020204" pitchFamily="34" charset="0"/>
              </a:rPr>
              <a:t> NAT</a:t>
            </a:r>
          </a:p>
        </p:txBody>
      </p:sp>
      <p:sp>
        <p:nvSpPr>
          <p:cNvPr id="18" name="TextBox 17">
            <a:extLst>
              <a:ext uri="{FF2B5EF4-FFF2-40B4-BE49-F238E27FC236}">
                <a16:creationId xmlns:a16="http://schemas.microsoft.com/office/drawing/2014/main" id="{EA2EFE8E-AA36-427E-8375-1703AB6BBA51}"/>
              </a:ext>
            </a:extLst>
          </p:cNvPr>
          <p:cNvSpPr txBox="1"/>
          <p:nvPr/>
        </p:nvSpPr>
        <p:spPr>
          <a:xfrm>
            <a:off x="4287408" y="4700667"/>
            <a:ext cx="4306974" cy="400110"/>
          </a:xfrm>
          <a:prstGeom prst="rect">
            <a:avLst/>
          </a:prstGeom>
          <a:noFill/>
          <a:ln>
            <a:solidFill>
              <a:srgbClr val="C00000"/>
            </a:solidFill>
          </a:ln>
        </p:spPr>
        <p:txBody>
          <a:bodyPr wrap="square" rtlCol="0">
            <a:spAutoFit/>
          </a:bodyPr>
          <a:lstStyle/>
          <a:p>
            <a:pPr lvl="0" algn="ctr">
              <a:spcBef>
                <a:spcPct val="50000"/>
              </a:spcBef>
              <a:defRPr/>
            </a:pPr>
            <a:r>
              <a:rPr lang="en-US" sz="2000" dirty="0">
                <a:solidFill>
                  <a:srgbClr val="FF0000"/>
                </a:solidFill>
                <a:latin typeface="Arial" pitchFamily="34" charset="0"/>
                <a:cs typeface="Arial" pitchFamily="34" charset="0"/>
              </a:rPr>
              <a:t>HIV infected</a:t>
            </a:r>
            <a:endParaRPr lang="en-US" sz="3200" dirty="0">
              <a:solidFill>
                <a:srgbClr val="FF0000"/>
              </a:solidFill>
              <a:latin typeface="Arial" pitchFamily="34" charset="0"/>
              <a:cs typeface="Arial" pitchFamily="34" charset="0"/>
            </a:endParaRPr>
          </a:p>
        </p:txBody>
      </p:sp>
      <p:sp>
        <p:nvSpPr>
          <p:cNvPr id="20" name="Oval 19">
            <a:extLst>
              <a:ext uri="{FF2B5EF4-FFF2-40B4-BE49-F238E27FC236}">
                <a16:creationId xmlns:a16="http://schemas.microsoft.com/office/drawing/2014/main" id="{25A50A9E-20F0-4B07-8034-D56FD77DEED3}"/>
              </a:ext>
            </a:extLst>
          </p:cNvPr>
          <p:cNvSpPr/>
          <p:nvPr/>
        </p:nvSpPr>
        <p:spPr bwMode="auto">
          <a:xfrm>
            <a:off x="860093" y="1679731"/>
            <a:ext cx="4600339" cy="1243040"/>
          </a:xfrm>
          <a:prstGeom prst="ellipse">
            <a:avLst/>
          </a:prstGeom>
          <a:noFill/>
          <a:ln w="38100">
            <a:solidFill>
              <a:srgbClr val="FF0000"/>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Tree>
    <p:extLst>
      <p:ext uri="{BB962C8B-B14F-4D97-AF65-F5344CB8AC3E}">
        <p14:creationId xmlns:p14="http://schemas.microsoft.com/office/powerpoint/2010/main" val="32387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5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5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5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5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25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25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fade">
                                      <p:cBhvr>
                                        <p:cTn id="40" dur="250"/>
                                        <p:tgtEl>
                                          <p:spTgt spid="307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82"/>
                                        </p:tgtEl>
                                        <p:attrNameLst>
                                          <p:attrName>style.visibility</p:attrName>
                                        </p:attrNameLst>
                                      </p:cBhvr>
                                      <p:to>
                                        <p:strVal val="visible"/>
                                      </p:to>
                                    </p:set>
                                    <p:animEffect transition="in" filter="fade">
                                      <p:cBhvr>
                                        <p:cTn id="51" dur="250"/>
                                        <p:tgtEl>
                                          <p:spTgt spid="308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84"/>
                                        </p:tgtEl>
                                        <p:attrNameLst>
                                          <p:attrName>style.visibility</p:attrName>
                                        </p:attrNameLst>
                                      </p:cBhvr>
                                      <p:to>
                                        <p:strVal val="visible"/>
                                      </p:to>
                                    </p:set>
                                    <p:animEffect transition="in" filter="fade">
                                      <p:cBhvr>
                                        <p:cTn id="54" dur="250"/>
                                        <p:tgtEl>
                                          <p:spTgt spid="308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85"/>
                                        </p:tgtEl>
                                        <p:attrNameLst>
                                          <p:attrName>style.visibility</p:attrName>
                                        </p:attrNameLst>
                                      </p:cBhvr>
                                      <p:to>
                                        <p:strVal val="visible"/>
                                      </p:to>
                                    </p:set>
                                    <p:animEffect transition="in" filter="fade">
                                      <p:cBhvr>
                                        <p:cTn id="57" dur="250"/>
                                        <p:tgtEl>
                                          <p:spTgt spid="308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25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01"/>
                                        </p:tgtEl>
                                        <p:attrNameLst>
                                          <p:attrName>style.visibility</p:attrName>
                                        </p:attrNameLst>
                                      </p:cBhvr>
                                      <p:to>
                                        <p:strVal val="visible"/>
                                      </p:to>
                                    </p:set>
                                    <p:animEffect transition="in" filter="fade">
                                      <p:cBhvr>
                                        <p:cTn id="63" dur="250"/>
                                        <p:tgtEl>
                                          <p:spTgt spid="310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25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25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5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250"/>
                                        <p:tgtEl>
                                          <p:spTgt spid="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250"/>
                                        <p:tgtEl>
                                          <p:spTgt spid="4"/>
                                        </p:tgtEl>
                                      </p:cBhvr>
                                    </p:animEffect>
                                  </p:childTnLst>
                                </p:cTn>
                              </p:par>
                              <p:par>
                                <p:cTn id="86" presetID="10"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250"/>
                                        <p:tgtEl>
                                          <p:spTgt spid="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250"/>
                                        <p:tgtEl>
                                          <p:spTgt spid="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25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25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250"/>
                                        <p:tgtEl>
                                          <p:spTgt spid="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25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250"/>
                                        <p:tgtEl>
                                          <p:spTgt spid="63"/>
                                        </p:tgtEl>
                                      </p:cBhvr>
                                    </p:animEffect>
                                  </p:childTnLst>
                                </p:cTn>
                              </p:par>
                              <p:par>
                                <p:cTn id="107" presetID="10" presetClass="entr" presetSubtype="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250"/>
                                        <p:tgtEl>
                                          <p:spTgt spid="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25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12" grpId="0"/>
      <p:bldP spid="13" grpId="0"/>
      <p:bldP spid="3082" grpId="0" animBg="1"/>
      <p:bldP spid="3084" grpId="0" animBg="1"/>
      <p:bldP spid="3085" grpId="0" animBg="1"/>
      <p:bldP spid="30" grpId="0"/>
      <p:bldP spid="3101" grpId="0" animBg="1"/>
      <p:bldP spid="32" grpId="0" animBg="1"/>
      <p:bldP spid="33" grpId="0" animBg="1"/>
      <p:bldP spid="34" grpId="0"/>
      <p:bldP spid="35" grpId="0" animBg="1"/>
      <p:bldP spid="36" grpId="0" animBg="1"/>
      <p:bldP spid="2" grpId="0" animBg="1"/>
      <p:bldP spid="38" grpId="0"/>
      <p:bldP spid="39" grpId="0"/>
      <p:bldP spid="40" grpId="0" animBg="1"/>
      <p:bldP spid="49" grpId="0" animBg="1"/>
      <p:bldP spid="50" grpId="0" animBg="1"/>
      <p:bldP spid="51" grpId="0" animBg="1"/>
      <p:bldP spid="3" grpId="0"/>
      <p:bldP spid="4" grpId="0" animBg="1"/>
      <p:bldP spid="54" grpId="0" animBg="1"/>
      <p:bldP spid="57" grpId="0"/>
      <p:bldP spid="58" grpId="0" animBg="1"/>
      <p:bldP spid="9" grpId="0"/>
      <p:bldP spid="62" grpId="0"/>
      <p:bldP spid="63" grpId="0" animBg="1"/>
      <p:bldP spid="14"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459" y="149379"/>
            <a:ext cx="10691084" cy="1143000"/>
          </a:xfrm>
        </p:spPr>
        <p:txBody>
          <a:bodyPr>
            <a:normAutofit/>
          </a:bodyPr>
          <a:lstStyle/>
          <a:p>
            <a:r>
              <a:rPr lang="en-US" sz="4267" dirty="0"/>
              <a:t>“Point-of-Care” Nucleic Acid Tests</a:t>
            </a:r>
          </a:p>
        </p:txBody>
      </p:sp>
      <p:sp>
        <p:nvSpPr>
          <p:cNvPr id="8" name="Content Placeholder 7"/>
          <p:cNvSpPr>
            <a:spLocks noGrp="1"/>
          </p:cNvSpPr>
          <p:nvPr>
            <p:ph idx="4294967295"/>
          </p:nvPr>
        </p:nvSpPr>
        <p:spPr>
          <a:xfrm>
            <a:off x="5164604" y="1590443"/>
            <a:ext cx="5209218" cy="3722753"/>
          </a:xfrm>
        </p:spPr>
        <p:txBody>
          <a:bodyPr/>
          <a:lstStyle/>
          <a:p>
            <a:r>
              <a:rPr lang="en-US" sz="3467" dirty="0" err="1"/>
              <a:t>Xpert</a:t>
            </a:r>
            <a:r>
              <a:rPr lang="en-US" sz="3467" dirty="0"/>
              <a:t> HIV-1 viral load</a:t>
            </a:r>
          </a:p>
          <a:p>
            <a:pPr lvl="1"/>
            <a:r>
              <a:rPr lang="en-US" sz="2933" dirty="0"/>
              <a:t>1 ml plasma</a:t>
            </a:r>
          </a:p>
          <a:p>
            <a:pPr lvl="1"/>
            <a:r>
              <a:rPr lang="en-US" sz="2933" dirty="0"/>
              <a:t>Results in 90 minutes</a:t>
            </a:r>
          </a:p>
          <a:p>
            <a:pPr lvl="1"/>
            <a:r>
              <a:rPr lang="en-US" sz="2933" dirty="0"/>
              <a:t>LOD 32 copies/mL</a:t>
            </a:r>
          </a:p>
          <a:p>
            <a:pPr lvl="1"/>
            <a:r>
              <a:rPr lang="en-US" sz="2933" dirty="0"/>
              <a:t>CE-marked December 2014</a:t>
            </a:r>
          </a:p>
          <a:p>
            <a:pPr lvl="1"/>
            <a:endParaRPr lang="en-US" sz="2933" dirty="0"/>
          </a:p>
          <a:p>
            <a:pPr lvl="1"/>
            <a:endParaRPr lang="en-US" sz="2933" dirty="0"/>
          </a:p>
        </p:txBody>
      </p:sp>
      <p:sp>
        <p:nvSpPr>
          <p:cNvPr id="7" name="TextBox 6"/>
          <p:cNvSpPr txBox="1"/>
          <p:nvPr/>
        </p:nvSpPr>
        <p:spPr>
          <a:xfrm>
            <a:off x="1117600" y="5757698"/>
            <a:ext cx="2743200" cy="461665"/>
          </a:xfrm>
          <a:prstGeom prst="rect">
            <a:avLst/>
          </a:prstGeom>
          <a:noFill/>
        </p:spPr>
        <p:txBody>
          <a:bodyPr wrap="square" rtlCol="0">
            <a:spAutoFit/>
          </a:bodyPr>
          <a:lstStyle/>
          <a:p>
            <a:pPr algn="ctr"/>
            <a:r>
              <a:rPr lang="en-US" sz="2400" dirty="0" err="1"/>
              <a:t>GeneXpert</a:t>
            </a:r>
            <a:endParaRPr lang="en-US" sz="2400" dirty="0"/>
          </a:p>
        </p:txBody>
      </p:sp>
      <p:sp>
        <p:nvSpPr>
          <p:cNvPr id="9" name="TextBox 8"/>
          <p:cNvSpPr txBox="1"/>
          <p:nvPr/>
        </p:nvSpPr>
        <p:spPr>
          <a:xfrm>
            <a:off x="5576271" y="5082363"/>
            <a:ext cx="4064000" cy="461665"/>
          </a:xfrm>
          <a:prstGeom prst="rect">
            <a:avLst/>
          </a:prstGeom>
          <a:noFill/>
        </p:spPr>
        <p:txBody>
          <a:bodyPr wrap="square" rtlCol="0">
            <a:spAutoFit/>
          </a:bodyPr>
          <a:lstStyle/>
          <a:p>
            <a:r>
              <a:rPr lang="en-US" sz="2400" i="1" dirty="0"/>
              <a:t>Not yet available in U.S.</a:t>
            </a:r>
          </a:p>
        </p:txBody>
      </p:sp>
      <p:grpSp>
        <p:nvGrpSpPr>
          <p:cNvPr id="6" name="Group 5">
            <a:extLst>
              <a:ext uri="{FF2B5EF4-FFF2-40B4-BE49-F238E27FC236}">
                <a16:creationId xmlns:a16="http://schemas.microsoft.com/office/drawing/2014/main" id="{9F2C82C5-6082-4A56-B498-8010B816E628}"/>
              </a:ext>
            </a:extLst>
          </p:cNvPr>
          <p:cNvGrpSpPr/>
          <p:nvPr/>
        </p:nvGrpSpPr>
        <p:grpSpPr>
          <a:xfrm>
            <a:off x="1172696" y="1271741"/>
            <a:ext cx="3196104" cy="4551544"/>
            <a:chOff x="1172696" y="1397001"/>
            <a:chExt cx="3196104" cy="4551544"/>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2696" y="1397001"/>
              <a:ext cx="3196104" cy="4551544"/>
            </a:xfrm>
            <a:prstGeom prst="rect">
              <a:avLst/>
            </a:prstGeom>
          </p:spPr>
        </p:pic>
        <p:sp>
          <p:nvSpPr>
            <p:cNvPr id="2" name="Rectangle 1">
              <a:extLst>
                <a:ext uri="{FF2B5EF4-FFF2-40B4-BE49-F238E27FC236}">
                  <a16:creationId xmlns:a16="http://schemas.microsoft.com/office/drawing/2014/main" id="{8291D496-E29A-4C9F-B076-2EC69F8876E6}"/>
                </a:ext>
              </a:extLst>
            </p:cNvPr>
            <p:cNvSpPr/>
            <p:nvPr/>
          </p:nvSpPr>
          <p:spPr bwMode="auto">
            <a:xfrm>
              <a:off x="1968500" y="2679700"/>
              <a:ext cx="635000" cy="254000"/>
            </a:xfrm>
            <a:prstGeom prst="rect">
              <a:avLst/>
            </a:prstGeom>
            <a:solidFill>
              <a:srgbClr val="37342B"/>
            </a:solidFill>
            <a:ln w="38100">
              <a:no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4" name="Rectangle 3">
              <a:extLst>
                <a:ext uri="{FF2B5EF4-FFF2-40B4-BE49-F238E27FC236}">
                  <a16:creationId xmlns:a16="http://schemas.microsoft.com/office/drawing/2014/main" id="{9B2B4BE8-B1FB-4FF1-A0E2-0CBA0CC46879}"/>
                </a:ext>
              </a:extLst>
            </p:cNvPr>
            <p:cNvSpPr/>
            <p:nvPr/>
          </p:nvSpPr>
          <p:spPr bwMode="auto">
            <a:xfrm>
              <a:off x="2070100" y="4673600"/>
              <a:ext cx="533400" cy="254000"/>
            </a:xfrm>
            <a:prstGeom prst="rect">
              <a:avLst/>
            </a:prstGeom>
            <a:solidFill>
              <a:srgbClr val="C8BFAD"/>
            </a:solidFill>
            <a:ln w="38100">
              <a:no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grpSp>
    </p:spTree>
    <p:extLst>
      <p:ext uri="{BB962C8B-B14F-4D97-AF65-F5344CB8AC3E}">
        <p14:creationId xmlns:p14="http://schemas.microsoft.com/office/powerpoint/2010/main" val="277102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459" y="18029"/>
            <a:ext cx="10691084" cy="1143000"/>
          </a:xfrm>
        </p:spPr>
        <p:txBody>
          <a:bodyPr>
            <a:normAutofit/>
          </a:bodyPr>
          <a:lstStyle/>
          <a:p>
            <a:r>
              <a:rPr lang="en-US" sz="4267" dirty="0"/>
              <a:t>“Point-of-Care” Nucleic Acid Tests</a:t>
            </a:r>
          </a:p>
        </p:txBody>
      </p:sp>
      <p:sp>
        <p:nvSpPr>
          <p:cNvPr id="7" name="TextBox 6"/>
          <p:cNvSpPr txBox="1"/>
          <p:nvPr/>
        </p:nvSpPr>
        <p:spPr>
          <a:xfrm>
            <a:off x="1027793" y="5503968"/>
            <a:ext cx="2743200" cy="461665"/>
          </a:xfrm>
          <a:prstGeom prst="rect">
            <a:avLst/>
          </a:prstGeom>
          <a:noFill/>
        </p:spPr>
        <p:txBody>
          <a:bodyPr wrap="square" rtlCol="0">
            <a:spAutoFit/>
          </a:bodyPr>
          <a:lstStyle/>
          <a:p>
            <a:pPr algn="ctr"/>
            <a:r>
              <a:rPr lang="en-US" sz="2400" dirty="0"/>
              <a:t>m-PIMA</a:t>
            </a:r>
          </a:p>
        </p:txBody>
      </p:sp>
      <p:sp>
        <p:nvSpPr>
          <p:cNvPr id="10" name="TextBox 9">
            <a:extLst>
              <a:ext uri="{FF2B5EF4-FFF2-40B4-BE49-F238E27FC236}">
                <a16:creationId xmlns:a16="http://schemas.microsoft.com/office/drawing/2014/main" id="{F66B0A18-160E-482C-9AC3-D01D730C6935}"/>
              </a:ext>
            </a:extLst>
          </p:cNvPr>
          <p:cNvSpPr txBox="1"/>
          <p:nvPr/>
        </p:nvSpPr>
        <p:spPr>
          <a:xfrm>
            <a:off x="9096872" y="3167340"/>
            <a:ext cx="2743200" cy="461665"/>
          </a:xfrm>
          <a:prstGeom prst="rect">
            <a:avLst/>
          </a:prstGeom>
          <a:noFill/>
        </p:spPr>
        <p:txBody>
          <a:bodyPr wrap="square" rtlCol="0">
            <a:spAutoFit/>
          </a:bodyPr>
          <a:lstStyle/>
          <a:p>
            <a:pPr algn="ctr"/>
            <a:r>
              <a:rPr lang="en-US" sz="2400" dirty="0"/>
              <a:t>SAMBA II</a:t>
            </a:r>
          </a:p>
        </p:txBody>
      </p:sp>
      <p:pic>
        <p:nvPicPr>
          <p:cNvPr id="12" name="Picture 11" descr="A picture containing indoor, table, sitting&#10;&#10;Description automatically generated">
            <a:extLst>
              <a:ext uri="{FF2B5EF4-FFF2-40B4-BE49-F238E27FC236}">
                <a16:creationId xmlns:a16="http://schemas.microsoft.com/office/drawing/2014/main" id="{9852CA8C-1DA5-4AD1-9B76-74911299F6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193" y="1481900"/>
            <a:ext cx="4367935" cy="3832547"/>
          </a:xfrm>
          <a:prstGeom prst="rect">
            <a:avLst/>
          </a:prstGeom>
        </p:spPr>
      </p:pic>
      <p:pic>
        <p:nvPicPr>
          <p:cNvPr id="14" name="Picture 13" descr="A picture containing indoor, wall, table, sitting&#10;&#10;Description automatically generated">
            <a:extLst>
              <a:ext uri="{FF2B5EF4-FFF2-40B4-BE49-F238E27FC236}">
                <a16:creationId xmlns:a16="http://schemas.microsoft.com/office/drawing/2014/main" id="{A8F38364-A2D9-4C55-AEDB-0ADC3038C4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92284" y="1175044"/>
            <a:ext cx="2690521" cy="4596493"/>
          </a:xfrm>
          <a:prstGeom prst="rect">
            <a:avLst/>
          </a:prstGeom>
        </p:spPr>
      </p:pic>
      <p:sp>
        <p:nvSpPr>
          <p:cNvPr id="16" name="Rectangle 15">
            <a:extLst>
              <a:ext uri="{FF2B5EF4-FFF2-40B4-BE49-F238E27FC236}">
                <a16:creationId xmlns:a16="http://schemas.microsoft.com/office/drawing/2014/main" id="{9D4484BC-E4FB-4BC9-A41D-C1F6652C3015}"/>
              </a:ext>
            </a:extLst>
          </p:cNvPr>
          <p:cNvSpPr/>
          <p:nvPr/>
        </p:nvSpPr>
        <p:spPr>
          <a:xfrm>
            <a:off x="652193" y="1481900"/>
            <a:ext cx="895620" cy="880300"/>
          </a:xfrm>
          <a:prstGeom prst="rect">
            <a:avLst/>
          </a:prstGeom>
          <a:solidFill>
            <a:srgbClr val="817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0961EE-BAF5-4D7B-AAC4-163557B052B2}"/>
              </a:ext>
            </a:extLst>
          </p:cNvPr>
          <p:cNvSpPr/>
          <p:nvPr/>
        </p:nvSpPr>
        <p:spPr>
          <a:xfrm>
            <a:off x="2414824" y="1481900"/>
            <a:ext cx="2605304" cy="357004"/>
          </a:xfrm>
          <a:prstGeom prst="rect">
            <a:avLst/>
          </a:prstGeom>
          <a:solidFill>
            <a:srgbClr val="817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189580-B4B9-46EE-A834-A8D655E42D63}"/>
              </a:ext>
            </a:extLst>
          </p:cNvPr>
          <p:cNvSpPr/>
          <p:nvPr/>
        </p:nvSpPr>
        <p:spPr>
          <a:xfrm>
            <a:off x="4556844" y="1727761"/>
            <a:ext cx="463284" cy="479934"/>
          </a:xfrm>
          <a:prstGeom prst="rect">
            <a:avLst/>
          </a:prstGeom>
          <a:solidFill>
            <a:srgbClr val="817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9A355FB-B6A7-4F1D-9C57-77446D615495}"/>
              </a:ext>
            </a:extLst>
          </p:cNvPr>
          <p:cNvSpPr/>
          <p:nvPr/>
        </p:nvSpPr>
        <p:spPr>
          <a:xfrm rot="3014717">
            <a:off x="4195049" y="1777486"/>
            <a:ext cx="574432" cy="208702"/>
          </a:xfrm>
          <a:prstGeom prst="triangle">
            <a:avLst/>
          </a:prstGeom>
          <a:solidFill>
            <a:srgbClr val="817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899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41300"/>
            <a:ext cx="10972800" cy="1371600"/>
          </a:xfrm>
        </p:spPr>
        <p:txBody>
          <a:bodyPr/>
          <a:lstStyle/>
          <a:p>
            <a:r>
              <a:rPr lang="en-US" sz="4267" dirty="0"/>
              <a:t>Summary</a:t>
            </a:r>
          </a:p>
        </p:txBody>
      </p:sp>
      <p:sp>
        <p:nvSpPr>
          <p:cNvPr id="7" name="Content Placeholder 6"/>
          <p:cNvSpPr>
            <a:spLocks noGrp="1"/>
          </p:cNvSpPr>
          <p:nvPr>
            <p:ph idx="1"/>
          </p:nvPr>
        </p:nvSpPr>
        <p:spPr>
          <a:xfrm>
            <a:off x="457200" y="1739900"/>
            <a:ext cx="11430000" cy="3886200"/>
          </a:xfrm>
        </p:spPr>
        <p:txBody>
          <a:bodyPr>
            <a:normAutofit/>
          </a:bodyPr>
          <a:lstStyle/>
          <a:p>
            <a:r>
              <a:rPr lang="en-US" dirty="0"/>
              <a:t>HIV tests differ in subtle ways that affect different circumstances</a:t>
            </a:r>
          </a:p>
          <a:p>
            <a:r>
              <a:rPr lang="en-US" dirty="0"/>
              <a:t>RNA &amp; viral load will play an increasingly important role in HIV diagnosis</a:t>
            </a:r>
          </a:p>
          <a:p>
            <a:r>
              <a:rPr lang="en-US" dirty="0"/>
              <a:t>Early treatment (and </a:t>
            </a:r>
            <a:r>
              <a:rPr lang="en-US" dirty="0" err="1"/>
              <a:t>PrEP</a:t>
            </a:r>
            <a:r>
              <a:rPr lang="en-US" dirty="0"/>
              <a:t>) can lead to non-reactive serology and undetectable RNA </a:t>
            </a:r>
          </a:p>
          <a:p>
            <a:pPr lvl="1"/>
            <a:r>
              <a:rPr lang="en-US" dirty="0"/>
              <a:t>New techniques (such as whole blood total </a:t>
            </a:r>
            <a:r>
              <a:rPr lang="en-US"/>
              <a:t>nucleic acid) </a:t>
            </a:r>
            <a:r>
              <a:rPr lang="en-US" dirty="0"/>
              <a:t>are needed.</a:t>
            </a:r>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7720E873-5A51-49EB-932F-BB321F353063}" type="slidenum">
              <a:rPr lang="en-US" smtClean="0"/>
              <a:pPr>
                <a:defRPr/>
              </a:pPr>
              <a:t>34</a:t>
            </a:fld>
            <a:endParaRPr lang="en-US"/>
          </a:p>
        </p:txBody>
      </p:sp>
    </p:spTree>
    <p:extLst>
      <p:ext uri="{BB962C8B-B14F-4D97-AF65-F5344CB8AC3E}">
        <p14:creationId xmlns:p14="http://schemas.microsoft.com/office/powerpoint/2010/main" val="12723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Brand Names</a:t>
            </a:r>
          </a:p>
        </p:txBody>
      </p:sp>
      <p:sp>
        <p:nvSpPr>
          <p:cNvPr id="3" name="Content Placeholder 2"/>
          <p:cNvSpPr>
            <a:spLocks noGrp="1"/>
          </p:cNvSpPr>
          <p:nvPr>
            <p:ph idx="1"/>
          </p:nvPr>
        </p:nvSpPr>
        <p:spPr/>
        <p:txBody>
          <a:bodyPr/>
          <a:lstStyle/>
          <a:p>
            <a:r>
              <a:rPr lang="en-US" dirty="0"/>
              <a:t>This presentation will refer to individual HIV tests by brand name for the purposes of identification and clarity.</a:t>
            </a:r>
          </a:p>
          <a:p>
            <a:endParaRPr lang="en-US" dirty="0"/>
          </a:p>
          <a:p>
            <a:r>
              <a:rPr lang="en-US" dirty="0"/>
              <a:t>No endorsement of any specific test is intended.</a:t>
            </a:r>
          </a:p>
          <a:p>
            <a:endParaRPr lang="en-US" dirty="0"/>
          </a:p>
        </p:txBody>
      </p:sp>
      <p:sp>
        <p:nvSpPr>
          <p:cNvPr id="4" name="Slide Number Placeholder 3"/>
          <p:cNvSpPr>
            <a:spLocks noGrp="1"/>
          </p:cNvSpPr>
          <p:nvPr>
            <p:ph type="sldNum" sz="quarter" idx="11"/>
          </p:nvPr>
        </p:nvSpPr>
        <p:spPr/>
        <p:txBody>
          <a:bodyPr/>
          <a:lstStyle/>
          <a:p>
            <a:pPr>
              <a:defRPr/>
            </a:pPr>
            <a:fld id="{E5072FA1-D2D8-416F-891B-09BC14D28FFA}" type="slidenum">
              <a:rPr lang="en-US" smtClean="0"/>
              <a:pPr>
                <a:defRPr/>
              </a:pPr>
              <a:t>4</a:t>
            </a:fld>
            <a:endParaRPr lang="en-US" dirty="0"/>
          </a:p>
        </p:txBody>
      </p:sp>
    </p:spTree>
    <p:extLst>
      <p:ext uri="{BB962C8B-B14F-4D97-AF65-F5344CB8AC3E}">
        <p14:creationId xmlns:p14="http://schemas.microsoft.com/office/powerpoint/2010/main" val="258399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HIV Tests</a:t>
            </a:r>
          </a:p>
        </p:txBody>
      </p:sp>
      <p:sp>
        <p:nvSpPr>
          <p:cNvPr id="3" name="Content Placeholder 2"/>
          <p:cNvSpPr>
            <a:spLocks noGrp="1"/>
          </p:cNvSpPr>
          <p:nvPr>
            <p:ph idx="4294967295"/>
          </p:nvPr>
        </p:nvSpPr>
        <p:spPr>
          <a:xfrm>
            <a:off x="1828800" y="1981200"/>
            <a:ext cx="8382000" cy="3886200"/>
          </a:xfrm>
        </p:spPr>
        <p:txBody>
          <a:bodyPr/>
          <a:lstStyle/>
          <a:p>
            <a:r>
              <a:rPr lang="en-US" sz="2600" dirty="0"/>
              <a:t>1</a:t>
            </a:r>
            <a:r>
              <a:rPr lang="en-US" sz="2600" baseline="30000" dirty="0"/>
              <a:t>st</a:t>
            </a:r>
            <a:r>
              <a:rPr lang="en-US" sz="2600" dirty="0"/>
              <a:t> generation: whole viral lysate, detects IgG antibody</a:t>
            </a:r>
          </a:p>
          <a:p>
            <a:endParaRPr lang="en-US" sz="2600" dirty="0"/>
          </a:p>
          <a:p>
            <a:r>
              <a:rPr lang="en-US" sz="2600" dirty="0">
                <a:solidFill>
                  <a:srgbClr val="0000FF"/>
                </a:solidFill>
              </a:rPr>
              <a:t>2</a:t>
            </a:r>
            <a:r>
              <a:rPr lang="en-US" sz="2600" baseline="30000" dirty="0">
                <a:solidFill>
                  <a:srgbClr val="0000FF"/>
                </a:solidFill>
              </a:rPr>
              <a:t>nd</a:t>
            </a:r>
            <a:r>
              <a:rPr lang="en-US" sz="2600" dirty="0">
                <a:solidFill>
                  <a:srgbClr val="0000FF"/>
                </a:solidFill>
              </a:rPr>
              <a:t> generation</a:t>
            </a:r>
            <a:r>
              <a:rPr lang="en-US" sz="2600" dirty="0"/>
              <a:t>: synthetic peptides, detects IgG antibody</a:t>
            </a:r>
          </a:p>
          <a:p>
            <a:endParaRPr lang="en-US" sz="2600" dirty="0"/>
          </a:p>
          <a:p>
            <a:r>
              <a:rPr lang="en-US" sz="2600" dirty="0">
                <a:solidFill>
                  <a:srgbClr val="FF0000"/>
                </a:solidFill>
              </a:rPr>
              <a:t>3</a:t>
            </a:r>
            <a:r>
              <a:rPr lang="en-US" sz="2600" baseline="30000" dirty="0">
                <a:solidFill>
                  <a:srgbClr val="FF0000"/>
                </a:solidFill>
              </a:rPr>
              <a:t>rd</a:t>
            </a:r>
            <a:r>
              <a:rPr lang="en-US" sz="2600" dirty="0">
                <a:solidFill>
                  <a:srgbClr val="FF0000"/>
                </a:solidFill>
              </a:rPr>
              <a:t> generation</a:t>
            </a:r>
            <a:r>
              <a:rPr lang="en-US" sz="2600" dirty="0"/>
              <a:t>: detect  </a:t>
            </a:r>
            <a:r>
              <a:rPr lang="en-US" sz="2600" dirty="0" err="1"/>
              <a:t>IgM</a:t>
            </a:r>
            <a:r>
              <a:rPr lang="en-US" sz="2600" dirty="0"/>
              <a:t> and IgG antibody</a:t>
            </a:r>
          </a:p>
          <a:p>
            <a:endParaRPr lang="en-US" sz="2600" dirty="0"/>
          </a:p>
          <a:p>
            <a:r>
              <a:rPr lang="en-US" sz="2600" dirty="0">
                <a:solidFill>
                  <a:srgbClr val="009900"/>
                </a:solidFill>
              </a:rPr>
              <a:t>4</a:t>
            </a:r>
            <a:r>
              <a:rPr lang="en-US" sz="2600" baseline="30000" dirty="0">
                <a:solidFill>
                  <a:srgbClr val="009900"/>
                </a:solidFill>
              </a:rPr>
              <a:t>th</a:t>
            </a:r>
            <a:r>
              <a:rPr lang="en-US" sz="2600" dirty="0">
                <a:solidFill>
                  <a:srgbClr val="009900"/>
                </a:solidFill>
              </a:rPr>
              <a:t> generation</a:t>
            </a:r>
            <a:r>
              <a:rPr lang="en-US" sz="2600" dirty="0"/>
              <a:t>: detects </a:t>
            </a:r>
            <a:r>
              <a:rPr lang="en-US" sz="2600" dirty="0" err="1"/>
              <a:t>IgM</a:t>
            </a:r>
            <a:r>
              <a:rPr lang="en-US" sz="2600" dirty="0"/>
              <a:t>, IgG antibodies, p24 antigen</a:t>
            </a:r>
          </a:p>
          <a:p>
            <a:endParaRPr lang="en-US" sz="2600" dirty="0"/>
          </a:p>
        </p:txBody>
      </p:sp>
      <p:grpSp>
        <p:nvGrpSpPr>
          <p:cNvPr id="6" name="Group 5">
            <a:extLst>
              <a:ext uri="{FF2B5EF4-FFF2-40B4-BE49-F238E27FC236}">
                <a16:creationId xmlns:a16="http://schemas.microsoft.com/office/drawing/2014/main" id="{A413F385-1929-46DD-B28E-75D2703C198D}"/>
              </a:ext>
            </a:extLst>
          </p:cNvPr>
          <p:cNvGrpSpPr/>
          <p:nvPr/>
        </p:nvGrpSpPr>
        <p:grpSpPr>
          <a:xfrm>
            <a:off x="2819400" y="4724400"/>
            <a:ext cx="990600" cy="914400"/>
            <a:chOff x="2819400" y="4724400"/>
            <a:chExt cx="990600" cy="914400"/>
          </a:xfrm>
        </p:grpSpPr>
        <p:sp>
          <p:nvSpPr>
            <p:cNvPr id="4" name="Oval 3">
              <a:extLst>
                <a:ext uri="{FF2B5EF4-FFF2-40B4-BE49-F238E27FC236}">
                  <a16:creationId xmlns:a16="http://schemas.microsoft.com/office/drawing/2014/main" id="{31C4ACB3-5A46-4E97-B766-2D8D651E83CD}"/>
                </a:ext>
              </a:extLst>
            </p:cNvPr>
            <p:cNvSpPr/>
            <p:nvPr/>
          </p:nvSpPr>
          <p:spPr bwMode="auto">
            <a:xfrm>
              <a:off x="2819400" y="4724400"/>
              <a:ext cx="990600" cy="9144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5" name="Straight Connector 4">
              <a:extLst>
                <a:ext uri="{FF2B5EF4-FFF2-40B4-BE49-F238E27FC236}">
                  <a16:creationId xmlns:a16="http://schemas.microsoft.com/office/drawing/2014/main" id="{CABEB411-9284-40CB-B258-8757DD71405B}"/>
                </a:ext>
              </a:extLst>
            </p:cNvPr>
            <p:cNvCxnSpPr/>
            <p:nvPr/>
          </p:nvCxnSpPr>
          <p:spPr bwMode="auto">
            <a:xfrm flipH="1">
              <a:off x="2957140" y="4825425"/>
              <a:ext cx="700460" cy="646578"/>
            </a:xfrm>
            <a:prstGeom prst="line">
              <a:avLst/>
            </a:prstGeom>
            <a:noFill/>
            <a:ln w="50800" cap="flat" cmpd="sng" algn="ctr">
              <a:solidFill>
                <a:srgbClr val="FF0000"/>
              </a:solidFill>
              <a:prstDash val="solid"/>
              <a:round/>
              <a:headEnd type="none" w="med" len="med"/>
              <a:tailEnd type="none" w="med" len="med"/>
            </a:ln>
            <a:effectLst/>
          </p:spPr>
        </p:cxnSp>
      </p:grpSp>
      <p:grpSp>
        <p:nvGrpSpPr>
          <p:cNvPr id="7" name="Group 6">
            <a:extLst>
              <a:ext uri="{FF2B5EF4-FFF2-40B4-BE49-F238E27FC236}">
                <a16:creationId xmlns:a16="http://schemas.microsoft.com/office/drawing/2014/main" id="{DF0DDFDD-C020-496C-8C99-5449DB4D04BA}"/>
              </a:ext>
            </a:extLst>
          </p:cNvPr>
          <p:cNvGrpSpPr/>
          <p:nvPr/>
        </p:nvGrpSpPr>
        <p:grpSpPr>
          <a:xfrm>
            <a:off x="2819400" y="3733800"/>
            <a:ext cx="990600" cy="914400"/>
            <a:chOff x="2819400" y="4724400"/>
            <a:chExt cx="990600" cy="914400"/>
          </a:xfrm>
        </p:grpSpPr>
        <p:sp>
          <p:nvSpPr>
            <p:cNvPr id="8" name="Oval 7">
              <a:extLst>
                <a:ext uri="{FF2B5EF4-FFF2-40B4-BE49-F238E27FC236}">
                  <a16:creationId xmlns:a16="http://schemas.microsoft.com/office/drawing/2014/main" id="{F34BB36B-13DB-40C2-9067-A71153CEBCBC}"/>
                </a:ext>
              </a:extLst>
            </p:cNvPr>
            <p:cNvSpPr/>
            <p:nvPr/>
          </p:nvSpPr>
          <p:spPr bwMode="auto">
            <a:xfrm>
              <a:off x="2819400" y="4724400"/>
              <a:ext cx="990600" cy="9144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9" name="Straight Connector 8">
              <a:extLst>
                <a:ext uri="{FF2B5EF4-FFF2-40B4-BE49-F238E27FC236}">
                  <a16:creationId xmlns:a16="http://schemas.microsoft.com/office/drawing/2014/main" id="{74E72FB3-B6F0-478F-BF48-68C0490BF06A}"/>
                </a:ext>
              </a:extLst>
            </p:cNvPr>
            <p:cNvCxnSpPr/>
            <p:nvPr/>
          </p:nvCxnSpPr>
          <p:spPr bwMode="auto">
            <a:xfrm flipH="1">
              <a:off x="2957140" y="4825425"/>
              <a:ext cx="700460" cy="646578"/>
            </a:xfrm>
            <a:prstGeom prst="line">
              <a:avLst/>
            </a:prstGeom>
            <a:noFill/>
            <a:ln w="50800" cap="flat" cmpd="sng" algn="ctr">
              <a:solidFill>
                <a:srgbClr val="FF0000"/>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0E2D2481-64C1-4624-9199-29D419C325D5}"/>
              </a:ext>
            </a:extLst>
          </p:cNvPr>
          <p:cNvGrpSpPr/>
          <p:nvPr/>
        </p:nvGrpSpPr>
        <p:grpSpPr>
          <a:xfrm>
            <a:off x="2819400" y="2743200"/>
            <a:ext cx="990600" cy="914400"/>
            <a:chOff x="2819400" y="4724400"/>
            <a:chExt cx="990600" cy="914400"/>
          </a:xfrm>
        </p:grpSpPr>
        <p:sp>
          <p:nvSpPr>
            <p:cNvPr id="11" name="Oval 10">
              <a:extLst>
                <a:ext uri="{FF2B5EF4-FFF2-40B4-BE49-F238E27FC236}">
                  <a16:creationId xmlns:a16="http://schemas.microsoft.com/office/drawing/2014/main" id="{90278F85-F31A-4154-8F37-6865B19065C9}"/>
                </a:ext>
              </a:extLst>
            </p:cNvPr>
            <p:cNvSpPr/>
            <p:nvPr/>
          </p:nvSpPr>
          <p:spPr bwMode="auto">
            <a:xfrm>
              <a:off x="2819400" y="4724400"/>
              <a:ext cx="990600" cy="9144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12" name="Straight Connector 11">
              <a:extLst>
                <a:ext uri="{FF2B5EF4-FFF2-40B4-BE49-F238E27FC236}">
                  <a16:creationId xmlns:a16="http://schemas.microsoft.com/office/drawing/2014/main" id="{38BFBE18-8C3C-4CB1-B8EA-C2417549EDAD}"/>
                </a:ext>
              </a:extLst>
            </p:cNvPr>
            <p:cNvCxnSpPr/>
            <p:nvPr/>
          </p:nvCxnSpPr>
          <p:spPr bwMode="auto">
            <a:xfrm flipH="1">
              <a:off x="2957140" y="4825425"/>
              <a:ext cx="700460" cy="646578"/>
            </a:xfrm>
            <a:prstGeom prst="line">
              <a:avLst/>
            </a:prstGeom>
            <a:noFill/>
            <a:ln w="50800" cap="flat" cmpd="sng" algn="ctr">
              <a:solidFill>
                <a:srgbClr val="FF0000"/>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80417B2F-3162-47C1-82A5-4717A5D770B9}"/>
              </a:ext>
            </a:extLst>
          </p:cNvPr>
          <p:cNvGrpSpPr/>
          <p:nvPr/>
        </p:nvGrpSpPr>
        <p:grpSpPr>
          <a:xfrm>
            <a:off x="2819400" y="1676400"/>
            <a:ext cx="990600" cy="914400"/>
            <a:chOff x="2819400" y="4724400"/>
            <a:chExt cx="990600" cy="914400"/>
          </a:xfrm>
        </p:grpSpPr>
        <p:sp>
          <p:nvSpPr>
            <p:cNvPr id="14" name="Oval 13">
              <a:extLst>
                <a:ext uri="{FF2B5EF4-FFF2-40B4-BE49-F238E27FC236}">
                  <a16:creationId xmlns:a16="http://schemas.microsoft.com/office/drawing/2014/main" id="{A738C578-D1BF-4F0F-B491-39ABB001C835}"/>
                </a:ext>
              </a:extLst>
            </p:cNvPr>
            <p:cNvSpPr/>
            <p:nvPr/>
          </p:nvSpPr>
          <p:spPr bwMode="auto">
            <a:xfrm>
              <a:off x="2819400" y="4724400"/>
              <a:ext cx="990600" cy="9144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15" name="Straight Connector 14">
              <a:extLst>
                <a:ext uri="{FF2B5EF4-FFF2-40B4-BE49-F238E27FC236}">
                  <a16:creationId xmlns:a16="http://schemas.microsoft.com/office/drawing/2014/main" id="{AC0B83E7-42E9-4CF7-B556-A078DC14D805}"/>
                </a:ext>
              </a:extLst>
            </p:cNvPr>
            <p:cNvCxnSpPr/>
            <p:nvPr/>
          </p:nvCxnSpPr>
          <p:spPr bwMode="auto">
            <a:xfrm flipH="1">
              <a:off x="2957140" y="4825425"/>
              <a:ext cx="700460" cy="646578"/>
            </a:xfrm>
            <a:prstGeom prst="line">
              <a:avLst/>
            </a:prstGeom>
            <a:noFill/>
            <a:ln w="50800" cap="flat" cmpd="sng" algn="ctr">
              <a:solidFill>
                <a:srgbClr val="FF0000"/>
              </a:solidFill>
              <a:prstDash val="solid"/>
              <a:round/>
              <a:headEnd type="none" w="med" len="med"/>
              <a:tailEnd type="none" w="med" len="med"/>
            </a:ln>
            <a:effectLst/>
          </p:spPr>
        </p:cxnSp>
      </p:grpSp>
      <p:sp>
        <p:nvSpPr>
          <p:cNvPr id="16" name="Rectangle 15">
            <a:extLst>
              <a:ext uri="{FF2B5EF4-FFF2-40B4-BE49-F238E27FC236}">
                <a16:creationId xmlns:a16="http://schemas.microsoft.com/office/drawing/2014/main" id="{96042D78-E886-480B-A1C7-355BAAEDE313}"/>
              </a:ext>
            </a:extLst>
          </p:cNvPr>
          <p:cNvSpPr/>
          <p:nvPr/>
        </p:nvSpPr>
        <p:spPr bwMode="auto">
          <a:xfrm>
            <a:off x="4267200" y="1981200"/>
            <a:ext cx="6096000" cy="3657600"/>
          </a:xfrm>
          <a:prstGeom prst="rect">
            <a:avLst/>
          </a:prstGeom>
          <a:noFill/>
          <a:ln w="38100">
            <a:solidFill>
              <a:schemeClr val="accent1">
                <a:lumMod val="50000"/>
              </a:schemeClr>
            </a:solidFill>
            <a:round/>
            <a:headEnd/>
            <a:tailEnd/>
          </a:ln>
          <a:effectLst/>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00"/>
              </a:solidFill>
              <a:effectLst/>
              <a:uLnTx/>
              <a:uFillTx/>
              <a:latin typeface="ZapfHumnst BT"/>
              <a:ea typeface="+mn-ea"/>
              <a:cs typeface="Arial"/>
            </a:endParaRPr>
          </a:p>
        </p:txBody>
      </p:sp>
    </p:spTree>
    <p:extLst>
      <p:ext uri="{BB962C8B-B14F-4D97-AF65-F5344CB8AC3E}">
        <p14:creationId xmlns:p14="http://schemas.microsoft.com/office/powerpoint/2010/main" val="17801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5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5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750459" y="-163771"/>
            <a:ext cx="10691084" cy="1143000"/>
          </a:xfrm>
        </p:spPr>
        <p:txBody>
          <a:bodyPr/>
          <a:lstStyle/>
          <a:p>
            <a:r>
              <a:rPr lang="en-US" dirty="0"/>
              <a:t>1</a:t>
            </a:r>
            <a:r>
              <a:rPr lang="en-US" baseline="30000" dirty="0"/>
              <a:t>st</a:t>
            </a:r>
            <a:r>
              <a:rPr lang="en-US" dirty="0"/>
              <a:t> and 2</a:t>
            </a:r>
            <a:r>
              <a:rPr lang="en-US" baseline="30000" dirty="0"/>
              <a:t>nd</a:t>
            </a:r>
            <a:r>
              <a:rPr lang="en-US" dirty="0"/>
              <a:t> Generation: </a:t>
            </a:r>
            <a:r>
              <a:rPr lang="en-US" u="sng" dirty="0"/>
              <a:t>Indirect</a:t>
            </a:r>
            <a:r>
              <a:rPr lang="en-US" dirty="0"/>
              <a:t> EIA</a:t>
            </a:r>
          </a:p>
        </p:txBody>
      </p:sp>
      <p:sp>
        <p:nvSpPr>
          <p:cNvPr id="599043" name="Text Box 3"/>
          <p:cNvSpPr txBox="1">
            <a:spLocks noChangeArrowheads="1"/>
          </p:cNvSpPr>
          <p:nvPr/>
        </p:nvSpPr>
        <p:spPr bwMode="auto">
          <a:xfrm>
            <a:off x="4724400" y="663315"/>
            <a:ext cx="1665288" cy="64135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Plasma/serum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(1 h/37</a:t>
            </a:r>
            <a:r>
              <a:rPr kumimoji="0" lang="en-US" sz="1800" b="0" i="0" u="none" strike="noStrike" kern="1200" cap="none" spc="0" normalizeH="0" baseline="30000" noProof="0" dirty="0">
                <a:ln>
                  <a:noFill/>
                </a:ln>
                <a:solidFill>
                  <a:srgbClr val="FFFFFF"/>
                </a:solidFill>
                <a:effectLst/>
                <a:uLnTx/>
                <a:uFillTx/>
                <a:latin typeface="Georgia" pitchFamily="18" charset="0"/>
                <a:ea typeface="+mn-ea"/>
                <a:cs typeface="Arial" charset="0"/>
              </a:rPr>
              <a:t>o</a:t>
            </a: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 C)</a:t>
            </a:r>
          </a:p>
        </p:txBody>
      </p:sp>
      <p:sp>
        <p:nvSpPr>
          <p:cNvPr id="599044" name="Text Box 4"/>
          <p:cNvSpPr txBox="1">
            <a:spLocks noChangeArrowheads="1"/>
          </p:cNvSpPr>
          <p:nvPr/>
        </p:nvSpPr>
        <p:spPr bwMode="auto">
          <a:xfrm>
            <a:off x="9677400" y="6052878"/>
            <a:ext cx="1841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sp>
        <p:nvSpPr>
          <p:cNvPr id="599045" name="Line 5"/>
          <p:cNvSpPr>
            <a:spLocks noChangeShapeType="1"/>
          </p:cNvSpPr>
          <p:nvPr/>
        </p:nvSpPr>
        <p:spPr bwMode="auto">
          <a:xfrm>
            <a:off x="7731125" y="2533390"/>
            <a:ext cx="0" cy="144780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6" name="Line 6"/>
          <p:cNvSpPr>
            <a:spLocks noChangeShapeType="1"/>
          </p:cNvSpPr>
          <p:nvPr/>
        </p:nvSpPr>
        <p:spPr bwMode="auto">
          <a:xfrm flipH="1">
            <a:off x="5626100" y="4895590"/>
            <a:ext cx="1295400"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7" name="Line 7"/>
          <p:cNvSpPr>
            <a:spLocks noChangeShapeType="1"/>
          </p:cNvSpPr>
          <p:nvPr/>
        </p:nvSpPr>
        <p:spPr bwMode="auto">
          <a:xfrm flipH="1">
            <a:off x="3352800" y="4857490"/>
            <a:ext cx="533400"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8" name="Text Box 8"/>
          <p:cNvSpPr txBox="1">
            <a:spLocks noChangeArrowheads="1"/>
          </p:cNvSpPr>
          <p:nvPr/>
        </p:nvSpPr>
        <p:spPr bwMode="auto">
          <a:xfrm>
            <a:off x="2670176" y="5695690"/>
            <a:ext cx="184731"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grpSp>
        <p:nvGrpSpPr>
          <p:cNvPr id="2" name="Group 9"/>
          <p:cNvGrpSpPr>
            <a:grpSpLocks/>
          </p:cNvGrpSpPr>
          <p:nvPr/>
        </p:nvGrpSpPr>
        <p:grpSpPr bwMode="auto">
          <a:xfrm rot="-10800000">
            <a:off x="4322127" y="4436803"/>
            <a:ext cx="242888" cy="457200"/>
            <a:chOff x="960" y="1056"/>
            <a:chExt cx="96" cy="144"/>
          </a:xfrm>
        </p:grpSpPr>
        <p:sp>
          <p:nvSpPr>
            <p:cNvPr id="599050" name="Line 10"/>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51" name="Line 11"/>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52" name="Line 12"/>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53" name="Oval 13"/>
          <p:cNvSpPr>
            <a:spLocks noChangeArrowheads="1"/>
          </p:cNvSpPr>
          <p:nvPr/>
        </p:nvSpPr>
        <p:spPr bwMode="auto">
          <a:xfrm rot="-10800000">
            <a:off x="4289426" y="4284403"/>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54" name="Line 14"/>
          <p:cNvSpPr>
            <a:spLocks noChangeShapeType="1"/>
          </p:cNvSpPr>
          <p:nvPr/>
        </p:nvSpPr>
        <p:spPr bwMode="auto">
          <a:xfrm>
            <a:off x="3803651" y="5505190"/>
            <a:ext cx="1700213"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3" name="Group 15"/>
          <p:cNvGrpSpPr>
            <a:grpSpLocks/>
          </p:cNvGrpSpPr>
          <p:nvPr/>
        </p:nvGrpSpPr>
        <p:grpSpPr bwMode="auto">
          <a:xfrm rot="10800000">
            <a:off x="4897439" y="4959090"/>
            <a:ext cx="242887" cy="457200"/>
            <a:chOff x="960" y="1056"/>
            <a:chExt cx="96" cy="144"/>
          </a:xfrm>
        </p:grpSpPr>
        <p:sp>
          <p:nvSpPr>
            <p:cNvPr id="599056" name="Line 16"/>
            <p:cNvSpPr>
              <a:spLocks noChangeShapeType="1"/>
            </p:cNvSpPr>
            <p:nvPr/>
          </p:nvSpPr>
          <p:spPr bwMode="auto">
            <a:xfrm>
              <a:off x="960" y="1056"/>
              <a:ext cx="48" cy="48"/>
            </a:xfrm>
            <a:prstGeom prst="line">
              <a:avLst/>
            </a:prstGeom>
            <a:noFill/>
            <a:ln w="2857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57" name="Line 17"/>
            <p:cNvSpPr>
              <a:spLocks noChangeShapeType="1"/>
            </p:cNvSpPr>
            <p:nvPr/>
          </p:nvSpPr>
          <p:spPr bwMode="auto">
            <a:xfrm flipH="1">
              <a:off x="1008" y="1056"/>
              <a:ext cx="48" cy="48"/>
            </a:xfrm>
            <a:prstGeom prst="line">
              <a:avLst/>
            </a:prstGeom>
            <a:noFill/>
            <a:ln w="2857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58" name="Line 18"/>
            <p:cNvSpPr>
              <a:spLocks noChangeShapeType="1"/>
            </p:cNvSpPr>
            <p:nvPr/>
          </p:nvSpPr>
          <p:spPr bwMode="auto">
            <a:xfrm>
              <a:off x="1008" y="1104"/>
              <a:ext cx="0" cy="96"/>
            </a:xfrm>
            <a:prstGeom prst="line">
              <a:avLst/>
            </a:prstGeom>
            <a:noFill/>
            <a:ln w="2857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4" name="Group 19"/>
          <p:cNvGrpSpPr>
            <a:grpSpLocks/>
          </p:cNvGrpSpPr>
          <p:nvPr/>
        </p:nvGrpSpPr>
        <p:grpSpPr bwMode="auto">
          <a:xfrm rot="-10592995">
            <a:off x="4167189" y="4895590"/>
            <a:ext cx="244475" cy="457200"/>
            <a:chOff x="960" y="1056"/>
            <a:chExt cx="96" cy="144"/>
          </a:xfrm>
        </p:grpSpPr>
        <p:sp>
          <p:nvSpPr>
            <p:cNvPr id="599060" name="Line 20"/>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1" name="Line 21"/>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2" name="Line 22"/>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63" name="Oval 23"/>
          <p:cNvSpPr>
            <a:spLocks noChangeArrowheads="1"/>
          </p:cNvSpPr>
          <p:nvPr/>
        </p:nvSpPr>
        <p:spPr bwMode="auto">
          <a:xfrm>
            <a:off x="3924300" y="5352790"/>
            <a:ext cx="730250"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4" name="Oval 24"/>
          <p:cNvSpPr>
            <a:spLocks noChangeArrowheads="1"/>
          </p:cNvSpPr>
          <p:nvPr/>
        </p:nvSpPr>
        <p:spPr bwMode="auto">
          <a:xfrm flipV="1">
            <a:off x="4735514" y="5428990"/>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5" name="Group 25"/>
          <p:cNvGrpSpPr>
            <a:grpSpLocks/>
          </p:cNvGrpSpPr>
          <p:nvPr/>
        </p:nvGrpSpPr>
        <p:grpSpPr bwMode="auto">
          <a:xfrm flipV="1">
            <a:off x="5018089" y="4501890"/>
            <a:ext cx="242887" cy="457200"/>
            <a:chOff x="960" y="1056"/>
            <a:chExt cx="96" cy="144"/>
          </a:xfrm>
        </p:grpSpPr>
        <p:sp>
          <p:nvSpPr>
            <p:cNvPr id="599066" name="Line 26"/>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7" name="Line 27"/>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8" name="Line 28"/>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69" name="Oval 29"/>
          <p:cNvSpPr>
            <a:spLocks noChangeArrowheads="1"/>
          </p:cNvSpPr>
          <p:nvPr/>
        </p:nvSpPr>
        <p:spPr bwMode="auto">
          <a:xfrm flipV="1">
            <a:off x="5099051" y="4349490"/>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5" name="Line 35"/>
          <p:cNvSpPr>
            <a:spLocks noChangeShapeType="1"/>
          </p:cNvSpPr>
          <p:nvPr/>
        </p:nvSpPr>
        <p:spPr bwMode="auto">
          <a:xfrm>
            <a:off x="2952751" y="1771390"/>
            <a:ext cx="1133475"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6" name="Line 36"/>
          <p:cNvSpPr>
            <a:spLocks noChangeShapeType="1"/>
          </p:cNvSpPr>
          <p:nvPr/>
        </p:nvSpPr>
        <p:spPr bwMode="auto">
          <a:xfrm>
            <a:off x="4005263" y="1999990"/>
            <a:ext cx="2430462"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7" name="Line 37"/>
          <p:cNvSpPr>
            <a:spLocks noChangeShapeType="1"/>
          </p:cNvSpPr>
          <p:nvPr/>
        </p:nvSpPr>
        <p:spPr bwMode="auto">
          <a:xfrm>
            <a:off x="4978400" y="1580890"/>
            <a:ext cx="0" cy="419100"/>
          </a:xfrm>
          <a:prstGeom prst="line">
            <a:avLst/>
          </a:prstGeom>
          <a:noFill/>
          <a:ln w="19050">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8" name="Oval 38"/>
          <p:cNvSpPr>
            <a:spLocks noChangeArrowheads="1"/>
          </p:cNvSpPr>
          <p:nvPr/>
        </p:nvSpPr>
        <p:spPr bwMode="auto">
          <a:xfrm>
            <a:off x="2994026" y="1618990"/>
            <a:ext cx="485775"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9" name="Text Box 39"/>
          <p:cNvSpPr txBox="1">
            <a:spLocks noChangeArrowheads="1"/>
          </p:cNvSpPr>
          <p:nvPr/>
        </p:nvSpPr>
        <p:spPr bwMode="auto">
          <a:xfrm>
            <a:off x="4114801" y="1107816"/>
            <a:ext cx="1659429"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Plasma/serum</a:t>
            </a:r>
          </a:p>
        </p:txBody>
      </p:sp>
      <p:sp>
        <p:nvSpPr>
          <p:cNvPr id="599080" name="Oval 40"/>
          <p:cNvSpPr>
            <a:spLocks noChangeArrowheads="1"/>
          </p:cNvSpPr>
          <p:nvPr/>
        </p:nvSpPr>
        <p:spPr bwMode="auto">
          <a:xfrm flipV="1">
            <a:off x="3479801" y="1695190"/>
            <a:ext cx="485775"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1" name="Line 41"/>
          <p:cNvSpPr>
            <a:spLocks noChangeShapeType="1"/>
          </p:cNvSpPr>
          <p:nvPr/>
        </p:nvSpPr>
        <p:spPr bwMode="auto">
          <a:xfrm>
            <a:off x="6759576" y="2228590"/>
            <a:ext cx="1700213"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7" name="Group 46"/>
          <p:cNvGrpSpPr>
            <a:grpSpLocks/>
          </p:cNvGrpSpPr>
          <p:nvPr/>
        </p:nvGrpSpPr>
        <p:grpSpPr bwMode="auto">
          <a:xfrm rot="-10592995">
            <a:off x="7162800" y="1590415"/>
            <a:ext cx="242888" cy="457200"/>
            <a:chOff x="960" y="1056"/>
            <a:chExt cx="96" cy="144"/>
          </a:xfrm>
        </p:grpSpPr>
        <p:sp>
          <p:nvSpPr>
            <p:cNvPr id="599087" name="Line 47"/>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8" name="Line 48"/>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9" name="Line 49"/>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90" name="Oval 50"/>
          <p:cNvSpPr>
            <a:spLocks noChangeArrowheads="1"/>
          </p:cNvSpPr>
          <p:nvPr/>
        </p:nvSpPr>
        <p:spPr bwMode="auto">
          <a:xfrm>
            <a:off x="6881813" y="2076190"/>
            <a:ext cx="728662"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1" name="Oval 51"/>
          <p:cNvSpPr>
            <a:spLocks noChangeArrowheads="1"/>
          </p:cNvSpPr>
          <p:nvPr/>
        </p:nvSpPr>
        <p:spPr bwMode="auto">
          <a:xfrm flipV="1">
            <a:off x="7691439" y="2152390"/>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8" name="Group 52"/>
          <p:cNvGrpSpPr>
            <a:grpSpLocks/>
          </p:cNvGrpSpPr>
          <p:nvPr/>
        </p:nvGrpSpPr>
        <p:grpSpPr bwMode="auto">
          <a:xfrm flipV="1">
            <a:off x="8015289" y="2990590"/>
            <a:ext cx="242887" cy="457200"/>
            <a:chOff x="960" y="1056"/>
            <a:chExt cx="96" cy="144"/>
          </a:xfrm>
        </p:grpSpPr>
        <p:sp>
          <p:nvSpPr>
            <p:cNvPr id="599093" name="Line 53"/>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4" name="Line 54"/>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5" name="Line 55"/>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96" name="Oval 56"/>
          <p:cNvSpPr>
            <a:spLocks noChangeArrowheads="1"/>
          </p:cNvSpPr>
          <p:nvPr/>
        </p:nvSpPr>
        <p:spPr bwMode="auto">
          <a:xfrm flipV="1">
            <a:off x="8096251" y="2838190"/>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9" name="Group 57"/>
          <p:cNvGrpSpPr>
            <a:grpSpLocks/>
          </p:cNvGrpSpPr>
          <p:nvPr/>
        </p:nvGrpSpPr>
        <p:grpSpPr bwMode="auto">
          <a:xfrm flipV="1">
            <a:off x="8308975" y="3130290"/>
            <a:ext cx="242888" cy="457200"/>
            <a:chOff x="960" y="1056"/>
            <a:chExt cx="96" cy="144"/>
          </a:xfrm>
        </p:grpSpPr>
        <p:sp>
          <p:nvSpPr>
            <p:cNvPr id="599098" name="Line 58"/>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9" name="Line 59"/>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0" name="Line 60"/>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01" name="Oval 61"/>
          <p:cNvSpPr>
            <a:spLocks noChangeArrowheads="1"/>
          </p:cNvSpPr>
          <p:nvPr/>
        </p:nvSpPr>
        <p:spPr bwMode="auto">
          <a:xfrm flipV="1">
            <a:off x="8389939" y="2977890"/>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10" name="Group 62"/>
          <p:cNvGrpSpPr>
            <a:grpSpLocks/>
          </p:cNvGrpSpPr>
          <p:nvPr/>
        </p:nvGrpSpPr>
        <p:grpSpPr bwMode="auto">
          <a:xfrm rot="-10800000">
            <a:off x="7853364" y="4589203"/>
            <a:ext cx="242887" cy="457200"/>
            <a:chOff x="960" y="1056"/>
            <a:chExt cx="96" cy="144"/>
          </a:xfrm>
        </p:grpSpPr>
        <p:sp>
          <p:nvSpPr>
            <p:cNvPr id="599103" name="Line 63"/>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4" name="Line 64"/>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5" name="Line 65"/>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06" name="Oval 66"/>
          <p:cNvSpPr>
            <a:spLocks noChangeArrowheads="1"/>
          </p:cNvSpPr>
          <p:nvPr/>
        </p:nvSpPr>
        <p:spPr bwMode="auto">
          <a:xfrm rot="-10800000">
            <a:off x="7853364" y="4436803"/>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7" name="Line 67"/>
          <p:cNvSpPr>
            <a:spLocks noChangeShapeType="1"/>
          </p:cNvSpPr>
          <p:nvPr/>
        </p:nvSpPr>
        <p:spPr bwMode="auto">
          <a:xfrm>
            <a:off x="7367588" y="5657590"/>
            <a:ext cx="1700212"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12" name="Group 72"/>
          <p:cNvGrpSpPr>
            <a:grpSpLocks/>
          </p:cNvGrpSpPr>
          <p:nvPr/>
        </p:nvGrpSpPr>
        <p:grpSpPr bwMode="auto">
          <a:xfrm rot="-10592995">
            <a:off x="7696200" y="5047990"/>
            <a:ext cx="242888" cy="457200"/>
            <a:chOff x="960" y="1056"/>
            <a:chExt cx="96" cy="144"/>
          </a:xfrm>
        </p:grpSpPr>
        <p:sp>
          <p:nvSpPr>
            <p:cNvPr id="599113" name="Line 73"/>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4" name="Line 74"/>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5" name="Line 75"/>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16" name="Oval 76"/>
          <p:cNvSpPr>
            <a:spLocks noChangeArrowheads="1"/>
          </p:cNvSpPr>
          <p:nvPr/>
        </p:nvSpPr>
        <p:spPr bwMode="auto">
          <a:xfrm>
            <a:off x="7488238" y="5505190"/>
            <a:ext cx="728662"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7" name="Oval 77"/>
          <p:cNvSpPr>
            <a:spLocks noChangeArrowheads="1"/>
          </p:cNvSpPr>
          <p:nvPr/>
        </p:nvSpPr>
        <p:spPr bwMode="auto">
          <a:xfrm flipV="1">
            <a:off x="8297864" y="5581390"/>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3" name="AutoShape 83"/>
          <p:cNvSpPr>
            <a:spLocks noChangeArrowheads="1"/>
          </p:cNvSpPr>
          <p:nvPr/>
        </p:nvSpPr>
        <p:spPr bwMode="auto">
          <a:xfrm>
            <a:off x="4937126" y="4273290"/>
            <a:ext cx="485775"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9050" algn="ctr">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4" name="AutoShape 84"/>
          <p:cNvSpPr>
            <a:spLocks noChangeArrowheads="1"/>
          </p:cNvSpPr>
          <p:nvPr/>
        </p:nvSpPr>
        <p:spPr bwMode="auto">
          <a:xfrm>
            <a:off x="5665789" y="4590790"/>
            <a:ext cx="485775"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9050" algn="ctr">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5" name="AutoShape 85"/>
          <p:cNvSpPr>
            <a:spLocks noChangeArrowheads="1"/>
          </p:cNvSpPr>
          <p:nvPr/>
        </p:nvSpPr>
        <p:spPr bwMode="auto">
          <a:xfrm>
            <a:off x="6232526" y="4666990"/>
            <a:ext cx="487363"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9050" algn="ctr">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6" name="AutoShape 86"/>
          <p:cNvSpPr>
            <a:spLocks noChangeArrowheads="1"/>
          </p:cNvSpPr>
          <p:nvPr/>
        </p:nvSpPr>
        <p:spPr bwMode="auto">
          <a:xfrm>
            <a:off x="4127501" y="4209790"/>
            <a:ext cx="485775"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9050" algn="ctr">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7" name="Text Box 87"/>
          <p:cNvSpPr txBox="1">
            <a:spLocks noChangeArrowheads="1"/>
          </p:cNvSpPr>
          <p:nvPr/>
        </p:nvSpPr>
        <p:spPr bwMode="auto">
          <a:xfrm>
            <a:off x="5906222" y="5004058"/>
            <a:ext cx="966931" cy="646331"/>
          </a:xfrm>
          <a:prstGeom prst="rect">
            <a:avLst/>
          </a:prstGeom>
          <a:noFill/>
          <a:ln w="19050" algn="ctr">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Arial" charset="0"/>
              </a:rPr>
              <a:t>Color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Arial" charset="0"/>
              </a:rPr>
              <a:t>reagent</a:t>
            </a:r>
          </a:p>
        </p:txBody>
      </p:sp>
      <p:sp>
        <p:nvSpPr>
          <p:cNvPr id="599129" name="Text Box 89"/>
          <p:cNvSpPr txBox="1">
            <a:spLocks noChangeArrowheads="1"/>
          </p:cNvSpPr>
          <p:nvPr/>
        </p:nvSpPr>
        <p:spPr bwMode="auto">
          <a:xfrm>
            <a:off x="2286001" y="2380990"/>
            <a:ext cx="3505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Times New Roman" pitchFamily="18" charset="0"/>
                <a:ea typeface="+mn-ea"/>
                <a:cs typeface="Arial" charset="0"/>
              </a:rPr>
              <a:t> </a:t>
            </a:r>
            <a:r>
              <a:rPr kumimoji="0" lang="en-US" sz="1800" b="0" i="0" u="sng" strike="noStrike" kern="1200" cap="none" spc="0" normalizeH="0" baseline="0" noProof="0" dirty="0">
                <a:ln>
                  <a:noFill/>
                </a:ln>
                <a:solidFill>
                  <a:srgbClr val="000099"/>
                </a:solidFill>
                <a:effectLst/>
                <a:uLnTx/>
                <a:uFillTx/>
                <a:latin typeface="Arial" pitchFamily="34" charset="0"/>
                <a:ea typeface="+mn-ea"/>
                <a:cs typeface="Arial" charset="0"/>
              </a:rPr>
              <a:t>Antigen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1</a:t>
            </a:r>
            <a:r>
              <a:rPr kumimoji="0" lang="en-US" sz="1800" b="0" i="0" u="none" strike="noStrike" kern="1200" cap="none" spc="0" normalizeH="0" baseline="30000" noProof="0" dirty="0">
                <a:ln>
                  <a:noFill/>
                </a:ln>
                <a:solidFill>
                  <a:srgbClr val="000099"/>
                </a:solidFill>
                <a:effectLst/>
                <a:uLnTx/>
                <a:uFillTx/>
                <a:latin typeface="Arial" pitchFamily="34" charset="0"/>
                <a:ea typeface="+mn-ea"/>
                <a:cs typeface="Arial" charset="0"/>
              </a:rPr>
              <a:t>st</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  Viral lysate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2</a:t>
            </a:r>
            <a:r>
              <a:rPr kumimoji="0" lang="en-US" sz="1800" b="0" i="0" u="none" strike="noStrike" kern="1200" cap="none" spc="0" normalizeH="0" baseline="30000" noProof="0" dirty="0">
                <a:ln>
                  <a:noFill/>
                </a:ln>
                <a:solidFill>
                  <a:srgbClr val="000099"/>
                </a:solidFill>
                <a:effectLst/>
                <a:uLnTx/>
                <a:uFillTx/>
                <a:latin typeface="Arial" pitchFamily="34" charset="0"/>
                <a:ea typeface="+mn-ea"/>
                <a:cs typeface="Arial" charset="0"/>
              </a:rPr>
              <a:t>nd</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 Recombinant proteins or synthetic peptides </a:t>
            </a:r>
          </a:p>
        </p:txBody>
      </p:sp>
      <p:sp>
        <p:nvSpPr>
          <p:cNvPr id="599130" name="Line 90"/>
          <p:cNvSpPr>
            <a:spLocks noChangeShapeType="1"/>
          </p:cNvSpPr>
          <p:nvPr/>
        </p:nvSpPr>
        <p:spPr bwMode="auto">
          <a:xfrm flipV="1">
            <a:off x="3200400" y="1885690"/>
            <a:ext cx="0" cy="457200"/>
          </a:xfrm>
          <a:prstGeom prst="line">
            <a:avLst/>
          </a:prstGeom>
          <a:noFill/>
          <a:ln w="28575">
            <a:solidFill>
              <a:schemeClr val="accent1">
                <a:lumMod val="50000"/>
              </a:schemeClr>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1" name="Text Box 91"/>
          <p:cNvSpPr txBox="1">
            <a:spLocks noChangeArrowheads="1"/>
          </p:cNvSpPr>
          <p:nvPr/>
        </p:nvSpPr>
        <p:spPr bwMode="auto">
          <a:xfrm>
            <a:off x="6553200" y="816713"/>
            <a:ext cx="23622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dirty="0">
                <a:solidFill>
                  <a:srgbClr val="000099"/>
                </a:solidFill>
                <a:latin typeface="Arial" pitchFamily="34" charset="0"/>
                <a:cs typeface="Arial" charset="0"/>
              </a:rPr>
              <a:t>HIV</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antibody</a:t>
            </a:r>
          </a:p>
        </p:txBody>
      </p:sp>
      <p:sp>
        <p:nvSpPr>
          <p:cNvPr id="599132" name="Text Box 92"/>
          <p:cNvSpPr txBox="1">
            <a:spLocks noChangeArrowheads="1"/>
          </p:cNvSpPr>
          <p:nvPr/>
        </p:nvSpPr>
        <p:spPr bwMode="auto">
          <a:xfrm>
            <a:off x="8381999" y="2357179"/>
            <a:ext cx="2133599" cy="369332"/>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Enzyme label</a:t>
            </a:r>
          </a:p>
        </p:txBody>
      </p:sp>
      <p:sp>
        <p:nvSpPr>
          <p:cNvPr id="599133" name="Line 93"/>
          <p:cNvSpPr>
            <a:spLocks noChangeShapeType="1"/>
          </p:cNvSpPr>
          <p:nvPr/>
        </p:nvSpPr>
        <p:spPr bwMode="auto">
          <a:xfrm flipH="1">
            <a:off x="8305800" y="2647690"/>
            <a:ext cx="228600" cy="1524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4" name="Line 94"/>
          <p:cNvSpPr>
            <a:spLocks noChangeShapeType="1"/>
          </p:cNvSpPr>
          <p:nvPr/>
        </p:nvSpPr>
        <p:spPr bwMode="auto">
          <a:xfrm flipH="1">
            <a:off x="8458200" y="2647690"/>
            <a:ext cx="76200" cy="2286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5" name="Line 95"/>
          <p:cNvSpPr>
            <a:spLocks noChangeShapeType="1"/>
          </p:cNvSpPr>
          <p:nvPr/>
        </p:nvSpPr>
        <p:spPr bwMode="auto">
          <a:xfrm flipV="1">
            <a:off x="8536468" y="2571490"/>
            <a:ext cx="76200" cy="76200"/>
          </a:xfrm>
          <a:prstGeom prst="line">
            <a:avLst/>
          </a:prstGeom>
          <a:noFill/>
          <a:ln w="28575">
            <a:solidFill>
              <a:schemeClr val="accent1">
                <a:lumMod val="50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6" name="Text Box 96"/>
          <p:cNvSpPr txBox="1">
            <a:spLocks noChangeArrowheads="1"/>
          </p:cNvSpPr>
          <p:nvPr/>
        </p:nvSpPr>
        <p:spPr bwMode="auto">
          <a:xfrm>
            <a:off x="8164033" y="3523991"/>
            <a:ext cx="25146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pitchFamily="34" charset="0"/>
                <a:ea typeface="+mn-ea"/>
                <a:cs typeface="Arial" charset="0"/>
              </a:rPr>
              <a:t>Anti-human IgG</a:t>
            </a:r>
          </a:p>
        </p:txBody>
      </p:sp>
      <p:sp>
        <p:nvSpPr>
          <p:cNvPr id="599138" name="Line 98"/>
          <p:cNvSpPr>
            <a:spLocks noChangeShapeType="1"/>
          </p:cNvSpPr>
          <p:nvPr/>
        </p:nvSpPr>
        <p:spPr bwMode="auto">
          <a:xfrm flipH="1" flipV="1">
            <a:off x="8610600" y="3371590"/>
            <a:ext cx="381000" cy="152400"/>
          </a:xfrm>
          <a:prstGeom prst="line">
            <a:avLst/>
          </a:prstGeom>
          <a:noFill/>
          <a:ln w="28575">
            <a:solidFill>
              <a:schemeClr val="tx1"/>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9" name="Text Box 99"/>
          <p:cNvSpPr txBox="1">
            <a:spLocks noChangeArrowheads="1"/>
          </p:cNvSpPr>
          <p:nvPr/>
        </p:nvSpPr>
        <p:spPr bwMode="auto">
          <a:xfrm>
            <a:off x="1752600" y="4552691"/>
            <a:ext cx="1504845" cy="923330"/>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Color change with HIV </a:t>
            </a:r>
            <a:r>
              <a:rPr kumimoji="0" lang="en-US" sz="1800" b="0" i="0" u="none" strike="noStrike" kern="1200" cap="none" spc="0" normalizeH="0" baseline="0" noProof="0" dirty="0" err="1">
                <a:ln>
                  <a:noFill/>
                </a:ln>
                <a:solidFill>
                  <a:srgbClr val="FF0000"/>
                </a:solidFill>
                <a:effectLst/>
                <a:uLnTx/>
                <a:uFillTx/>
                <a:latin typeface="Arial" pitchFamily="34" charset="0"/>
                <a:ea typeface="+mn-ea"/>
                <a:cs typeface="Arial" charset="0"/>
              </a:rPr>
              <a:t>IgG</a:t>
            </a: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 </a:t>
            </a:r>
          </a:p>
        </p:txBody>
      </p:sp>
      <p:sp>
        <p:nvSpPr>
          <p:cNvPr id="599140" name="Line 100"/>
          <p:cNvSpPr>
            <a:spLocks noChangeShapeType="1"/>
          </p:cNvSpPr>
          <p:nvPr/>
        </p:nvSpPr>
        <p:spPr bwMode="auto">
          <a:xfrm>
            <a:off x="7629142" y="1155440"/>
            <a:ext cx="0" cy="152400"/>
          </a:xfrm>
          <a:prstGeom prst="line">
            <a:avLst/>
          </a:prstGeom>
          <a:noFill/>
          <a:ln w="28575">
            <a:solidFill>
              <a:schemeClr val="accent1">
                <a:lumMod val="50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41" name="Line 101"/>
          <p:cNvSpPr>
            <a:spLocks noChangeShapeType="1"/>
          </p:cNvSpPr>
          <p:nvPr/>
        </p:nvSpPr>
        <p:spPr bwMode="auto">
          <a:xfrm flipH="1">
            <a:off x="7340600" y="1301490"/>
            <a:ext cx="304800" cy="3048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42" name="Line 102"/>
          <p:cNvSpPr>
            <a:spLocks noChangeShapeType="1"/>
          </p:cNvSpPr>
          <p:nvPr/>
        </p:nvSpPr>
        <p:spPr bwMode="auto">
          <a:xfrm>
            <a:off x="7620000" y="1301490"/>
            <a:ext cx="228600" cy="3048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7" name="Oval 96"/>
          <p:cNvSpPr/>
          <p:nvPr/>
        </p:nvSpPr>
        <p:spPr bwMode="auto">
          <a:xfrm>
            <a:off x="8229600" y="3447790"/>
            <a:ext cx="2286000" cy="609600"/>
          </a:xfrm>
          <a:prstGeom prst="ellips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15" name="Picture 14" descr="A close up of a device&#10;&#10;Description generated with high confidence">
            <a:extLst>
              <a:ext uri="{FF2B5EF4-FFF2-40B4-BE49-F238E27FC236}">
                <a16:creationId xmlns:a16="http://schemas.microsoft.com/office/drawing/2014/main" id="{23E13796-93BF-492E-9922-A689B54313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23001" y="4228750"/>
            <a:ext cx="2195520" cy="1524665"/>
          </a:xfrm>
          <a:prstGeom prst="rect">
            <a:avLst/>
          </a:prstGeom>
        </p:spPr>
      </p:pic>
      <p:grpSp>
        <p:nvGrpSpPr>
          <p:cNvPr id="14" name="Group 13">
            <a:extLst>
              <a:ext uri="{FF2B5EF4-FFF2-40B4-BE49-F238E27FC236}">
                <a16:creationId xmlns:a16="http://schemas.microsoft.com/office/drawing/2014/main" id="{7F3F549B-1AED-40D0-B9A3-6FD2FC6CA585}"/>
              </a:ext>
            </a:extLst>
          </p:cNvPr>
          <p:cNvGrpSpPr/>
          <p:nvPr/>
        </p:nvGrpSpPr>
        <p:grpSpPr>
          <a:xfrm>
            <a:off x="7597834" y="1355396"/>
            <a:ext cx="879823" cy="816656"/>
            <a:chOff x="7597834" y="1761916"/>
            <a:chExt cx="879823" cy="816656"/>
          </a:xfrm>
        </p:grpSpPr>
        <p:grpSp>
          <p:nvGrpSpPr>
            <p:cNvPr id="100" name="Group 20">
              <a:extLst>
                <a:ext uri="{FF2B5EF4-FFF2-40B4-BE49-F238E27FC236}">
                  <a16:creationId xmlns:a16="http://schemas.microsoft.com/office/drawing/2014/main" id="{66747058-A37E-474D-9737-ED2B4252E21F}"/>
                </a:ext>
              </a:extLst>
            </p:cNvPr>
            <p:cNvGrpSpPr>
              <a:grpSpLocks/>
            </p:cNvGrpSpPr>
            <p:nvPr/>
          </p:nvGrpSpPr>
          <p:grpSpPr bwMode="auto">
            <a:xfrm rot="4501873">
              <a:off x="8144877" y="1875053"/>
              <a:ext cx="208359" cy="457200"/>
              <a:chOff x="960" y="1056"/>
              <a:chExt cx="96" cy="144"/>
            </a:xfrm>
          </p:grpSpPr>
          <p:sp>
            <p:nvSpPr>
              <p:cNvPr id="118" name="Line 21">
                <a:extLst>
                  <a:ext uri="{FF2B5EF4-FFF2-40B4-BE49-F238E27FC236}">
                    <a16:creationId xmlns:a16="http://schemas.microsoft.com/office/drawing/2014/main" id="{9F57B7A7-8A5B-400D-8CE3-566444DA8222}"/>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9" name="Line 22">
                <a:extLst>
                  <a:ext uri="{FF2B5EF4-FFF2-40B4-BE49-F238E27FC236}">
                    <a16:creationId xmlns:a16="http://schemas.microsoft.com/office/drawing/2014/main" id="{789CAD39-AE18-4C9B-95FA-3E86989CB99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20" name="Line 23">
                <a:extLst>
                  <a:ext uri="{FF2B5EF4-FFF2-40B4-BE49-F238E27FC236}">
                    <a16:creationId xmlns:a16="http://schemas.microsoft.com/office/drawing/2014/main" id="{0AF827BD-ECA3-4059-8DFF-F954B66FCFAC}"/>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2" name="Group 24">
              <a:extLst>
                <a:ext uri="{FF2B5EF4-FFF2-40B4-BE49-F238E27FC236}">
                  <a16:creationId xmlns:a16="http://schemas.microsoft.com/office/drawing/2014/main" id="{733399C3-835A-4551-BB90-0C3B54A7380F}"/>
                </a:ext>
              </a:extLst>
            </p:cNvPr>
            <p:cNvGrpSpPr>
              <a:grpSpLocks/>
            </p:cNvGrpSpPr>
            <p:nvPr/>
          </p:nvGrpSpPr>
          <p:grpSpPr bwMode="auto">
            <a:xfrm rot="21246785">
              <a:off x="7879393" y="1761916"/>
              <a:ext cx="228600" cy="416719"/>
              <a:chOff x="960" y="1056"/>
              <a:chExt cx="96" cy="144"/>
            </a:xfrm>
          </p:grpSpPr>
          <p:sp>
            <p:nvSpPr>
              <p:cNvPr id="115" name="Line 25">
                <a:extLst>
                  <a:ext uri="{FF2B5EF4-FFF2-40B4-BE49-F238E27FC236}">
                    <a16:creationId xmlns:a16="http://schemas.microsoft.com/office/drawing/2014/main" id="{8AD66161-DF1F-4445-9C26-7A7E32747858}"/>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6" name="Line 26">
                <a:extLst>
                  <a:ext uri="{FF2B5EF4-FFF2-40B4-BE49-F238E27FC236}">
                    <a16:creationId xmlns:a16="http://schemas.microsoft.com/office/drawing/2014/main" id="{EA9C7E45-FAC8-491E-A08B-5160E2D601C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7" name="Line 27">
                <a:extLst>
                  <a:ext uri="{FF2B5EF4-FFF2-40B4-BE49-F238E27FC236}">
                    <a16:creationId xmlns:a16="http://schemas.microsoft.com/office/drawing/2014/main" id="{7CEED06F-970C-4D34-B96B-0BB538853B52}"/>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3" name="Group 28">
              <a:extLst>
                <a:ext uri="{FF2B5EF4-FFF2-40B4-BE49-F238E27FC236}">
                  <a16:creationId xmlns:a16="http://schemas.microsoft.com/office/drawing/2014/main" id="{BF09531A-0934-42BC-8F90-AEB837F70C6A}"/>
                </a:ext>
              </a:extLst>
            </p:cNvPr>
            <p:cNvGrpSpPr>
              <a:grpSpLocks/>
            </p:cNvGrpSpPr>
            <p:nvPr/>
          </p:nvGrpSpPr>
          <p:grpSpPr bwMode="auto">
            <a:xfrm rot="8644574">
              <a:off x="8030218" y="2161853"/>
              <a:ext cx="228600" cy="416719"/>
              <a:chOff x="960" y="1056"/>
              <a:chExt cx="96" cy="144"/>
            </a:xfrm>
          </p:grpSpPr>
          <p:sp>
            <p:nvSpPr>
              <p:cNvPr id="112" name="Line 29">
                <a:extLst>
                  <a:ext uri="{FF2B5EF4-FFF2-40B4-BE49-F238E27FC236}">
                    <a16:creationId xmlns:a16="http://schemas.microsoft.com/office/drawing/2014/main" id="{C10722EC-3413-40D6-BA51-5671B9B0D223}"/>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3" name="Line 30">
                <a:extLst>
                  <a:ext uri="{FF2B5EF4-FFF2-40B4-BE49-F238E27FC236}">
                    <a16:creationId xmlns:a16="http://schemas.microsoft.com/office/drawing/2014/main" id="{6F4779AE-FC74-4025-914A-20FA37E0AD5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4" name="Line 31">
                <a:extLst>
                  <a:ext uri="{FF2B5EF4-FFF2-40B4-BE49-F238E27FC236}">
                    <a16:creationId xmlns:a16="http://schemas.microsoft.com/office/drawing/2014/main" id="{FC519250-A99E-40E7-8A16-0A60C6E629EE}"/>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4" name="Group 32">
              <a:extLst>
                <a:ext uri="{FF2B5EF4-FFF2-40B4-BE49-F238E27FC236}">
                  <a16:creationId xmlns:a16="http://schemas.microsoft.com/office/drawing/2014/main" id="{5DDEE587-947B-4272-B474-427431AD41FB}"/>
                </a:ext>
              </a:extLst>
            </p:cNvPr>
            <p:cNvGrpSpPr>
              <a:grpSpLocks/>
            </p:cNvGrpSpPr>
            <p:nvPr/>
          </p:nvGrpSpPr>
          <p:grpSpPr bwMode="auto">
            <a:xfrm rot="13745947">
              <a:off x="7732524" y="2116490"/>
              <a:ext cx="208359" cy="457200"/>
              <a:chOff x="960" y="1056"/>
              <a:chExt cx="96" cy="144"/>
            </a:xfrm>
          </p:grpSpPr>
          <p:sp>
            <p:nvSpPr>
              <p:cNvPr id="109" name="Line 33">
                <a:extLst>
                  <a:ext uri="{FF2B5EF4-FFF2-40B4-BE49-F238E27FC236}">
                    <a16:creationId xmlns:a16="http://schemas.microsoft.com/office/drawing/2014/main" id="{CDB35EFF-B2A4-445E-8007-6CFAD19A859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0" name="Line 34">
                <a:extLst>
                  <a:ext uri="{FF2B5EF4-FFF2-40B4-BE49-F238E27FC236}">
                    <a16:creationId xmlns:a16="http://schemas.microsoft.com/office/drawing/2014/main" id="{737E1C5E-476E-4AD3-88CE-97612E137324}"/>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1" name="Line 35">
                <a:extLst>
                  <a:ext uri="{FF2B5EF4-FFF2-40B4-BE49-F238E27FC236}">
                    <a16:creationId xmlns:a16="http://schemas.microsoft.com/office/drawing/2014/main" id="{A83914D2-9454-42FE-9895-8D42690F5D2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5" name="Group 36">
              <a:extLst>
                <a:ext uri="{FF2B5EF4-FFF2-40B4-BE49-F238E27FC236}">
                  <a16:creationId xmlns:a16="http://schemas.microsoft.com/office/drawing/2014/main" id="{CBF43391-2D23-4148-9BD4-50A909E4157C}"/>
                </a:ext>
              </a:extLst>
            </p:cNvPr>
            <p:cNvGrpSpPr>
              <a:grpSpLocks/>
            </p:cNvGrpSpPr>
            <p:nvPr/>
          </p:nvGrpSpPr>
          <p:grpSpPr bwMode="auto">
            <a:xfrm rot="17370223">
              <a:off x="7674051" y="1901617"/>
              <a:ext cx="304800" cy="457233"/>
              <a:chOff x="960" y="1056"/>
              <a:chExt cx="96" cy="144"/>
            </a:xfrm>
          </p:grpSpPr>
          <p:sp>
            <p:nvSpPr>
              <p:cNvPr id="106" name="Line 37">
                <a:extLst>
                  <a:ext uri="{FF2B5EF4-FFF2-40B4-BE49-F238E27FC236}">
                    <a16:creationId xmlns:a16="http://schemas.microsoft.com/office/drawing/2014/main" id="{3062E4C1-F4D8-40EE-BCC3-3E7B8E3FD4DB}"/>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07" name="Line 38">
                <a:extLst>
                  <a:ext uri="{FF2B5EF4-FFF2-40B4-BE49-F238E27FC236}">
                    <a16:creationId xmlns:a16="http://schemas.microsoft.com/office/drawing/2014/main" id="{E34991FB-AC38-49A3-AF5B-685D3A4B885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08" name="Line 39">
                <a:extLst>
                  <a:ext uri="{FF2B5EF4-FFF2-40B4-BE49-F238E27FC236}">
                    <a16:creationId xmlns:a16="http://schemas.microsoft.com/office/drawing/2014/main" id="{0928176B-6C51-45A4-90CE-35143E6600DE}"/>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121" name="Group 120">
            <a:extLst>
              <a:ext uri="{FF2B5EF4-FFF2-40B4-BE49-F238E27FC236}">
                <a16:creationId xmlns:a16="http://schemas.microsoft.com/office/drawing/2014/main" id="{B934BFD0-6732-43D0-8D28-B6CB5E3BD042}"/>
              </a:ext>
            </a:extLst>
          </p:cNvPr>
          <p:cNvGrpSpPr/>
          <p:nvPr/>
        </p:nvGrpSpPr>
        <p:grpSpPr>
          <a:xfrm>
            <a:off x="8283668" y="4760084"/>
            <a:ext cx="879823" cy="816656"/>
            <a:chOff x="7597834" y="1761916"/>
            <a:chExt cx="879823" cy="816656"/>
          </a:xfrm>
        </p:grpSpPr>
        <p:grpSp>
          <p:nvGrpSpPr>
            <p:cNvPr id="122" name="Group 20">
              <a:extLst>
                <a:ext uri="{FF2B5EF4-FFF2-40B4-BE49-F238E27FC236}">
                  <a16:creationId xmlns:a16="http://schemas.microsoft.com/office/drawing/2014/main" id="{49F60E0B-3BE5-4112-9AC0-7FD76D8F88E5}"/>
                </a:ext>
              </a:extLst>
            </p:cNvPr>
            <p:cNvGrpSpPr>
              <a:grpSpLocks/>
            </p:cNvGrpSpPr>
            <p:nvPr/>
          </p:nvGrpSpPr>
          <p:grpSpPr bwMode="auto">
            <a:xfrm rot="4501873">
              <a:off x="8144877" y="1875053"/>
              <a:ext cx="208359" cy="457200"/>
              <a:chOff x="960" y="1056"/>
              <a:chExt cx="96" cy="144"/>
            </a:xfrm>
          </p:grpSpPr>
          <p:sp>
            <p:nvSpPr>
              <p:cNvPr id="139" name="Line 21">
                <a:extLst>
                  <a:ext uri="{FF2B5EF4-FFF2-40B4-BE49-F238E27FC236}">
                    <a16:creationId xmlns:a16="http://schemas.microsoft.com/office/drawing/2014/main" id="{32D4FDDB-709F-4059-8348-1700E836D9CA}"/>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40" name="Line 22">
                <a:extLst>
                  <a:ext uri="{FF2B5EF4-FFF2-40B4-BE49-F238E27FC236}">
                    <a16:creationId xmlns:a16="http://schemas.microsoft.com/office/drawing/2014/main" id="{8E500F7B-160F-4F5C-AC53-570AF088DE2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41" name="Line 23">
                <a:extLst>
                  <a:ext uri="{FF2B5EF4-FFF2-40B4-BE49-F238E27FC236}">
                    <a16:creationId xmlns:a16="http://schemas.microsoft.com/office/drawing/2014/main" id="{65BB61F4-D0E4-406E-B54B-1B28FE793152}"/>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23" name="Group 24">
              <a:extLst>
                <a:ext uri="{FF2B5EF4-FFF2-40B4-BE49-F238E27FC236}">
                  <a16:creationId xmlns:a16="http://schemas.microsoft.com/office/drawing/2014/main" id="{03DFCB74-6310-4415-AFFE-581EBB651E36}"/>
                </a:ext>
              </a:extLst>
            </p:cNvPr>
            <p:cNvGrpSpPr>
              <a:grpSpLocks/>
            </p:cNvGrpSpPr>
            <p:nvPr/>
          </p:nvGrpSpPr>
          <p:grpSpPr bwMode="auto">
            <a:xfrm rot="21246785">
              <a:off x="7879393" y="1761916"/>
              <a:ext cx="228600" cy="416719"/>
              <a:chOff x="960" y="1056"/>
              <a:chExt cx="96" cy="144"/>
            </a:xfrm>
          </p:grpSpPr>
          <p:sp>
            <p:nvSpPr>
              <p:cNvPr id="136" name="Line 25">
                <a:extLst>
                  <a:ext uri="{FF2B5EF4-FFF2-40B4-BE49-F238E27FC236}">
                    <a16:creationId xmlns:a16="http://schemas.microsoft.com/office/drawing/2014/main" id="{36C8ECCA-2FC0-40BF-B6F6-88412C12F1D1}"/>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7" name="Line 26">
                <a:extLst>
                  <a:ext uri="{FF2B5EF4-FFF2-40B4-BE49-F238E27FC236}">
                    <a16:creationId xmlns:a16="http://schemas.microsoft.com/office/drawing/2014/main" id="{4A09E6CF-37CD-41AB-9147-CB68C116B157}"/>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8" name="Line 27">
                <a:extLst>
                  <a:ext uri="{FF2B5EF4-FFF2-40B4-BE49-F238E27FC236}">
                    <a16:creationId xmlns:a16="http://schemas.microsoft.com/office/drawing/2014/main" id="{29F2CC52-7EF4-4A71-8069-32FC88859200}"/>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24" name="Group 28">
              <a:extLst>
                <a:ext uri="{FF2B5EF4-FFF2-40B4-BE49-F238E27FC236}">
                  <a16:creationId xmlns:a16="http://schemas.microsoft.com/office/drawing/2014/main" id="{292BE3E9-D4AF-49DD-96A5-07D870A0AC1B}"/>
                </a:ext>
              </a:extLst>
            </p:cNvPr>
            <p:cNvGrpSpPr>
              <a:grpSpLocks/>
            </p:cNvGrpSpPr>
            <p:nvPr/>
          </p:nvGrpSpPr>
          <p:grpSpPr bwMode="auto">
            <a:xfrm rot="8644574">
              <a:off x="8030218" y="2161853"/>
              <a:ext cx="228600" cy="416719"/>
              <a:chOff x="960" y="1056"/>
              <a:chExt cx="96" cy="144"/>
            </a:xfrm>
          </p:grpSpPr>
          <p:sp>
            <p:nvSpPr>
              <p:cNvPr id="133" name="Line 29">
                <a:extLst>
                  <a:ext uri="{FF2B5EF4-FFF2-40B4-BE49-F238E27FC236}">
                    <a16:creationId xmlns:a16="http://schemas.microsoft.com/office/drawing/2014/main" id="{F9FDCB5F-A794-43E5-ACA7-E955AD02447A}"/>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4" name="Line 30">
                <a:extLst>
                  <a:ext uri="{FF2B5EF4-FFF2-40B4-BE49-F238E27FC236}">
                    <a16:creationId xmlns:a16="http://schemas.microsoft.com/office/drawing/2014/main" id="{31B12A5E-7700-40CA-A827-C3C8BB3F649F}"/>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5" name="Line 31">
                <a:extLst>
                  <a:ext uri="{FF2B5EF4-FFF2-40B4-BE49-F238E27FC236}">
                    <a16:creationId xmlns:a16="http://schemas.microsoft.com/office/drawing/2014/main" id="{8C086D2A-DBD9-4DBF-B2E8-7B09FCD5A650}"/>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25" name="Group 32">
              <a:extLst>
                <a:ext uri="{FF2B5EF4-FFF2-40B4-BE49-F238E27FC236}">
                  <a16:creationId xmlns:a16="http://schemas.microsoft.com/office/drawing/2014/main" id="{9D07B613-6D91-456A-BB44-B6353852B760}"/>
                </a:ext>
              </a:extLst>
            </p:cNvPr>
            <p:cNvGrpSpPr>
              <a:grpSpLocks/>
            </p:cNvGrpSpPr>
            <p:nvPr/>
          </p:nvGrpSpPr>
          <p:grpSpPr bwMode="auto">
            <a:xfrm rot="13745947">
              <a:off x="7732524" y="2116490"/>
              <a:ext cx="208359" cy="457200"/>
              <a:chOff x="960" y="1056"/>
              <a:chExt cx="96" cy="144"/>
            </a:xfrm>
          </p:grpSpPr>
          <p:sp>
            <p:nvSpPr>
              <p:cNvPr id="130" name="Line 33">
                <a:extLst>
                  <a:ext uri="{FF2B5EF4-FFF2-40B4-BE49-F238E27FC236}">
                    <a16:creationId xmlns:a16="http://schemas.microsoft.com/office/drawing/2014/main" id="{BB841A29-1CD1-4AC3-B507-54881633A3E7}"/>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1" name="Line 34">
                <a:extLst>
                  <a:ext uri="{FF2B5EF4-FFF2-40B4-BE49-F238E27FC236}">
                    <a16:creationId xmlns:a16="http://schemas.microsoft.com/office/drawing/2014/main" id="{52D75D3E-ED8F-4585-8C99-7931F7F8217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32" name="Line 35">
                <a:extLst>
                  <a:ext uri="{FF2B5EF4-FFF2-40B4-BE49-F238E27FC236}">
                    <a16:creationId xmlns:a16="http://schemas.microsoft.com/office/drawing/2014/main" id="{8510111A-EBC0-4767-BC6F-0144E999804C}"/>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26" name="Group 36">
              <a:extLst>
                <a:ext uri="{FF2B5EF4-FFF2-40B4-BE49-F238E27FC236}">
                  <a16:creationId xmlns:a16="http://schemas.microsoft.com/office/drawing/2014/main" id="{B7C7754C-FF6C-475C-9A82-421211A3D6FC}"/>
                </a:ext>
              </a:extLst>
            </p:cNvPr>
            <p:cNvGrpSpPr>
              <a:grpSpLocks/>
            </p:cNvGrpSpPr>
            <p:nvPr/>
          </p:nvGrpSpPr>
          <p:grpSpPr bwMode="auto">
            <a:xfrm rot="17370223">
              <a:off x="7674051" y="1901617"/>
              <a:ext cx="304800" cy="457233"/>
              <a:chOff x="960" y="1056"/>
              <a:chExt cx="96" cy="144"/>
            </a:xfrm>
          </p:grpSpPr>
          <p:sp>
            <p:nvSpPr>
              <p:cNvPr id="127" name="Line 37">
                <a:extLst>
                  <a:ext uri="{FF2B5EF4-FFF2-40B4-BE49-F238E27FC236}">
                    <a16:creationId xmlns:a16="http://schemas.microsoft.com/office/drawing/2014/main" id="{BD737511-4452-498E-AFEF-60BEFD38CE17}"/>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28" name="Line 38">
                <a:extLst>
                  <a:ext uri="{FF2B5EF4-FFF2-40B4-BE49-F238E27FC236}">
                    <a16:creationId xmlns:a16="http://schemas.microsoft.com/office/drawing/2014/main" id="{10276CBB-602E-4EEE-94E6-5C3CE2C9963F}"/>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29" name="Line 39">
                <a:extLst>
                  <a:ext uri="{FF2B5EF4-FFF2-40B4-BE49-F238E27FC236}">
                    <a16:creationId xmlns:a16="http://schemas.microsoft.com/office/drawing/2014/main" id="{3C6005D9-6E02-4BFB-8472-ED51704989E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142" name="Text Box 63">
            <a:extLst>
              <a:ext uri="{FF2B5EF4-FFF2-40B4-BE49-F238E27FC236}">
                <a16:creationId xmlns:a16="http://schemas.microsoft.com/office/drawing/2014/main" id="{18E7F2D5-8214-444B-A27B-5D8CC40E40D2}"/>
              </a:ext>
            </a:extLst>
          </p:cNvPr>
          <p:cNvSpPr txBox="1">
            <a:spLocks noChangeArrowheads="1"/>
          </p:cNvSpPr>
          <p:nvPr/>
        </p:nvSpPr>
        <p:spPr bwMode="auto">
          <a:xfrm>
            <a:off x="6331722" y="2835463"/>
            <a:ext cx="1159292" cy="369332"/>
          </a:xfrm>
          <a:prstGeom prst="rect">
            <a:avLst/>
          </a:prstGeom>
          <a:noFill/>
          <a:ln w="19050" algn="ctr">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a:rPr>
              <a:t>Detection</a:t>
            </a:r>
          </a:p>
        </p:txBody>
      </p:sp>
      <p:sp>
        <p:nvSpPr>
          <p:cNvPr id="143" name="Text Box 229">
            <a:extLst>
              <a:ext uri="{FF2B5EF4-FFF2-40B4-BE49-F238E27FC236}">
                <a16:creationId xmlns:a16="http://schemas.microsoft.com/office/drawing/2014/main" id="{4D32DEF3-BB4A-4941-974C-5474FE9EABC9}"/>
              </a:ext>
            </a:extLst>
          </p:cNvPr>
          <p:cNvSpPr txBox="1">
            <a:spLocks noChangeArrowheads="1"/>
          </p:cNvSpPr>
          <p:nvPr/>
        </p:nvSpPr>
        <p:spPr bwMode="auto">
          <a:xfrm>
            <a:off x="6581330" y="1575550"/>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IgG</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
        <p:nvSpPr>
          <p:cNvPr id="144" name="Text Box 230">
            <a:extLst>
              <a:ext uri="{FF2B5EF4-FFF2-40B4-BE49-F238E27FC236}">
                <a16:creationId xmlns:a16="http://schemas.microsoft.com/office/drawing/2014/main" id="{8BE76A7D-FF82-4046-8F1E-7C3C35C552D7}"/>
              </a:ext>
            </a:extLst>
          </p:cNvPr>
          <p:cNvSpPr txBox="1">
            <a:spLocks noChangeArrowheads="1"/>
          </p:cNvSpPr>
          <p:nvPr/>
        </p:nvSpPr>
        <p:spPr bwMode="auto">
          <a:xfrm>
            <a:off x="8591105" y="1534275"/>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IgM</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
        <p:nvSpPr>
          <p:cNvPr id="145" name="Text Box 229">
            <a:extLst>
              <a:ext uri="{FF2B5EF4-FFF2-40B4-BE49-F238E27FC236}">
                <a16:creationId xmlns:a16="http://schemas.microsoft.com/office/drawing/2014/main" id="{70E75896-1367-4AF4-8734-BE7B7B271B2A}"/>
              </a:ext>
            </a:extLst>
          </p:cNvPr>
          <p:cNvSpPr txBox="1">
            <a:spLocks noChangeArrowheads="1"/>
          </p:cNvSpPr>
          <p:nvPr/>
        </p:nvSpPr>
        <p:spPr bwMode="auto">
          <a:xfrm>
            <a:off x="7254742" y="5055951"/>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IgG</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Tree>
    <p:custDataLst>
      <p:tags r:id="rId1"/>
    </p:custDataLst>
    <p:extLst>
      <p:ext uri="{BB962C8B-B14F-4D97-AF65-F5344CB8AC3E}">
        <p14:creationId xmlns:p14="http://schemas.microsoft.com/office/powerpoint/2010/main" val="206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9131"/>
                                        </p:tgtEl>
                                        <p:attrNameLst>
                                          <p:attrName>style.visibility</p:attrName>
                                        </p:attrNameLst>
                                      </p:cBhvr>
                                      <p:to>
                                        <p:strVal val="visible"/>
                                      </p:to>
                                    </p:set>
                                    <p:animEffect transition="in" filter="fade">
                                      <p:cBhvr>
                                        <p:cTn id="10" dur="500"/>
                                        <p:tgtEl>
                                          <p:spTgt spid="5991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9140"/>
                                        </p:tgtEl>
                                        <p:attrNameLst>
                                          <p:attrName>style.visibility</p:attrName>
                                        </p:attrNameLst>
                                      </p:cBhvr>
                                      <p:to>
                                        <p:strVal val="visible"/>
                                      </p:to>
                                    </p:set>
                                    <p:animEffect transition="in" filter="fade">
                                      <p:cBhvr>
                                        <p:cTn id="13" dur="500"/>
                                        <p:tgtEl>
                                          <p:spTgt spid="5991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9141"/>
                                        </p:tgtEl>
                                        <p:attrNameLst>
                                          <p:attrName>style.visibility</p:attrName>
                                        </p:attrNameLst>
                                      </p:cBhvr>
                                      <p:to>
                                        <p:strVal val="visible"/>
                                      </p:to>
                                    </p:set>
                                    <p:animEffect transition="in" filter="fade">
                                      <p:cBhvr>
                                        <p:cTn id="16" dur="500"/>
                                        <p:tgtEl>
                                          <p:spTgt spid="5991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9142"/>
                                        </p:tgtEl>
                                        <p:attrNameLst>
                                          <p:attrName>style.visibility</p:attrName>
                                        </p:attrNameLst>
                                      </p:cBhvr>
                                      <p:to>
                                        <p:strVal val="visible"/>
                                      </p:to>
                                    </p:set>
                                    <p:animEffect transition="in" filter="fade">
                                      <p:cBhvr>
                                        <p:cTn id="19" dur="500"/>
                                        <p:tgtEl>
                                          <p:spTgt spid="599142"/>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5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500"/>
                                        <p:tgtEl>
                                          <p:spTgt spid="1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fade">
                                      <p:cBhvr>
                                        <p:cTn id="28" dur="250"/>
                                        <p:tgtEl>
                                          <p:spTgt spid="1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5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9096"/>
                                        </p:tgtEl>
                                        <p:attrNameLst>
                                          <p:attrName>style.visibility</p:attrName>
                                        </p:attrNameLst>
                                      </p:cBhvr>
                                      <p:to>
                                        <p:strVal val="visible"/>
                                      </p:to>
                                    </p:set>
                                    <p:animEffect transition="in" filter="fade">
                                      <p:cBhvr>
                                        <p:cTn id="36" dur="250"/>
                                        <p:tgtEl>
                                          <p:spTgt spid="59909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9101"/>
                                        </p:tgtEl>
                                        <p:attrNameLst>
                                          <p:attrName>style.visibility</p:attrName>
                                        </p:attrNameLst>
                                      </p:cBhvr>
                                      <p:to>
                                        <p:strVal val="visible"/>
                                      </p:to>
                                    </p:set>
                                    <p:animEffect transition="in" filter="fade">
                                      <p:cBhvr>
                                        <p:cTn id="39" dur="250"/>
                                        <p:tgtEl>
                                          <p:spTgt spid="599101"/>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250"/>
                                        <p:tgtEl>
                                          <p:spTgt spid="1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9132"/>
                                        </p:tgtEl>
                                        <p:attrNameLst>
                                          <p:attrName>style.visibility</p:attrName>
                                        </p:attrNameLst>
                                      </p:cBhvr>
                                      <p:to>
                                        <p:strVal val="visible"/>
                                      </p:to>
                                    </p:set>
                                    <p:animEffect transition="in" filter="fade">
                                      <p:cBhvr>
                                        <p:cTn id="50" dur="250"/>
                                        <p:tgtEl>
                                          <p:spTgt spid="5991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9133"/>
                                        </p:tgtEl>
                                        <p:attrNameLst>
                                          <p:attrName>style.visibility</p:attrName>
                                        </p:attrNameLst>
                                      </p:cBhvr>
                                      <p:to>
                                        <p:strVal val="visible"/>
                                      </p:to>
                                    </p:set>
                                    <p:animEffect transition="in" filter="fade">
                                      <p:cBhvr>
                                        <p:cTn id="53" dur="250"/>
                                        <p:tgtEl>
                                          <p:spTgt spid="5991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9134"/>
                                        </p:tgtEl>
                                        <p:attrNameLst>
                                          <p:attrName>style.visibility</p:attrName>
                                        </p:attrNameLst>
                                      </p:cBhvr>
                                      <p:to>
                                        <p:strVal val="visible"/>
                                      </p:to>
                                    </p:set>
                                    <p:animEffect transition="in" filter="fade">
                                      <p:cBhvr>
                                        <p:cTn id="56" dur="250"/>
                                        <p:tgtEl>
                                          <p:spTgt spid="5991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9135"/>
                                        </p:tgtEl>
                                        <p:attrNameLst>
                                          <p:attrName>style.visibility</p:attrName>
                                        </p:attrNameLst>
                                      </p:cBhvr>
                                      <p:to>
                                        <p:strVal val="visible"/>
                                      </p:to>
                                    </p:set>
                                    <p:animEffect transition="in" filter="fade">
                                      <p:cBhvr>
                                        <p:cTn id="59" dur="250"/>
                                        <p:tgtEl>
                                          <p:spTgt spid="5991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99136"/>
                                        </p:tgtEl>
                                        <p:attrNameLst>
                                          <p:attrName>style.visibility</p:attrName>
                                        </p:attrNameLst>
                                      </p:cBhvr>
                                      <p:to>
                                        <p:strVal val="visible"/>
                                      </p:to>
                                    </p:set>
                                    <p:animEffect transition="in" filter="fade">
                                      <p:cBhvr>
                                        <p:cTn id="64" dur="500"/>
                                        <p:tgtEl>
                                          <p:spTgt spid="5991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99138"/>
                                        </p:tgtEl>
                                        <p:attrNameLst>
                                          <p:attrName>style.visibility</p:attrName>
                                        </p:attrNameLst>
                                      </p:cBhvr>
                                      <p:to>
                                        <p:strVal val="visible"/>
                                      </p:to>
                                    </p:set>
                                    <p:animEffect transition="in" filter="fade">
                                      <p:cBhvr>
                                        <p:cTn id="67" dur="500"/>
                                        <p:tgtEl>
                                          <p:spTgt spid="5991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9106"/>
                                        </p:tgtEl>
                                        <p:attrNameLst>
                                          <p:attrName>style.visibility</p:attrName>
                                        </p:attrNameLst>
                                      </p:cBhvr>
                                      <p:to>
                                        <p:strVal val="visible"/>
                                      </p:to>
                                    </p:set>
                                    <p:animEffect transition="in" filter="fade">
                                      <p:cBhvr>
                                        <p:cTn id="78" dur="500"/>
                                        <p:tgtEl>
                                          <p:spTgt spid="59910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fade">
                                      <p:cBhvr>
                                        <p:cTn id="81" dur="250"/>
                                        <p:tgtEl>
                                          <p:spTgt spid="145"/>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250"/>
                                        <p:tgtEl>
                                          <p:spTgt spid="12"/>
                                        </p:tgtEl>
                                      </p:cBhvr>
                                    </p:animEffect>
                                  </p:childTnLst>
                                </p:cTn>
                              </p:par>
                              <p:par>
                                <p:cTn id="85" presetID="10" presetClass="entr" presetSubtype="0" fill="hold" nodeType="with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250"/>
                                        <p:tgtEl>
                                          <p:spTgt spid="1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99124"/>
                                        </p:tgtEl>
                                        <p:attrNameLst>
                                          <p:attrName>style.visibility</p:attrName>
                                        </p:attrNameLst>
                                      </p:cBhvr>
                                      <p:to>
                                        <p:strVal val="visible"/>
                                      </p:to>
                                    </p:set>
                                    <p:animEffect transition="in" filter="fade">
                                      <p:cBhvr>
                                        <p:cTn id="92" dur="500"/>
                                        <p:tgtEl>
                                          <p:spTgt spid="5991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9125"/>
                                        </p:tgtEl>
                                        <p:attrNameLst>
                                          <p:attrName>style.visibility</p:attrName>
                                        </p:attrNameLst>
                                      </p:cBhvr>
                                      <p:to>
                                        <p:strVal val="visible"/>
                                      </p:to>
                                    </p:set>
                                    <p:animEffect transition="in" filter="fade">
                                      <p:cBhvr>
                                        <p:cTn id="95" dur="500"/>
                                        <p:tgtEl>
                                          <p:spTgt spid="5991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99127"/>
                                        </p:tgtEl>
                                        <p:attrNameLst>
                                          <p:attrName>style.visibility</p:attrName>
                                        </p:attrNameLst>
                                      </p:cBhvr>
                                      <p:to>
                                        <p:strVal val="visible"/>
                                      </p:to>
                                    </p:set>
                                    <p:animEffect transition="in" filter="fade">
                                      <p:cBhvr>
                                        <p:cTn id="98" dur="500"/>
                                        <p:tgtEl>
                                          <p:spTgt spid="59912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99123"/>
                                        </p:tgtEl>
                                        <p:attrNameLst>
                                          <p:attrName>style.visibility</p:attrName>
                                        </p:attrNameLst>
                                      </p:cBhvr>
                                      <p:to>
                                        <p:strVal val="visible"/>
                                      </p:to>
                                    </p:set>
                                    <p:animEffect transition="in" filter="fade">
                                      <p:cBhvr>
                                        <p:cTn id="103" dur="500"/>
                                        <p:tgtEl>
                                          <p:spTgt spid="59912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99126"/>
                                        </p:tgtEl>
                                        <p:attrNameLst>
                                          <p:attrName>style.visibility</p:attrName>
                                        </p:attrNameLst>
                                      </p:cBhvr>
                                      <p:to>
                                        <p:strVal val="visible"/>
                                      </p:to>
                                    </p:set>
                                    <p:animEffect transition="in" filter="fade">
                                      <p:cBhvr>
                                        <p:cTn id="106" dur="500"/>
                                        <p:tgtEl>
                                          <p:spTgt spid="5991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9053"/>
                                        </p:tgtEl>
                                        <p:attrNameLst>
                                          <p:attrName>style.visibility</p:attrName>
                                        </p:attrNameLst>
                                      </p:cBhvr>
                                      <p:to>
                                        <p:strVal val="visible"/>
                                      </p:to>
                                    </p:set>
                                    <p:animEffect transition="in" filter="fade">
                                      <p:cBhvr>
                                        <p:cTn id="109" dur="250"/>
                                        <p:tgtEl>
                                          <p:spTgt spid="599053"/>
                                        </p:tgtEl>
                                      </p:cBhvr>
                                    </p:animEffect>
                                  </p:childTnLst>
                                </p:cTn>
                              </p:par>
                              <p:par>
                                <p:cTn id="110" presetID="10" presetClass="entr" presetSubtype="0" fill="hold" nodeType="with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250"/>
                                        <p:tgtEl>
                                          <p:spTgt spid="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99069"/>
                                        </p:tgtEl>
                                        <p:attrNameLst>
                                          <p:attrName>style.visibility</p:attrName>
                                        </p:attrNameLst>
                                      </p:cBhvr>
                                      <p:to>
                                        <p:strVal val="visible"/>
                                      </p:to>
                                    </p:set>
                                    <p:animEffect transition="in" filter="fade">
                                      <p:cBhvr>
                                        <p:cTn id="115" dur="250"/>
                                        <p:tgtEl>
                                          <p:spTgt spid="599069"/>
                                        </p:tgtEl>
                                      </p:cBhvr>
                                    </p:animEffect>
                                  </p:childTnLst>
                                </p:cTn>
                              </p:par>
                              <p:par>
                                <p:cTn id="116" presetID="10" presetClass="entr" presetSubtype="0" fill="hold"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250"/>
                                        <p:tgtEl>
                                          <p:spTgt spid="5"/>
                                        </p:tgtEl>
                                      </p:cBhvr>
                                    </p:animEffect>
                                  </p:childTnLst>
                                </p:cTn>
                              </p:par>
                              <p:par>
                                <p:cTn id="119" presetID="10" presetClass="entr" presetSubtype="0" fill="hold" nodeType="with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50"/>
                                        <p:tgtEl>
                                          <p:spTgt spid="4"/>
                                        </p:tgtEl>
                                      </p:cBhvr>
                                    </p:animEffect>
                                  </p:childTnLst>
                                </p:cTn>
                              </p:par>
                              <p:par>
                                <p:cTn id="122" presetID="10" presetClass="entr" presetSubtype="0" fill="hold" nodeType="with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250"/>
                                        <p:tgtEl>
                                          <p:spTgt spid="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fade">
                                      <p:cBhvr>
                                        <p:cTn id="129" dur="250"/>
                                        <p:tgtEl>
                                          <p:spTgt spid="1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99139"/>
                                        </p:tgtEl>
                                        <p:attrNameLst>
                                          <p:attrName>style.visibility</p:attrName>
                                        </p:attrNameLst>
                                      </p:cBhvr>
                                      <p:to>
                                        <p:strVal val="visible"/>
                                      </p:to>
                                    </p:set>
                                    <p:animEffect transition="in" filter="fade">
                                      <p:cBhvr>
                                        <p:cTn id="132" dur="500"/>
                                        <p:tgtEl>
                                          <p:spTgt spid="599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53" grpId="0" animBg="1"/>
      <p:bldP spid="599069" grpId="0" animBg="1"/>
      <p:bldP spid="599096" grpId="0" animBg="1"/>
      <p:bldP spid="599101" grpId="0" animBg="1"/>
      <p:bldP spid="599106" grpId="0" animBg="1"/>
      <p:bldP spid="599123" grpId="0" animBg="1"/>
      <p:bldP spid="599124" grpId="0" animBg="1"/>
      <p:bldP spid="599125" grpId="0" animBg="1"/>
      <p:bldP spid="599126" grpId="0" animBg="1"/>
      <p:bldP spid="599127" grpId="0"/>
      <p:bldP spid="599131" grpId="0"/>
      <p:bldP spid="599132" grpId="0"/>
      <p:bldP spid="599133" grpId="0" animBg="1"/>
      <p:bldP spid="599134" grpId="0" animBg="1"/>
      <p:bldP spid="599135" grpId="0" animBg="1"/>
      <p:bldP spid="599136" grpId="0"/>
      <p:bldP spid="599138" grpId="0" animBg="1"/>
      <p:bldP spid="599139" grpId="0"/>
      <p:bldP spid="599140" grpId="0" animBg="1"/>
      <p:bldP spid="599141" grpId="0" animBg="1"/>
      <p:bldP spid="599142" grpId="0" animBg="1"/>
      <p:bldP spid="97" grpId="0" animBg="1"/>
      <p:bldP spid="142" grpId="0"/>
      <p:bldP spid="143" grpId="0"/>
      <p:bldP spid="144"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3" name="Text Box 3"/>
          <p:cNvSpPr txBox="1">
            <a:spLocks noChangeArrowheads="1"/>
          </p:cNvSpPr>
          <p:nvPr/>
        </p:nvSpPr>
        <p:spPr bwMode="auto">
          <a:xfrm>
            <a:off x="4724400" y="613211"/>
            <a:ext cx="1665288" cy="64135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Plasma/serum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(1 h/37</a:t>
            </a:r>
            <a:r>
              <a:rPr kumimoji="0" lang="en-US" sz="1800" b="0" i="0" u="none" strike="noStrike" kern="1200" cap="none" spc="0" normalizeH="0" baseline="30000" noProof="0" dirty="0">
                <a:ln>
                  <a:noFill/>
                </a:ln>
                <a:solidFill>
                  <a:srgbClr val="FFFFFF"/>
                </a:solidFill>
                <a:effectLst/>
                <a:uLnTx/>
                <a:uFillTx/>
                <a:latin typeface="Georgia" pitchFamily="18" charset="0"/>
                <a:ea typeface="+mn-ea"/>
                <a:cs typeface="Arial" charset="0"/>
              </a:rPr>
              <a:t>o</a:t>
            </a: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 C)</a:t>
            </a:r>
          </a:p>
        </p:txBody>
      </p:sp>
      <p:sp>
        <p:nvSpPr>
          <p:cNvPr id="599044" name="Text Box 4"/>
          <p:cNvSpPr txBox="1">
            <a:spLocks noChangeArrowheads="1"/>
          </p:cNvSpPr>
          <p:nvPr/>
        </p:nvSpPr>
        <p:spPr bwMode="auto">
          <a:xfrm>
            <a:off x="9677400" y="6002774"/>
            <a:ext cx="1841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sp>
        <p:nvSpPr>
          <p:cNvPr id="599045" name="Line 5"/>
          <p:cNvSpPr>
            <a:spLocks noChangeShapeType="1"/>
          </p:cNvSpPr>
          <p:nvPr/>
        </p:nvSpPr>
        <p:spPr bwMode="auto">
          <a:xfrm>
            <a:off x="7731125" y="2483286"/>
            <a:ext cx="0" cy="144780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6" name="Line 6"/>
          <p:cNvSpPr>
            <a:spLocks noChangeShapeType="1"/>
          </p:cNvSpPr>
          <p:nvPr/>
        </p:nvSpPr>
        <p:spPr bwMode="auto">
          <a:xfrm flipH="1">
            <a:off x="5626100" y="4845486"/>
            <a:ext cx="1295400"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7" name="Line 7"/>
          <p:cNvSpPr>
            <a:spLocks noChangeShapeType="1"/>
          </p:cNvSpPr>
          <p:nvPr/>
        </p:nvSpPr>
        <p:spPr bwMode="auto">
          <a:xfrm flipH="1">
            <a:off x="3352800" y="4807386"/>
            <a:ext cx="533400"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8" name="Text Box 8"/>
          <p:cNvSpPr txBox="1">
            <a:spLocks noChangeArrowheads="1"/>
          </p:cNvSpPr>
          <p:nvPr/>
        </p:nvSpPr>
        <p:spPr bwMode="auto">
          <a:xfrm>
            <a:off x="2670176" y="5645586"/>
            <a:ext cx="184731"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sp>
        <p:nvSpPr>
          <p:cNvPr id="599054" name="Line 14"/>
          <p:cNvSpPr>
            <a:spLocks noChangeShapeType="1"/>
          </p:cNvSpPr>
          <p:nvPr/>
        </p:nvSpPr>
        <p:spPr bwMode="auto">
          <a:xfrm>
            <a:off x="3803651" y="5455086"/>
            <a:ext cx="1700213"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3" name="Oval 23"/>
          <p:cNvSpPr>
            <a:spLocks noChangeArrowheads="1"/>
          </p:cNvSpPr>
          <p:nvPr/>
        </p:nvSpPr>
        <p:spPr bwMode="auto">
          <a:xfrm>
            <a:off x="3644900" y="5302686"/>
            <a:ext cx="730250"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4" name="Oval 24"/>
          <p:cNvSpPr>
            <a:spLocks noChangeArrowheads="1"/>
          </p:cNvSpPr>
          <p:nvPr/>
        </p:nvSpPr>
        <p:spPr bwMode="auto">
          <a:xfrm flipV="1">
            <a:off x="4456114" y="5378886"/>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5" name="Line 35"/>
          <p:cNvSpPr>
            <a:spLocks noChangeShapeType="1"/>
          </p:cNvSpPr>
          <p:nvPr/>
        </p:nvSpPr>
        <p:spPr bwMode="auto">
          <a:xfrm>
            <a:off x="2952751" y="1721286"/>
            <a:ext cx="1133475"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6" name="Line 36"/>
          <p:cNvSpPr>
            <a:spLocks noChangeShapeType="1"/>
          </p:cNvSpPr>
          <p:nvPr/>
        </p:nvSpPr>
        <p:spPr bwMode="auto">
          <a:xfrm>
            <a:off x="4005263" y="1949886"/>
            <a:ext cx="2430462"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7" name="Line 37"/>
          <p:cNvSpPr>
            <a:spLocks noChangeShapeType="1"/>
          </p:cNvSpPr>
          <p:nvPr/>
        </p:nvSpPr>
        <p:spPr bwMode="auto">
          <a:xfrm>
            <a:off x="4978400" y="1530786"/>
            <a:ext cx="0" cy="419100"/>
          </a:xfrm>
          <a:prstGeom prst="line">
            <a:avLst/>
          </a:prstGeom>
          <a:noFill/>
          <a:ln w="19050">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8" name="Oval 38"/>
          <p:cNvSpPr>
            <a:spLocks noChangeArrowheads="1"/>
          </p:cNvSpPr>
          <p:nvPr/>
        </p:nvSpPr>
        <p:spPr bwMode="auto">
          <a:xfrm>
            <a:off x="2994026" y="1568886"/>
            <a:ext cx="485775"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9" name="Text Box 39"/>
          <p:cNvSpPr txBox="1">
            <a:spLocks noChangeArrowheads="1"/>
          </p:cNvSpPr>
          <p:nvPr/>
        </p:nvSpPr>
        <p:spPr bwMode="auto">
          <a:xfrm>
            <a:off x="4114801" y="1057712"/>
            <a:ext cx="1659429"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Plasma/serum</a:t>
            </a:r>
          </a:p>
        </p:txBody>
      </p:sp>
      <p:sp>
        <p:nvSpPr>
          <p:cNvPr id="599080" name="Oval 40"/>
          <p:cNvSpPr>
            <a:spLocks noChangeArrowheads="1"/>
          </p:cNvSpPr>
          <p:nvPr/>
        </p:nvSpPr>
        <p:spPr bwMode="auto">
          <a:xfrm flipV="1">
            <a:off x="3479801" y="1645086"/>
            <a:ext cx="485775"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1" name="Line 41"/>
          <p:cNvSpPr>
            <a:spLocks noChangeShapeType="1"/>
          </p:cNvSpPr>
          <p:nvPr/>
        </p:nvSpPr>
        <p:spPr bwMode="auto">
          <a:xfrm>
            <a:off x="6759576" y="2178486"/>
            <a:ext cx="1700213"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7" name="Group 46"/>
          <p:cNvGrpSpPr>
            <a:grpSpLocks/>
          </p:cNvGrpSpPr>
          <p:nvPr/>
        </p:nvGrpSpPr>
        <p:grpSpPr bwMode="auto">
          <a:xfrm rot="-10592995">
            <a:off x="7162800" y="1540311"/>
            <a:ext cx="242888" cy="457200"/>
            <a:chOff x="960" y="1056"/>
            <a:chExt cx="96" cy="144"/>
          </a:xfrm>
        </p:grpSpPr>
        <p:sp>
          <p:nvSpPr>
            <p:cNvPr id="599087" name="Line 47"/>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8" name="Line 48"/>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9" name="Line 49"/>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90" name="Oval 50"/>
          <p:cNvSpPr>
            <a:spLocks noChangeArrowheads="1"/>
          </p:cNvSpPr>
          <p:nvPr/>
        </p:nvSpPr>
        <p:spPr bwMode="auto">
          <a:xfrm>
            <a:off x="6881813" y="2026086"/>
            <a:ext cx="728662"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1" name="Oval 51"/>
          <p:cNvSpPr>
            <a:spLocks noChangeArrowheads="1"/>
          </p:cNvSpPr>
          <p:nvPr/>
        </p:nvSpPr>
        <p:spPr bwMode="auto">
          <a:xfrm flipV="1">
            <a:off x="7691439" y="2102286"/>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9" name="Group 57"/>
          <p:cNvGrpSpPr>
            <a:grpSpLocks/>
          </p:cNvGrpSpPr>
          <p:nvPr/>
        </p:nvGrpSpPr>
        <p:grpSpPr bwMode="auto">
          <a:xfrm flipV="1">
            <a:off x="8308975" y="3080186"/>
            <a:ext cx="242888" cy="457200"/>
            <a:chOff x="960" y="1056"/>
            <a:chExt cx="96" cy="144"/>
          </a:xfrm>
        </p:grpSpPr>
        <p:sp>
          <p:nvSpPr>
            <p:cNvPr id="599098" name="Line 58"/>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9" name="Line 59"/>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0" name="Line 60"/>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07" name="Line 67"/>
          <p:cNvSpPr>
            <a:spLocks noChangeShapeType="1"/>
          </p:cNvSpPr>
          <p:nvPr/>
        </p:nvSpPr>
        <p:spPr bwMode="auto">
          <a:xfrm>
            <a:off x="7367588" y="5607486"/>
            <a:ext cx="1700212"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6" name="Oval 76"/>
          <p:cNvSpPr>
            <a:spLocks noChangeArrowheads="1"/>
          </p:cNvSpPr>
          <p:nvPr/>
        </p:nvSpPr>
        <p:spPr bwMode="auto">
          <a:xfrm>
            <a:off x="7488238" y="5455086"/>
            <a:ext cx="728662"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7" name="Oval 77"/>
          <p:cNvSpPr>
            <a:spLocks noChangeArrowheads="1"/>
          </p:cNvSpPr>
          <p:nvPr/>
        </p:nvSpPr>
        <p:spPr bwMode="auto">
          <a:xfrm flipV="1">
            <a:off x="8297864" y="5531286"/>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7" name="Text Box 87"/>
          <p:cNvSpPr txBox="1">
            <a:spLocks noChangeArrowheads="1"/>
          </p:cNvSpPr>
          <p:nvPr/>
        </p:nvSpPr>
        <p:spPr bwMode="auto">
          <a:xfrm>
            <a:off x="5814148" y="4918512"/>
            <a:ext cx="966931" cy="646331"/>
          </a:xfrm>
          <a:prstGeom prst="rect">
            <a:avLst/>
          </a:prstGeom>
          <a:noFill/>
          <a:ln w="19050" algn="ctr">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Color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reagent</a:t>
            </a:r>
          </a:p>
        </p:txBody>
      </p:sp>
      <p:sp>
        <p:nvSpPr>
          <p:cNvPr id="599129" name="Text Box 89"/>
          <p:cNvSpPr txBox="1">
            <a:spLocks noChangeArrowheads="1"/>
          </p:cNvSpPr>
          <p:nvPr/>
        </p:nvSpPr>
        <p:spPr bwMode="auto">
          <a:xfrm>
            <a:off x="2286001" y="2330886"/>
            <a:ext cx="3505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Times New Roman" pitchFamily="18" charset="0"/>
                <a:ea typeface="+mn-ea"/>
                <a:cs typeface="Arial" charset="0"/>
              </a:rPr>
              <a:t> </a:t>
            </a:r>
            <a:r>
              <a:rPr kumimoji="0" lang="en-US" sz="1800" b="0" i="0" u="sng" strike="noStrike" kern="1200" cap="none" spc="0" normalizeH="0" baseline="0" noProof="0" dirty="0">
                <a:ln>
                  <a:noFill/>
                </a:ln>
                <a:solidFill>
                  <a:srgbClr val="000099"/>
                </a:solidFill>
                <a:effectLst/>
                <a:uLnTx/>
                <a:uFillTx/>
                <a:latin typeface="Arial" pitchFamily="34" charset="0"/>
                <a:ea typeface="+mn-ea"/>
                <a:cs typeface="Arial" charset="0"/>
              </a:rPr>
              <a:t>Antigen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1</a:t>
            </a:r>
            <a:r>
              <a:rPr kumimoji="0" lang="en-US" sz="1800" b="0" i="0" u="none" strike="noStrike" kern="1200" cap="none" spc="0" normalizeH="0" baseline="30000" noProof="0" dirty="0">
                <a:ln>
                  <a:noFill/>
                </a:ln>
                <a:solidFill>
                  <a:srgbClr val="000099"/>
                </a:solidFill>
                <a:effectLst/>
                <a:uLnTx/>
                <a:uFillTx/>
                <a:latin typeface="Arial" pitchFamily="34" charset="0"/>
                <a:ea typeface="+mn-ea"/>
                <a:cs typeface="Arial" charset="0"/>
              </a:rPr>
              <a:t>st</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  Viral lysate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2</a:t>
            </a:r>
            <a:r>
              <a:rPr kumimoji="0" lang="en-US" sz="1800" b="0" i="0" u="none" strike="noStrike" kern="1200" cap="none" spc="0" normalizeH="0" baseline="30000" noProof="0" dirty="0">
                <a:ln>
                  <a:noFill/>
                </a:ln>
                <a:solidFill>
                  <a:srgbClr val="000099"/>
                </a:solidFill>
                <a:effectLst/>
                <a:uLnTx/>
                <a:uFillTx/>
                <a:latin typeface="Arial" pitchFamily="34" charset="0"/>
                <a:ea typeface="+mn-ea"/>
                <a:cs typeface="Arial" charset="0"/>
              </a:rPr>
              <a:t>nd</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 Recombinant proteins or synthetic peptides </a:t>
            </a:r>
          </a:p>
        </p:txBody>
      </p:sp>
      <p:sp>
        <p:nvSpPr>
          <p:cNvPr id="599130" name="Line 90"/>
          <p:cNvSpPr>
            <a:spLocks noChangeShapeType="1"/>
          </p:cNvSpPr>
          <p:nvPr/>
        </p:nvSpPr>
        <p:spPr bwMode="auto">
          <a:xfrm flipV="1">
            <a:off x="3200400" y="1835586"/>
            <a:ext cx="0" cy="457200"/>
          </a:xfrm>
          <a:prstGeom prst="line">
            <a:avLst/>
          </a:prstGeom>
          <a:noFill/>
          <a:ln w="28575">
            <a:solidFill>
              <a:schemeClr val="accent1">
                <a:lumMod val="50000"/>
              </a:schemeClr>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1" name="Text Box 91"/>
          <p:cNvSpPr txBox="1">
            <a:spLocks noChangeArrowheads="1"/>
          </p:cNvSpPr>
          <p:nvPr/>
        </p:nvSpPr>
        <p:spPr bwMode="auto">
          <a:xfrm>
            <a:off x="6553200" y="766609"/>
            <a:ext cx="23622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dirty="0">
                <a:solidFill>
                  <a:srgbClr val="000099"/>
                </a:solidFill>
                <a:latin typeface="Arial" pitchFamily="34" charset="0"/>
                <a:cs typeface="Arial" charset="0"/>
              </a:rPr>
              <a:t>HIV</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antibody</a:t>
            </a:r>
          </a:p>
        </p:txBody>
      </p:sp>
      <p:sp>
        <p:nvSpPr>
          <p:cNvPr id="599132" name="Text Box 92"/>
          <p:cNvSpPr txBox="1">
            <a:spLocks noChangeArrowheads="1"/>
          </p:cNvSpPr>
          <p:nvPr/>
        </p:nvSpPr>
        <p:spPr bwMode="auto">
          <a:xfrm>
            <a:off x="9158288" y="1967059"/>
            <a:ext cx="2133599" cy="369332"/>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Enzyme label</a:t>
            </a:r>
          </a:p>
        </p:txBody>
      </p:sp>
      <p:sp>
        <p:nvSpPr>
          <p:cNvPr id="599133" name="Line 93"/>
          <p:cNvSpPr>
            <a:spLocks noChangeShapeType="1"/>
          </p:cNvSpPr>
          <p:nvPr/>
        </p:nvSpPr>
        <p:spPr bwMode="auto">
          <a:xfrm flipH="1">
            <a:off x="8305800" y="2597586"/>
            <a:ext cx="228600" cy="1524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4" name="Line 94"/>
          <p:cNvSpPr>
            <a:spLocks noChangeShapeType="1"/>
          </p:cNvSpPr>
          <p:nvPr/>
        </p:nvSpPr>
        <p:spPr bwMode="auto">
          <a:xfrm flipH="1">
            <a:off x="8458200" y="2597586"/>
            <a:ext cx="76200" cy="2286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5" name="Line 95"/>
          <p:cNvSpPr>
            <a:spLocks noChangeShapeType="1"/>
          </p:cNvSpPr>
          <p:nvPr/>
        </p:nvSpPr>
        <p:spPr bwMode="auto">
          <a:xfrm flipV="1">
            <a:off x="8536468" y="2521386"/>
            <a:ext cx="76200" cy="76200"/>
          </a:xfrm>
          <a:prstGeom prst="line">
            <a:avLst/>
          </a:prstGeom>
          <a:noFill/>
          <a:ln w="28575">
            <a:solidFill>
              <a:schemeClr val="accent1">
                <a:lumMod val="50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6" name="Text Box 96"/>
          <p:cNvSpPr txBox="1">
            <a:spLocks noChangeArrowheads="1"/>
          </p:cNvSpPr>
          <p:nvPr/>
        </p:nvSpPr>
        <p:spPr bwMode="auto">
          <a:xfrm>
            <a:off x="8164033" y="3473887"/>
            <a:ext cx="25146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pitchFamily="34" charset="0"/>
                <a:ea typeface="+mn-ea"/>
                <a:cs typeface="Arial" charset="0"/>
              </a:rPr>
              <a:t>Anti-human IgG</a:t>
            </a:r>
          </a:p>
        </p:txBody>
      </p:sp>
      <p:sp>
        <p:nvSpPr>
          <p:cNvPr id="599138" name="Line 98"/>
          <p:cNvSpPr>
            <a:spLocks noChangeShapeType="1"/>
          </p:cNvSpPr>
          <p:nvPr/>
        </p:nvSpPr>
        <p:spPr bwMode="auto">
          <a:xfrm flipH="1" flipV="1">
            <a:off x="8610600" y="3321486"/>
            <a:ext cx="381000" cy="152400"/>
          </a:xfrm>
          <a:prstGeom prst="line">
            <a:avLst/>
          </a:prstGeom>
          <a:noFill/>
          <a:ln w="28575">
            <a:solidFill>
              <a:schemeClr val="tx1"/>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9" name="Text Box 99"/>
          <p:cNvSpPr txBox="1">
            <a:spLocks noChangeArrowheads="1"/>
          </p:cNvSpPr>
          <p:nvPr/>
        </p:nvSpPr>
        <p:spPr bwMode="auto">
          <a:xfrm>
            <a:off x="1752600" y="4502587"/>
            <a:ext cx="1504845" cy="1615827"/>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Color change with HIV </a:t>
            </a: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charset="0"/>
              </a:rPr>
              <a:t>IgG</a:t>
            </a: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 or </a:t>
            </a: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charset="0"/>
              </a:rPr>
              <a:t>IgM</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599140" name="Line 100"/>
          <p:cNvSpPr>
            <a:spLocks noChangeShapeType="1"/>
          </p:cNvSpPr>
          <p:nvPr/>
        </p:nvSpPr>
        <p:spPr bwMode="auto">
          <a:xfrm>
            <a:off x="7629142" y="1105336"/>
            <a:ext cx="0" cy="152400"/>
          </a:xfrm>
          <a:prstGeom prst="line">
            <a:avLst/>
          </a:prstGeom>
          <a:noFill/>
          <a:ln w="28575">
            <a:solidFill>
              <a:schemeClr val="accent1">
                <a:lumMod val="50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41" name="Line 101"/>
          <p:cNvSpPr>
            <a:spLocks noChangeShapeType="1"/>
          </p:cNvSpPr>
          <p:nvPr/>
        </p:nvSpPr>
        <p:spPr bwMode="auto">
          <a:xfrm flipH="1">
            <a:off x="7340600" y="1251386"/>
            <a:ext cx="304800" cy="3048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42" name="Line 102"/>
          <p:cNvSpPr>
            <a:spLocks noChangeShapeType="1"/>
          </p:cNvSpPr>
          <p:nvPr/>
        </p:nvSpPr>
        <p:spPr bwMode="auto">
          <a:xfrm>
            <a:off x="7620000" y="1251386"/>
            <a:ext cx="228600" cy="3048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7" name="Oval 96"/>
          <p:cNvSpPr/>
          <p:nvPr/>
        </p:nvSpPr>
        <p:spPr bwMode="auto">
          <a:xfrm>
            <a:off x="8229600" y="3397686"/>
            <a:ext cx="2286000" cy="609600"/>
          </a:xfrm>
          <a:prstGeom prst="ellips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15" name="Picture 14" descr="A close up of a device&#10;&#10;Description generated with high confidence">
            <a:extLst>
              <a:ext uri="{FF2B5EF4-FFF2-40B4-BE49-F238E27FC236}">
                <a16:creationId xmlns:a16="http://schemas.microsoft.com/office/drawing/2014/main" id="{23E13796-93BF-492E-9922-A689B54313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23001" y="4178646"/>
            <a:ext cx="2195520" cy="1524665"/>
          </a:xfrm>
          <a:prstGeom prst="rect">
            <a:avLst/>
          </a:prstGeom>
        </p:spPr>
      </p:pic>
      <p:grpSp>
        <p:nvGrpSpPr>
          <p:cNvPr id="14" name="Group 13">
            <a:extLst>
              <a:ext uri="{FF2B5EF4-FFF2-40B4-BE49-F238E27FC236}">
                <a16:creationId xmlns:a16="http://schemas.microsoft.com/office/drawing/2014/main" id="{7F3F549B-1AED-40D0-B9A3-6FD2FC6CA585}"/>
              </a:ext>
            </a:extLst>
          </p:cNvPr>
          <p:cNvGrpSpPr/>
          <p:nvPr/>
        </p:nvGrpSpPr>
        <p:grpSpPr>
          <a:xfrm>
            <a:off x="7597834" y="1305292"/>
            <a:ext cx="879823" cy="816656"/>
            <a:chOff x="7597834" y="1761916"/>
            <a:chExt cx="879823" cy="816656"/>
          </a:xfrm>
        </p:grpSpPr>
        <p:grpSp>
          <p:nvGrpSpPr>
            <p:cNvPr id="100" name="Group 20">
              <a:extLst>
                <a:ext uri="{FF2B5EF4-FFF2-40B4-BE49-F238E27FC236}">
                  <a16:creationId xmlns:a16="http://schemas.microsoft.com/office/drawing/2014/main" id="{66747058-A37E-474D-9737-ED2B4252E21F}"/>
                </a:ext>
              </a:extLst>
            </p:cNvPr>
            <p:cNvGrpSpPr>
              <a:grpSpLocks/>
            </p:cNvGrpSpPr>
            <p:nvPr/>
          </p:nvGrpSpPr>
          <p:grpSpPr bwMode="auto">
            <a:xfrm rot="4501873">
              <a:off x="8144877" y="1875053"/>
              <a:ext cx="208359" cy="457200"/>
              <a:chOff x="960" y="1056"/>
              <a:chExt cx="96" cy="144"/>
            </a:xfrm>
          </p:grpSpPr>
          <p:sp>
            <p:nvSpPr>
              <p:cNvPr id="118" name="Line 21">
                <a:extLst>
                  <a:ext uri="{FF2B5EF4-FFF2-40B4-BE49-F238E27FC236}">
                    <a16:creationId xmlns:a16="http://schemas.microsoft.com/office/drawing/2014/main" id="{9F57B7A7-8A5B-400D-8CE3-566444DA8222}"/>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9" name="Line 22">
                <a:extLst>
                  <a:ext uri="{FF2B5EF4-FFF2-40B4-BE49-F238E27FC236}">
                    <a16:creationId xmlns:a16="http://schemas.microsoft.com/office/drawing/2014/main" id="{789CAD39-AE18-4C9B-95FA-3E86989CB99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20" name="Line 23">
                <a:extLst>
                  <a:ext uri="{FF2B5EF4-FFF2-40B4-BE49-F238E27FC236}">
                    <a16:creationId xmlns:a16="http://schemas.microsoft.com/office/drawing/2014/main" id="{0AF827BD-ECA3-4059-8DFF-F954B66FCFAC}"/>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2" name="Group 24">
              <a:extLst>
                <a:ext uri="{FF2B5EF4-FFF2-40B4-BE49-F238E27FC236}">
                  <a16:creationId xmlns:a16="http://schemas.microsoft.com/office/drawing/2014/main" id="{733399C3-835A-4551-BB90-0C3B54A7380F}"/>
                </a:ext>
              </a:extLst>
            </p:cNvPr>
            <p:cNvGrpSpPr>
              <a:grpSpLocks/>
            </p:cNvGrpSpPr>
            <p:nvPr/>
          </p:nvGrpSpPr>
          <p:grpSpPr bwMode="auto">
            <a:xfrm rot="21246785">
              <a:off x="7879393" y="1761916"/>
              <a:ext cx="228600" cy="416719"/>
              <a:chOff x="960" y="1056"/>
              <a:chExt cx="96" cy="144"/>
            </a:xfrm>
          </p:grpSpPr>
          <p:sp>
            <p:nvSpPr>
              <p:cNvPr id="115" name="Line 25">
                <a:extLst>
                  <a:ext uri="{FF2B5EF4-FFF2-40B4-BE49-F238E27FC236}">
                    <a16:creationId xmlns:a16="http://schemas.microsoft.com/office/drawing/2014/main" id="{8AD66161-DF1F-4445-9C26-7A7E32747858}"/>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6" name="Line 26">
                <a:extLst>
                  <a:ext uri="{FF2B5EF4-FFF2-40B4-BE49-F238E27FC236}">
                    <a16:creationId xmlns:a16="http://schemas.microsoft.com/office/drawing/2014/main" id="{EA9C7E45-FAC8-491E-A08B-5160E2D601C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7" name="Line 27">
                <a:extLst>
                  <a:ext uri="{FF2B5EF4-FFF2-40B4-BE49-F238E27FC236}">
                    <a16:creationId xmlns:a16="http://schemas.microsoft.com/office/drawing/2014/main" id="{7CEED06F-970C-4D34-B96B-0BB538853B52}"/>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3" name="Group 28">
              <a:extLst>
                <a:ext uri="{FF2B5EF4-FFF2-40B4-BE49-F238E27FC236}">
                  <a16:creationId xmlns:a16="http://schemas.microsoft.com/office/drawing/2014/main" id="{BF09531A-0934-42BC-8F90-AEB837F70C6A}"/>
                </a:ext>
              </a:extLst>
            </p:cNvPr>
            <p:cNvGrpSpPr>
              <a:grpSpLocks/>
            </p:cNvGrpSpPr>
            <p:nvPr/>
          </p:nvGrpSpPr>
          <p:grpSpPr bwMode="auto">
            <a:xfrm rot="8644574">
              <a:off x="8030218" y="2161853"/>
              <a:ext cx="228600" cy="416719"/>
              <a:chOff x="960" y="1056"/>
              <a:chExt cx="96" cy="144"/>
            </a:xfrm>
          </p:grpSpPr>
          <p:sp>
            <p:nvSpPr>
              <p:cNvPr id="112" name="Line 29">
                <a:extLst>
                  <a:ext uri="{FF2B5EF4-FFF2-40B4-BE49-F238E27FC236}">
                    <a16:creationId xmlns:a16="http://schemas.microsoft.com/office/drawing/2014/main" id="{C10722EC-3413-40D6-BA51-5671B9B0D223}"/>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3" name="Line 30">
                <a:extLst>
                  <a:ext uri="{FF2B5EF4-FFF2-40B4-BE49-F238E27FC236}">
                    <a16:creationId xmlns:a16="http://schemas.microsoft.com/office/drawing/2014/main" id="{6F4779AE-FC74-4025-914A-20FA37E0AD5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4" name="Line 31">
                <a:extLst>
                  <a:ext uri="{FF2B5EF4-FFF2-40B4-BE49-F238E27FC236}">
                    <a16:creationId xmlns:a16="http://schemas.microsoft.com/office/drawing/2014/main" id="{FC519250-A99E-40E7-8A16-0A60C6E629EE}"/>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4" name="Group 32">
              <a:extLst>
                <a:ext uri="{FF2B5EF4-FFF2-40B4-BE49-F238E27FC236}">
                  <a16:creationId xmlns:a16="http://schemas.microsoft.com/office/drawing/2014/main" id="{5DDEE587-947B-4272-B474-427431AD41FB}"/>
                </a:ext>
              </a:extLst>
            </p:cNvPr>
            <p:cNvGrpSpPr>
              <a:grpSpLocks/>
            </p:cNvGrpSpPr>
            <p:nvPr/>
          </p:nvGrpSpPr>
          <p:grpSpPr bwMode="auto">
            <a:xfrm rot="13745947">
              <a:off x="7732524" y="2116490"/>
              <a:ext cx="208359" cy="457200"/>
              <a:chOff x="960" y="1056"/>
              <a:chExt cx="96" cy="144"/>
            </a:xfrm>
          </p:grpSpPr>
          <p:sp>
            <p:nvSpPr>
              <p:cNvPr id="109" name="Line 33">
                <a:extLst>
                  <a:ext uri="{FF2B5EF4-FFF2-40B4-BE49-F238E27FC236}">
                    <a16:creationId xmlns:a16="http://schemas.microsoft.com/office/drawing/2014/main" id="{CDB35EFF-B2A4-445E-8007-6CFAD19A859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0" name="Line 34">
                <a:extLst>
                  <a:ext uri="{FF2B5EF4-FFF2-40B4-BE49-F238E27FC236}">
                    <a16:creationId xmlns:a16="http://schemas.microsoft.com/office/drawing/2014/main" id="{737E1C5E-476E-4AD3-88CE-97612E137324}"/>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1" name="Line 35">
                <a:extLst>
                  <a:ext uri="{FF2B5EF4-FFF2-40B4-BE49-F238E27FC236}">
                    <a16:creationId xmlns:a16="http://schemas.microsoft.com/office/drawing/2014/main" id="{A83914D2-9454-42FE-9895-8D42690F5D2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5" name="Group 36">
              <a:extLst>
                <a:ext uri="{FF2B5EF4-FFF2-40B4-BE49-F238E27FC236}">
                  <a16:creationId xmlns:a16="http://schemas.microsoft.com/office/drawing/2014/main" id="{CBF43391-2D23-4148-9BD4-50A909E4157C}"/>
                </a:ext>
              </a:extLst>
            </p:cNvPr>
            <p:cNvGrpSpPr>
              <a:grpSpLocks/>
            </p:cNvGrpSpPr>
            <p:nvPr/>
          </p:nvGrpSpPr>
          <p:grpSpPr bwMode="auto">
            <a:xfrm rot="17370223">
              <a:off x="7674051" y="1901617"/>
              <a:ext cx="304800" cy="457233"/>
              <a:chOff x="960" y="1056"/>
              <a:chExt cx="96" cy="144"/>
            </a:xfrm>
          </p:grpSpPr>
          <p:sp>
            <p:nvSpPr>
              <p:cNvPr id="106" name="Line 37">
                <a:extLst>
                  <a:ext uri="{FF2B5EF4-FFF2-40B4-BE49-F238E27FC236}">
                    <a16:creationId xmlns:a16="http://schemas.microsoft.com/office/drawing/2014/main" id="{3062E4C1-F4D8-40EE-BCC3-3E7B8E3FD4DB}"/>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07" name="Line 38">
                <a:extLst>
                  <a:ext uri="{FF2B5EF4-FFF2-40B4-BE49-F238E27FC236}">
                    <a16:creationId xmlns:a16="http://schemas.microsoft.com/office/drawing/2014/main" id="{E34991FB-AC38-49A3-AF5B-685D3A4B885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08" name="Line 39">
                <a:extLst>
                  <a:ext uri="{FF2B5EF4-FFF2-40B4-BE49-F238E27FC236}">
                    <a16:creationId xmlns:a16="http://schemas.microsoft.com/office/drawing/2014/main" id="{0928176B-6C51-45A4-90CE-35143E6600DE}"/>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142" name="Text Box 63">
            <a:extLst>
              <a:ext uri="{FF2B5EF4-FFF2-40B4-BE49-F238E27FC236}">
                <a16:creationId xmlns:a16="http://schemas.microsoft.com/office/drawing/2014/main" id="{18E7F2D5-8214-444B-A27B-5D8CC40E40D2}"/>
              </a:ext>
            </a:extLst>
          </p:cNvPr>
          <p:cNvSpPr txBox="1">
            <a:spLocks noChangeArrowheads="1"/>
          </p:cNvSpPr>
          <p:nvPr/>
        </p:nvSpPr>
        <p:spPr bwMode="auto">
          <a:xfrm>
            <a:off x="6331722" y="2785359"/>
            <a:ext cx="1159292" cy="369332"/>
          </a:xfrm>
          <a:prstGeom prst="rect">
            <a:avLst/>
          </a:prstGeom>
          <a:noFill/>
          <a:ln w="19050" algn="ctr">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a:rPr>
              <a:t>Detection</a:t>
            </a:r>
          </a:p>
        </p:txBody>
      </p:sp>
      <p:sp>
        <p:nvSpPr>
          <p:cNvPr id="143" name="Text Box 229">
            <a:extLst>
              <a:ext uri="{FF2B5EF4-FFF2-40B4-BE49-F238E27FC236}">
                <a16:creationId xmlns:a16="http://schemas.microsoft.com/office/drawing/2014/main" id="{4D32DEF3-BB4A-4941-974C-5474FE9EABC9}"/>
              </a:ext>
            </a:extLst>
          </p:cNvPr>
          <p:cNvSpPr txBox="1">
            <a:spLocks noChangeArrowheads="1"/>
          </p:cNvSpPr>
          <p:nvPr/>
        </p:nvSpPr>
        <p:spPr bwMode="auto">
          <a:xfrm>
            <a:off x="6581330" y="1525446"/>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IgG</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
        <p:nvSpPr>
          <p:cNvPr id="144" name="Text Box 230">
            <a:extLst>
              <a:ext uri="{FF2B5EF4-FFF2-40B4-BE49-F238E27FC236}">
                <a16:creationId xmlns:a16="http://schemas.microsoft.com/office/drawing/2014/main" id="{8BE76A7D-FF82-4046-8F1E-7C3C35C552D7}"/>
              </a:ext>
            </a:extLst>
          </p:cNvPr>
          <p:cNvSpPr txBox="1">
            <a:spLocks noChangeArrowheads="1"/>
          </p:cNvSpPr>
          <p:nvPr/>
        </p:nvSpPr>
        <p:spPr bwMode="auto">
          <a:xfrm>
            <a:off x="8591105" y="1484171"/>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IgM</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
        <p:nvSpPr>
          <p:cNvPr id="145" name="Text Box 229">
            <a:extLst>
              <a:ext uri="{FF2B5EF4-FFF2-40B4-BE49-F238E27FC236}">
                <a16:creationId xmlns:a16="http://schemas.microsoft.com/office/drawing/2014/main" id="{70E75896-1367-4AF4-8734-BE7B7B271B2A}"/>
              </a:ext>
            </a:extLst>
          </p:cNvPr>
          <p:cNvSpPr txBox="1">
            <a:spLocks noChangeArrowheads="1"/>
          </p:cNvSpPr>
          <p:nvPr/>
        </p:nvSpPr>
        <p:spPr bwMode="auto">
          <a:xfrm>
            <a:off x="6810433" y="5168661"/>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IgG</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
        <p:nvSpPr>
          <p:cNvPr id="175" name="Rectangle 2">
            <a:extLst>
              <a:ext uri="{FF2B5EF4-FFF2-40B4-BE49-F238E27FC236}">
                <a16:creationId xmlns:a16="http://schemas.microsoft.com/office/drawing/2014/main" id="{A7981992-2D97-4A03-BECE-D38B110F92AB}"/>
              </a:ext>
            </a:extLst>
          </p:cNvPr>
          <p:cNvSpPr>
            <a:spLocks noGrp="1" noChangeArrowheads="1"/>
          </p:cNvSpPr>
          <p:nvPr>
            <p:ph type="title"/>
          </p:nvPr>
        </p:nvSpPr>
        <p:spPr>
          <a:xfrm>
            <a:off x="609600" y="-31314"/>
            <a:ext cx="10972800" cy="980659"/>
          </a:xfrm>
        </p:spPr>
        <p:txBody>
          <a:bodyPr/>
          <a:lstStyle/>
          <a:p>
            <a:r>
              <a:rPr lang="en-US" dirty="0"/>
              <a:t>3</a:t>
            </a:r>
            <a:r>
              <a:rPr lang="en-US" baseline="30000" dirty="0"/>
              <a:t>rd</a:t>
            </a:r>
            <a:r>
              <a:rPr lang="en-US" dirty="0"/>
              <a:t> Generation: Sandwich EIA</a:t>
            </a:r>
            <a:br>
              <a:rPr lang="en-US" dirty="0"/>
            </a:br>
            <a:endParaRPr lang="en-US" sz="1800" b="1" dirty="0"/>
          </a:p>
        </p:txBody>
      </p:sp>
      <p:grpSp>
        <p:nvGrpSpPr>
          <p:cNvPr id="176" name="Group 52">
            <a:extLst>
              <a:ext uri="{FF2B5EF4-FFF2-40B4-BE49-F238E27FC236}">
                <a16:creationId xmlns:a16="http://schemas.microsoft.com/office/drawing/2014/main" id="{EC922C6E-ADF7-4C3F-B3B4-09CDC0DFC4BC}"/>
              </a:ext>
            </a:extLst>
          </p:cNvPr>
          <p:cNvGrpSpPr>
            <a:grpSpLocks/>
          </p:cNvGrpSpPr>
          <p:nvPr/>
        </p:nvGrpSpPr>
        <p:grpSpPr bwMode="auto">
          <a:xfrm flipV="1">
            <a:off x="8034849" y="2960903"/>
            <a:ext cx="242887" cy="457200"/>
            <a:chOff x="960" y="1056"/>
            <a:chExt cx="96" cy="144"/>
          </a:xfrm>
        </p:grpSpPr>
        <p:sp>
          <p:nvSpPr>
            <p:cNvPr id="177" name="Line 53">
              <a:extLst>
                <a:ext uri="{FF2B5EF4-FFF2-40B4-BE49-F238E27FC236}">
                  <a16:creationId xmlns:a16="http://schemas.microsoft.com/office/drawing/2014/main" id="{719781A8-3207-46C4-8887-9F925E2E7CDA}"/>
                </a:ext>
              </a:extLst>
            </p:cNvPr>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8" name="Line 54">
              <a:extLst>
                <a:ext uri="{FF2B5EF4-FFF2-40B4-BE49-F238E27FC236}">
                  <a16:creationId xmlns:a16="http://schemas.microsoft.com/office/drawing/2014/main" id="{FF714C97-F5BA-4BD6-8A7E-9E24E829A836}"/>
                </a:ext>
              </a:extLst>
            </p:cNvPr>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9" name="Line 55">
              <a:extLst>
                <a:ext uri="{FF2B5EF4-FFF2-40B4-BE49-F238E27FC236}">
                  <a16:creationId xmlns:a16="http://schemas.microsoft.com/office/drawing/2014/main" id="{2492194A-A394-44EA-96BC-3B8632F4D550}"/>
                </a:ext>
              </a:extLst>
            </p:cNvPr>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180" name="Oval 56">
            <a:extLst>
              <a:ext uri="{FF2B5EF4-FFF2-40B4-BE49-F238E27FC236}">
                <a16:creationId xmlns:a16="http://schemas.microsoft.com/office/drawing/2014/main" id="{CD314CB1-6721-4B32-B151-25FCE15F7DAC}"/>
              </a:ext>
            </a:extLst>
          </p:cNvPr>
          <p:cNvSpPr>
            <a:spLocks noChangeArrowheads="1"/>
          </p:cNvSpPr>
          <p:nvPr/>
        </p:nvSpPr>
        <p:spPr bwMode="auto">
          <a:xfrm flipV="1">
            <a:off x="8096251" y="2808503"/>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1" name="Oval 61">
            <a:extLst>
              <a:ext uri="{FF2B5EF4-FFF2-40B4-BE49-F238E27FC236}">
                <a16:creationId xmlns:a16="http://schemas.microsoft.com/office/drawing/2014/main" id="{426D0E53-32E8-4085-9896-AD7CA0A19457}"/>
              </a:ext>
            </a:extLst>
          </p:cNvPr>
          <p:cNvSpPr>
            <a:spLocks noChangeArrowheads="1"/>
          </p:cNvSpPr>
          <p:nvPr/>
        </p:nvSpPr>
        <p:spPr bwMode="auto">
          <a:xfrm flipV="1">
            <a:off x="8389939" y="2948203"/>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182" name="Group 43">
            <a:extLst>
              <a:ext uri="{FF2B5EF4-FFF2-40B4-BE49-F238E27FC236}">
                <a16:creationId xmlns:a16="http://schemas.microsoft.com/office/drawing/2014/main" id="{1A285B23-1042-4D87-AC0E-74FC478AD462}"/>
              </a:ext>
            </a:extLst>
          </p:cNvPr>
          <p:cNvGrpSpPr>
            <a:grpSpLocks/>
          </p:cNvGrpSpPr>
          <p:nvPr/>
        </p:nvGrpSpPr>
        <p:grpSpPr bwMode="auto">
          <a:xfrm>
            <a:off x="8640763" y="2391211"/>
            <a:ext cx="457200" cy="347662"/>
            <a:chOff x="5040" y="2208"/>
            <a:chExt cx="288" cy="240"/>
          </a:xfrm>
        </p:grpSpPr>
        <p:sp>
          <p:nvSpPr>
            <p:cNvPr id="183" name="Oval 44">
              <a:extLst>
                <a:ext uri="{FF2B5EF4-FFF2-40B4-BE49-F238E27FC236}">
                  <a16:creationId xmlns:a16="http://schemas.microsoft.com/office/drawing/2014/main" id="{63C86E47-345A-401A-A611-6C1350BAD612}"/>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184" name="Group 45">
              <a:extLst>
                <a:ext uri="{FF2B5EF4-FFF2-40B4-BE49-F238E27FC236}">
                  <a16:creationId xmlns:a16="http://schemas.microsoft.com/office/drawing/2014/main" id="{956FE9E2-5B71-4C97-9052-B6B1AF46CCC2}"/>
                </a:ext>
              </a:extLst>
            </p:cNvPr>
            <p:cNvGrpSpPr>
              <a:grpSpLocks/>
            </p:cNvGrpSpPr>
            <p:nvPr/>
          </p:nvGrpSpPr>
          <p:grpSpPr bwMode="auto">
            <a:xfrm rot="1003678">
              <a:off x="5088" y="2208"/>
              <a:ext cx="192" cy="192"/>
              <a:chOff x="4992" y="2160"/>
              <a:chExt cx="192" cy="192"/>
            </a:xfrm>
          </p:grpSpPr>
          <p:sp>
            <p:nvSpPr>
              <p:cNvPr id="185" name="Oval 46">
                <a:extLst>
                  <a:ext uri="{FF2B5EF4-FFF2-40B4-BE49-F238E27FC236}">
                    <a16:creationId xmlns:a16="http://schemas.microsoft.com/office/drawing/2014/main" id="{65E76DF5-C393-4058-BEDA-E031AA4F26D0}"/>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86" name="Line 47">
                <a:extLst>
                  <a:ext uri="{FF2B5EF4-FFF2-40B4-BE49-F238E27FC236}">
                    <a16:creationId xmlns:a16="http://schemas.microsoft.com/office/drawing/2014/main" id="{749B8784-4F30-4827-B3A3-9A3F9F0A619F}"/>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187" name="Group 48">
            <a:extLst>
              <a:ext uri="{FF2B5EF4-FFF2-40B4-BE49-F238E27FC236}">
                <a16:creationId xmlns:a16="http://schemas.microsoft.com/office/drawing/2014/main" id="{68FF08F0-0730-4EEE-A56D-8876156D98AD}"/>
              </a:ext>
            </a:extLst>
          </p:cNvPr>
          <p:cNvGrpSpPr>
            <a:grpSpLocks/>
          </p:cNvGrpSpPr>
          <p:nvPr/>
        </p:nvGrpSpPr>
        <p:grpSpPr bwMode="auto">
          <a:xfrm rot="20468558">
            <a:off x="8183563" y="2878574"/>
            <a:ext cx="608012" cy="346075"/>
            <a:chOff x="4273" y="1968"/>
            <a:chExt cx="383" cy="240"/>
          </a:xfrm>
        </p:grpSpPr>
        <p:sp>
          <p:nvSpPr>
            <p:cNvPr id="188" name="Oval 49">
              <a:extLst>
                <a:ext uri="{FF2B5EF4-FFF2-40B4-BE49-F238E27FC236}">
                  <a16:creationId xmlns:a16="http://schemas.microsoft.com/office/drawing/2014/main" id="{08698AF1-767E-47ED-B612-F3ACBCF3C784}"/>
                </a:ext>
              </a:extLst>
            </p:cNvPr>
            <p:cNvSpPr>
              <a:spLocks noChangeArrowheads="1"/>
            </p:cNvSpPr>
            <p:nvPr/>
          </p:nvSpPr>
          <p:spPr bwMode="auto">
            <a:xfrm rot="226468">
              <a:off x="4273" y="2112"/>
              <a:ext cx="321" cy="96"/>
            </a:xfrm>
            <a:prstGeom prst="ellipse">
              <a:avLst/>
            </a:prstGeom>
            <a:solidFill>
              <a:schemeClr val="accent1"/>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189" name="Group 50">
              <a:extLst>
                <a:ext uri="{FF2B5EF4-FFF2-40B4-BE49-F238E27FC236}">
                  <a16:creationId xmlns:a16="http://schemas.microsoft.com/office/drawing/2014/main" id="{861CA352-B34B-425E-932A-BC53530F82E2}"/>
                </a:ext>
              </a:extLst>
            </p:cNvPr>
            <p:cNvGrpSpPr>
              <a:grpSpLocks/>
            </p:cNvGrpSpPr>
            <p:nvPr/>
          </p:nvGrpSpPr>
          <p:grpSpPr bwMode="auto">
            <a:xfrm rot="1060566">
              <a:off x="4464" y="1968"/>
              <a:ext cx="192" cy="192"/>
              <a:chOff x="4992" y="2160"/>
              <a:chExt cx="192" cy="192"/>
            </a:xfrm>
          </p:grpSpPr>
          <p:sp>
            <p:nvSpPr>
              <p:cNvPr id="190" name="Oval 51">
                <a:extLst>
                  <a:ext uri="{FF2B5EF4-FFF2-40B4-BE49-F238E27FC236}">
                    <a16:creationId xmlns:a16="http://schemas.microsoft.com/office/drawing/2014/main" id="{774E665E-49EA-4EA9-A105-AA014CBB8485}"/>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1" name="Line 52">
                <a:extLst>
                  <a:ext uri="{FF2B5EF4-FFF2-40B4-BE49-F238E27FC236}">
                    <a16:creationId xmlns:a16="http://schemas.microsoft.com/office/drawing/2014/main" id="{DF82DA1B-0789-47F3-847C-70629603DC5F}"/>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192" name="Group 58">
            <a:extLst>
              <a:ext uri="{FF2B5EF4-FFF2-40B4-BE49-F238E27FC236}">
                <a16:creationId xmlns:a16="http://schemas.microsoft.com/office/drawing/2014/main" id="{7B87DC0B-46FC-4B1C-94F9-CA56F70EF68E}"/>
              </a:ext>
            </a:extLst>
          </p:cNvPr>
          <p:cNvGrpSpPr>
            <a:grpSpLocks/>
          </p:cNvGrpSpPr>
          <p:nvPr/>
        </p:nvGrpSpPr>
        <p:grpSpPr bwMode="auto">
          <a:xfrm>
            <a:off x="8869363" y="2669024"/>
            <a:ext cx="457200" cy="347663"/>
            <a:chOff x="5040" y="2208"/>
            <a:chExt cx="288" cy="240"/>
          </a:xfrm>
        </p:grpSpPr>
        <p:sp>
          <p:nvSpPr>
            <p:cNvPr id="193" name="Oval 59">
              <a:extLst>
                <a:ext uri="{FF2B5EF4-FFF2-40B4-BE49-F238E27FC236}">
                  <a16:creationId xmlns:a16="http://schemas.microsoft.com/office/drawing/2014/main" id="{9986DD73-456E-4F5E-B0EC-2E0D2FEDC819}"/>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194" name="Group 60">
              <a:extLst>
                <a:ext uri="{FF2B5EF4-FFF2-40B4-BE49-F238E27FC236}">
                  <a16:creationId xmlns:a16="http://schemas.microsoft.com/office/drawing/2014/main" id="{022E2039-F7C1-4E19-BB7B-015D5C47F5E8}"/>
                </a:ext>
              </a:extLst>
            </p:cNvPr>
            <p:cNvGrpSpPr>
              <a:grpSpLocks/>
            </p:cNvGrpSpPr>
            <p:nvPr/>
          </p:nvGrpSpPr>
          <p:grpSpPr bwMode="auto">
            <a:xfrm rot="1003678">
              <a:off x="5088" y="2208"/>
              <a:ext cx="192" cy="192"/>
              <a:chOff x="4992" y="2160"/>
              <a:chExt cx="192" cy="192"/>
            </a:xfrm>
          </p:grpSpPr>
          <p:sp>
            <p:nvSpPr>
              <p:cNvPr id="195" name="Oval 61">
                <a:extLst>
                  <a:ext uri="{FF2B5EF4-FFF2-40B4-BE49-F238E27FC236}">
                    <a16:creationId xmlns:a16="http://schemas.microsoft.com/office/drawing/2014/main" id="{16830018-08B8-49C5-942A-8B1C4886CF61}"/>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6" name="Line 62">
                <a:extLst>
                  <a:ext uri="{FF2B5EF4-FFF2-40B4-BE49-F238E27FC236}">
                    <a16:creationId xmlns:a16="http://schemas.microsoft.com/office/drawing/2014/main" id="{8736E427-59A6-405B-9AB9-EA4D36697117}"/>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197" name="Line 219">
            <a:extLst>
              <a:ext uri="{FF2B5EF4-FFF2-40B4-BE49-F238E27FC236}">
                <a16:creationId xmlns:a16="http://schemas.microsoft.com/office/drawing/2014/main" id="{CB37A788-8F24-49F6-9033-239F2F6D5DFF}"/>
              </a:ext>
            </a:extLst>
          </p:cNvPr>
          <p:cNvSpPr>
            <a:spLocks noChangeShapeType="1"/>
          </p:cNvSpPr>
          <p:nvPr/>
        </p:nvSpPr>
        <p:spPr bwMode="auto">
          <a:xfrm flipH="1">
            <a:off x="9525000" y="2297548"/>
            <a:ext cx="228600" cy="152400"/>
          </a:xfrm>
          <a:prstGeom prst="line">
            <a:avLst/>
          </a:prstGeom>
          <a:noFill/>
          <a:ln w="28575">
            <a:solidFill>
              <a:schemeClr val="accent1">
                <a:lumMod val="50000"/>
              </a:scheme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8" name="Line 220">
            <a:extLst>
              <a:ext uri="{FF2B5EF4-FFF2-40B4-BE49-F238E27FC236}">
                <a16:creationId xmlns:a16="http://schemas.microsoft.com/office/drawing/2014/main" id="{FF1CF0EE-AF38-40F8-A935-20A9348131C2}"/>
              </a:ext>
            </a:extLst>
          </p:cNvPr>
          <p:cNvSpPr>
            <a:spLocks noChangeShapeType="1"/>
          </p:cNvSpPr>
          <p:nvPr/>
        </p:nvSpPr>
        <p:spPr bwMode="auto">
          <a:xfrm flipH="1">
            <a:off x="9144000" y="2449948"/>
            <a:ext cx="381000" cy="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9" name="Line 221">
            <a:extLst>
              <a:ext uri="{FF2B5EF4-FFF2-40B4-BE49-F238E27FC236}">
                <a16:creationId xmlns:a16="http://schemas.microsoft.com/office/drawing/2014/main" id="{7516C266-A861-4445-BFEB-7BE4899F8F13}"/>
              </a:ext>
            </a:extLst>
          </p:cNvPr>
          <p:cNvSpPr>
            <a:spLocks noChangeShapeType="1"/>
          </p:cNvSpPr>
          <p:nvPr/>
        </p:nvSpPr>
        <p:spPr bwMode="auto">
          <a:xfrm flipH="1">
            <a:off x="9296400" y="2449948"/>
            <a:ext cx="228600" cy="1524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0" name="Text Box 222">
            <a:extLst>
              <a:ext uri="{FF2B5EF4-FFF2-40B4-BE49-F238E27FC236}">
                <a16:creationId xmlns:a16="http://schemas.microsoft.com/office/drawing/2014/main" id="{3016B9E2-4DC9-4EA9-9E14-6DF24F5D67A2}"/>
              </a:ext>
            </a:extLst>
          </p:cNvPr>
          <p:cNvSpPr txBox="1">
            <a:spLocks noChangeArrowheads="1"/>
          </p:cNvSpPr>
          <p:nvPr/>
        </p:nvSpPr>
        <p:spPr bwMode="auto">
          <a:xfrm>
            <a:off x="8610600" y="3456096"/>
            <a:ext cx="20574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9999FF">
                    <a:lumMod val="50000"/>
                  </a:srgbClr>
                </a:solidFill>
                <a:effectLst/>
                <a:uLnTx/>
                <a:uFillTx/>
                <a:latin typeface="Arial" pitchFamily="34" charset="0"/>
                <a:ea typeface="+mn-ea"/>
                <a:cs typeface="Arial"/>
              </a:rPr>
              <a:t>HIV antigen</a:t>
            </a:r>
          </a:p>
        </p:txBody>
      </p:sp>
      <p:sp>
        <p:nvSpPr>
          <p:cNvPr id="201" name="Line 223">
            <a:extLst>
              <a:ext uri="{FF2B5EF4-FFF2-40B4-BE49-F238E27FC236}">
                <a16:creationId xmlns:a16="http://schemas.microsoft.com/office/drawing/2014/main" id="{1D0DC28D-671A-4CFB-BB3E-E5C688F75F01}"/>
              </a:ext>
            </a:extLst>
          </p:cNvPr>
          <p:cNvSpPr>
            <a:spLocks noChangeShapeType="1"/>
          </p:cNvSpPr>
          <p:nvPr/>
        </p:nvSpPr>
        <p:spPr bwMode="auto">
          <a:xfrm flipH="1" flipV="1">
            <a:off x="8763000" y="3211948"/>
            <a:ext cx="228600" cy="762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2" name="Line 224">
            <a:extLst>
              <a:ext uri="{FF2B5EF4-FFF2-40B4-BE49-F238E27FC236}">
                <a16:creationId xmlns:a16="http://schemas.microsoft.com/office/drawing/2014/main" id="{41DC7F1E-6718-4027-823A-9FCC8193BF10}"/>
              </a:ext>
            </a:extLst>
          </p:cNvPr>
          <p:cNvSpPr>
            <a:spLocks noChangeShapeType="1"/>
          </p:cNvSpPr>
          <p:nvPr/>
        </p:nvSpPr>
        <p:spPr bwMode="auto">
          <a:xfrm flipV="1">
            <a:off x="8991600" y="3059548"/>
            <a:ext cx="76200" cy="2286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3" name="Line 225">
            <a:extLst>
              <a:ext uri="{FF2B5EF4-FFF2-40B4-BE49-F238E27FC236}">
                <a16:creationId xmlns:a16="http://schemas.microsoft.com/office/drawing/2014/main" id="{35C856EB-6B66-4A88-8919-7C6659697C4B}"/>
              </a:ext>
            </a:extLst>
          </p:cNvPr>
          <p:cNvSpPr>
            <a:spLocks noChangeShapeType="1"/>
          </p:cNvSpPr>
          <p:nvPr/>
        </p:nvSpPr>
        <p:spPr bwMode="auto">
          <a:xfrm>
            <a:off x="8991600" y="3288148"/>
            <a:ext cx="76200" cy="76200"/>
          </a:xfrm>
          <a:prstGeom prst="line">
            <a:avLst/>
          </a:prstGeom>
          <a:noFill/>
          <a:ln w="28575">
            <a:solidFill>
              <a:schemeClr val="accent1">
                <a:lumMod val="50000"/>
              </a:scheme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5" name="Text Box 92">
            <a:extLst>
              <a:ext uri="{FF2B5EF4-FFF2-40B4-BE49-F238E27FC236}">
                <a16:creationId xmlns:a16="http://schemas.microsoft.com/office/drawing/2014/main" id="{525A96CC-EFE2-49C1-BBAF-4F334B082F10}"/>
              </a:ext>
            </a:extLst>
          </p:cNvPr>
          <p:cNvSpPr txBox="1">
            <a:spLocks noChangeArrowheads="1"/>
          </p:cNvSpPr>
          <p:nvPr/>
        </p:nvSpPr>
        <p:spPr bwMode="auto">
          <a:xfrm>
            <a:off x="8381999" y="2307075"/>
            <a:ext cx="2133599" cy="369332"/>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Enzyme label</a:t>
            </a:r>
          </a:p>
        </p:txBody>
      </p:sp>
      <p:sp>
        <p:nvSpPr>
          <p:cNvPr id="206" name="Text Box 230">
            <a:extLst>
              <a:ext uri="{FF2B5EF4-FFF2-40B4-BE49-F238E27FC236}">
                <a16:creationId xmlns:a16="http://schemas.microsoft.com/office/drawing/2014/main" id="{05B71FB3-6196-42F8-BBB5-A9F828DDA372}"/>
              </a:ext>
            </a:extLst>
          </p:cNvPr>
          <p:cNvSpPr txBox="1">
            <a:spLocks noChangeArrowheads="1"/>
          </p:cNvSpPr>
          <p:nvPr/>
        </p:nvSpPr>
        <p:spPr bwMode="auto">
          <a:xfrm>
            <a:off x="9595734" y="5204471"/>
            <a:ext cx="6858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ndara" panose="020E0502030303020204" pitchFamily="34" charset="0"/>
                <a:cs typeface="Arial"/>
              </a:rPr>
              <a:t>IgM</a:t>
            </a:r>
            <a:endParaRPr kumimoji="0" lang="en-US" sz="1800" b="1" i="0" u="none" strike="noStrike" kern="1200" cap="none" spc="0" normalizeH="0" baseline="0" noProof="0" dirty="0">
              <a:ln>
                <a:noFill/>
              </a:ln>
              <a:solidFill>
                <a:srgbClr val="000000"/>
              </a:solidFill>
              <a:effectLst/>
              <a:uLnTx/>
              <a:uFillTx/>
              <a:latin typeface="Candara" panose="020E0502030303020204" pitchFamily="34" charset="0"/>
              <a:cs typeface="Arial"/>
            </a:endParaRPr>
          </a:p>
        </p:txBody>
      </p:sp>
      <p:sp>
        <p:nvSpPr>
          <p:cNvPr id="208" name="Line 138">
            <a:extLst>
              <a:ext uri="{FF2B5EF4-FFF2-40B4-BE49-F238E27FC236}">
                <a16:creationId xmlns:a16="http://schemas.microsoft.com/office/drawing/2014/main" id="{2E0F44DA-F5CB-4B41-88A3-8EFEF04EA5F8}"/>
              </a:ext>
            </a:extLst>
          </p:cNvPr>
          <p:cNvSpPr>
            <a:spLocks noChangeShapeType="1"/>
          </p:cNvSpPr>
          <p:nvPr/>
        </p:nvSpPr>
        <p:spPr bwMode="auto">
          <a:xfrm>
            <a:off x="7454900" y="5624948"/>
            <a:ext cx="1444120" cy="0"/>
          </a:xfrm>
          <a:prstGeom prst="line">
            <a:avLst/>
          </a:prstGeom>
          <a:noFill/>
          <a:ln w="28575">
            <a:solidFill>
              <a:srgbClr val="FF99FF"/>
            </a:solidFill>
            <a:round/>
            <a:headEnd/>
            <a:tailEnd/>
          </a:ln>
          <a:effectLst>
            <a:prstShdw prst="shdw17" dist="17961" dir="2700000">
              <a:srgbClr val="FF99FF">
                <a:gamma/>
                <a:shade val="60000"/>
                <a:invGamma/>
              </a:srgbClr>
            </a:prst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09" name="Group 139">
            <a:extLst>
              <a:ext uri="{FF2B5EF4-FFF2-40B4-BE49-F238E27FC236}">
                <a16:creationId xmlns:a16="http://schemas.microsoft.com/office/drawing/2014/main" id="{82804879-E8C9-4060-8C3A-3F35D05D02BA}"/>
              </a:ext>
            </a:extLst>
          </p:cNvPr>
          <p:cNvGrpSpPr>
            <a:grpSpLocks/>
          </p:cNvGrpSpPr>
          <p:nvPr/>
        </p:nvGrpSpPr>
        <p:grpSpPr bwMode="auto">
          <a:xfrm rot="11594171">
            <a:off x="7668181" y="4901255"/>
            <a:ext cx="275071" cy="533400"/>
            <a:chOff x="960" y="1056"/>
            <a:chExt cx="96" cy="144"/>
          </a:xfrm>
        </p:grpSpPr>
        <p:sp>
          <p:nvSpPr>
            <p:cNvPr id="233" name="Line 140">
              <a:extLst>
                <a:ext uri="{FF2B5EF4-FFF2-40B4-BE49-F238E27FC236}">
                  <a16:creationId xmlns:a16="http://schemas.microsoft.com/office/drawing/2014/main" id="{2624054A-344E-4105-9F3E-67A7FB3A9299}"/>
                </a:ext>
              </a:extLst>
            </p:cNvPr>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4" name="Line 141">
              <a:extLst>
                <a:ext uri="{FF2B5EF4-FFF2-40B4-BE49-F238E27FC236}">
                  <a16:creationId xmlns:a16="http://schemas.microsoft.com/office/drawing/2014/main" id="{E6F9A5E4-7EF6-4471-9B56-BB7D1BC770F8}"/>
                </a:ext>
              </a:extLst>
            </p:cNvPr>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5" name="Line 142">
              <a:extLst>
                <a:ext uri="{FF2B5EF4-FFF2-40B4-BE49-F238E27FC236}">
                  <a16:creationId xmlns:a16="http://schemas.microsoft.com/office/drawing/2014/main" id="{6E085807-F384-4249-969C-11EB343AE758}"/>
                </a:ext>
              </a:extLst>
            </p:cNvPr>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sp>
        <p:nvSpPr>
          <p:cNvPr id="210" name="Oval 143">
            <a:extLst>
              <a:ext uri="{FF2B5EF4-FFF2-40B4-BE49-F238E27FC236}">
                <a16:creationId xmlns:a16="http://schemas.microsoft.com/office/drawing/2014/main" id="{785A61CD-F3CE-46A3-938E-13DA199495DF}"/>
              </a:ext>
            </a:extLst>
          </p:cNvPr>
          <p:cNvSpPr>
            <a:spLocks noChangeArrowheads="1"/>
          </p:cNvSpPr>
          <p:nvPr/>
        </p:nvSpPr>
        <p:spPr bwMode="auto">
          <a:xfrm>
            <a:off x="7532258" y="5473062"/>
            <a:ext cx="618909" cy="152400"/>
          </a:xfrm>
          <a:prstGeom prst="ellipse">
            <a:avLst/>
          </a:prstGeom>
          <a:solidFill>
            <a:schemeClr val="accent1"/>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1" name="Oval 144">
            <a:extLst>
              <a:ext uri="{FF2B5EF4-FFF2-40B4-BE49-F238E27FC236}">
                <a16:creationId xmlns:a16="http://schemas.microsoft.com/office/drawing/2014/main" id="{C8013B3E-AC35-4919-AED7-D94B4B29E8F8}"/>
              </a:ext>
            </a:extLst>
          </p:cNvPr>
          <p:cNvSpPr>
            <a:spLocks noChangeArrowheads="1"/>
          </p:cNvSpPr>
          <p:nvPr/>
        </p:nvSpPr>
        <p:spPr bwMode="auto">
          <a:xfrm flipV="1">
            <a:off x="8321928" y="5548748"/>
            <a:ext cx="481373" cy="76200"/>
          </a:xfrm>
          <a:prstGeom prst="ellipse">
            <a:avLst/>
          </a:prstGeom>
          <a:solidFill>
            <a:srgbClr val="FF6600"/>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12" name="Group 145">
            <a:extLst>
              <a:ext uri="{FF2B5EF4-FFF2-40B4-BE49-F238E27FC236}">
                <a16:creationId xmlns:a16="http://schemas.microsoft.com/office/drawing/2014/main" id="{FE80E62E-6E12-47CB-AE77-09ACFF0505A8}"/>
              </a:ext>
            </a:extLst>
          </p:cNvPr>
          <p:cNvGrpSpPr>
            <a:grpSpLocks/>
          </p:cNvGrpSpPr>
          <p:nvPr/>
        </p:nvGrpSpPr>
        <p:grpSpPr bwMode="auto">
          <a:xfrm rot="20043629">
            <a:off x="8142576" y="4558148"/>
            <a:ext cx="825212" cy="914400"/>
            <a:chOff x="4176" y="960"/>
            <a:chExt cx="576" cy="576"/>
          </a:xfrm>
        </p:grpSpPr>
        <p:grpSp>
          <p:nvGrpSpPr>
            <p:cNvPr id="213" name="Group 146">
              <a:extLst>
                <a:ext uri="{FF2B5EF4-FFF2-40B4-BE49-F238E27FC236}">
                  <a16:creationId xmlns:a16="http://schemas.microsoft.com/office/drawing/2014/main" id="{02A6F8F3-6FCB-4909-AA59-9EA416FDCF3F}"/>
                </a:ext>
              </a:extLst>
            </p:cNvPr>
            <p:cNvGrpSpPr>
              <a:grpSpLocks/>
            </p:cNvGrpSpPr>
            <p:nvPr/>
          </p:nvGrpSpPr>
          <p:grpSpPr bwMode="auto">
            <a:xfrm rot="7336825">
              <a:off x="4536" y="1176"/>
              <a:ext cx="144" cy="288"/>
              <a:chOff x="960" y="1056"/>
              <a:chExt cx="96" cy="144"/>
            </a:xfrm>
          </p:grpSpPr>
          <p:sp>
            <p:nvSpPr>
              <p:cNvPr id="230" name="Line 147">
                <a:extLst>
                  <a:ext uri="{FF2B5EF4-FFF2-40B4-BE49-F238E27FC236}">
                    <a16:creationId xmlns:a16="http://schemas.microsoft.com/office/drawing/2014/main" id="{BC1F0B18-7468-4A2B-9712-59BC76FCB330}"/>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1" name="Line 148">
                <a:extLst>
                  <a:ext uri="{FF2B5EF4-FFF2-40B4-BE49-F238E27FC236}">
                    <a16:creationId xmlns:a16="http://schemas.microsoft.com/office/drawing/2014/main" id="{75AE7F78-3D56-46F6-899B-D258DEFF666A}"/>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2" name="Line 149">
                <a:extLst>
                  <a:ext uri="{FF2B5EF4-FFF2-40B4-BE49-F238E27FC236}">
                    <a16:creationId xmlns:a16="http://schemas.microsoft.com/office/drawing/2014/main" id="{78E973CE-D3FD-4DD0-95C2-A097185528AB}"/>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4" name="Group 150">
              <a:extLst>
                <a:ext uri="{FF2B5EF4-FFF2-40B4-BE49-F238E27FC236}">
                  <a16:creationId xmlns:a16="http://schemas.microsoft.com/office/drawing/2014/main" id="{C819CF0A-0D94-412D-8F1B-03AC99C2CEB5}"/>
                </a:ext>
              </a:extLst>
            </p:cNvPr>
            <p:cNvGrpSpPr>
              <a:grpSpLocks/>
            </p:cNvGrpSpPr>
            <p:nvPr/>
          </p:nvGrpSpPr>
          <p:grpSpPr bwMode="auto">
            <a:xfrm rot="2481737">
              <a:off x="4512" y="960"/>
              <a:ext cx="144" cy="288"/>
              <a:chOff x="960" y="1056"/>
              <a:chExt cx="96" cy="144"/>
            </a:xfrm>
          </p:grpSpPr>
          <p:sp>
            <p:nvSpPr>
              <p:cNvPr id="227" name="Line 151">
                <a:extLst>
                  <a:ext uri="{FF2B5EF4-FFF2-40B4-BE49-F238E27FC236}">
                    <a16:creationId xmlns:a16="http://schemas.microsoft.com/office/drawing/2014/main" id="{7119CC68-40FA-48BD-992B-D60F4F24D8E0}"/>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8" name="Line 152">
                <a:extLst>
                  <a:ext uri="{FF2B5EF4-FFF2-40B4-BE49-F238E27FC236}">
                    <a16:creationId xmlns:a16="http://schemas.microsoft.com/office/drawing/2014/main" id="{AFD46692-C98A-485B-87A1-40D3FC466698}"/>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9" name="Line 153">
                <a:extLst>
                  <a:ext uri="{FF2B5EF4-FFF2-40B4-BE49-F238E27FC236}">
                    <a16:creationId xmlns:a16="http://schemas.microsoft.com/office/drawing/2014/main" id="{AE114382-B34D-4843-9FE5-61F42493172B}"/>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5" name="Group 154">
              <a:extLst>
                <a:ext uri="{FF2B5EF4-FFF2-40B4-BE49-F238E27FC236}">
                  <a16:creationId xmlns:a16="http://schemas.microsoft.com/office/drawing/2014/main" id="{BC9DE7C1-40E8-474E-A2F6-45CAC8D28B21}"/>
                </a:ext>
              </a:extLst>
            </p:cNvPr>
            <p:cNvGrpSpPr>
              <a:grpSpLocks/>
            </p:cNvGrpSpPr>
            <p:nvPr/>
          </p:nvGrpSpPr>
          <p:grpSpPr bwMode="auto">
            <a:xfrm rot="11479526">
              <a:off x="4368" y="1248"/>
              <a:ext cx="144" cy="288"/>
              <a:chOff x="960" y="1056"/>
              <a:chExt cx="96" cy="144"/>
            </a:xfrm>
          </p:grpSpPr>
          <p:sp>
            <p:nvSpPr>
              <p:cNvPr id="224" name="Line 155">
                <a:extLst>
                  <a:ext uri="{FF2B5EF4-FFF2-40B4-BE49-F238E27FC236}">
                    <a16:creationId xmlns:a16="http://schemas.microsoft.com/office/drawing/2014/main" id="{F07BF499-6427-4327-B390-FD87BA57F45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5" name="Line 156">
                <a:extLst>
                  <a:ext uri="{FF2B5EF4-FFF2-40B4-BE49-F238E27FC236}">
                    <a16:creationId xmlns:a16="http://schemas.microsoft.com/office/drawing/2014/main" id="{AE4CF167-EBBE-4FC9-ABC7-2EEB6735353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6" name="Line 157">
                <a:extLst>
                  <a:ext uri="{FF2B5EF4-FFF2-40B4-BE49-F238E27FC236}">
                    <a16:creationId xmlns:a16="http://schemas.microsoft.com/office/drawing/2014/main" id="{0B9AAEC4-B8A2-44AC-80DE-8DD98DBD2D6F}"/>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6" name="Group 158">
              <a:extLst>
                <a:ext uri="{FF2B5EF4-FFF2-40B4-BE49-F238E27FC236}">
                  <a16:creationId xmlns:a16="http://schemas.microsoft.com/office/drawing/2014/main" id="{6D136838-483C-4C28-901D-63AFEF8B2D46}"/>
                </a:ext>
              </a:extLst>
            </p:cNvPr>
            <p:cNvGrpSpPr>
              <a:grpSpLocks/>
            </p:cNvGrpSpPr>
            <p:nvPr/>
          </p:nvGrpSpPr>
          <p:grpSpPr bwMode="auto">
            <a:xfrm rot="-5019101">
              <a:off x="4248" y="1080"/>
              <a:ext cx="144" cy="288"/>
              <a:chOff x="960" y="1056"/>
              <a:chExt cx="96" cy="144"/>
            </a:xfrm>
          </p:grpSpPr>
          <p:sp>
            <p:nvSpPr>
              <p:cNvPr id="221" name="Line 159">
                <a:extLst>
                  <a:ext uri="{FF2B5EF4-FFF2-40B4-BE49-F238E27FC236}">
                    <a16:creationId xmlns:a16="http://schemas.microsoft.com/office/drawing/2014/main" id="{1567EA27-4D9D-41B6-A5A0-5F08E3332DD9}"/>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2" name="Line 160">
                <a:extLst>
                  <a:ext uri="{FF2B5EF4-FFF2-40B4-BE49-F238E27FC236}">
                    <a16:creationId xmlns:a16="http://schemas.microsoft.com/office/drawing/2014/main" id="{37B9D2D4-414E-4783-8C0C-271CCAC88D01}"/>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3" name="Line 161">
                <a:extLst>
                  <a:ext uri="{FF2B5EF4-FFF2-40B4-BE49-F238E27FC236}">
                    <a16:creationId xmlns:a16="http://schemas.microsoft.com/office/drawing/2014/main" id="{3F5C2B98-E8C6-41A4-BAB4-1E3AD2214C3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7" name="Group 162">
              <a:extLst>
                <a:ext uri="{FF2B5EF4-FFF2-40B4-BE49-F238E27FC236}">
                  <a16:creationId xmlns:a16="http://schemas.microsoft.com/office/drawing/2014/main" id="{0B837A13-589F-4AA7-8140-2765EAD90E46}"/>
                </a:ext>
              </a:extLst>
            </p:cNvPr>
            <p:cNvGrpSpPr>
              <a:grpSpLocks/>
            </p:cNvGrpSpPr>
            <p:nvPr/>
          </p:nvGrpSpPr>
          <p:grpSpPr bwMode="auto">
            <a:xfrm rot="-1394825">
              <a:off x="4319" y="960"/>
              <a:ext cx="192" cy="316"/>
              <a:chOff x="960" y="1056"/>
              <a:chExt cx="96" cy="144"/>
            </a:xfrm>
          </p:grpSpPr>
          <p:sp>
            <p:nvSpPr>
              <p:cNvPr id="218" name="Line 163">
                <a:extLst>
                  <a:ext uri="{FF2B5EF4-FFF2-40B4-BE49-F238E27FC236}">
                    <a16:creationId xmlns:a16="http://schemas.microsoft.com/office/drawing/2014/main" id="{57D4C9BF-15CD-477D-BD23-BC687DA7F98A}"/>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9" name="Line 164">
                <a:extLst>
                  <a:ext uri="{FF2B5EF4-FFF2-40B4-BE49-F238E27FC236}">
                    <a16:creationId xmlns:a16="http://schemas.microsoft.com/office/drawing/2014/main" id="{1EF23F4A-805E-4768-92AF-432DD4B5408D}"/>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0" name="Line 165">
                <a:extLst>
                  <a:ext uri="{FF2B5EF4-FFF2-40B4-BE49-F238E27FC236}">
                    <a16:creationId xmlns:a16="http://schemas.microsoft.com/office/drawing/2014/main" id="{DFEC5771-A108-417B-898B-817D5B486B67}"/>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38" name="Group 169">
            <a:extLst>
              <a:ext uri="{FF2B5EF4-FFF2-40B4-BE49-F238E27FC236}">
                <a16:creationId xmlns:a16="http://schemas.microsoft.com/office/drawing/2014/main" id="{E1BE5113-6F8A-4359-BAF9-A2B954CBC53D}"/>
              </a:ext>
            </a:extLst>
          </p:cNvPr>
          <p:cNvGrpSpPr>
            <a:grpSpLocks/>
          </p:cNvGrpSpPr>
          <p:nvPr/>
        </p:nvGrpSpPr>
        <p:grpSpPr bwMode="auto">
          <a:xfrm rot="2436077">
            <a:off x="8997950" y="5015348"/>
            <a:ext cx="412750" cy="381000"/>
            <a:chOff x="5040" y="2208"/>
            <a:chExt cx="288" cy="240"/>
          </a:xfrm>
        </p:grpSpPr>
        <p:sp>
          <p:nvSpPr>
            <p:cNvPr id="239" name="Oval 170">
              <a:extLst>
                <a:ext uri="{FF2B5EF4-FFF2-40B4-BE49-F238E27FC236}">
                  <a16:creationId xmlns:a16="http://schemas.microsoft.com/office/drawing/2014/main" id="{27600561-F569-4038-A896-E9118FC220E5}"/>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40" name="Group 171">
              <a:extLst>
                <a:ext uri="{FF2B5EF4-FFF2-40B4-BE49-F238E27FC236}">
                  <a16:creationId xmlns:a16="http://schemas.microsoft.com/office/drawing/2014/main" id="{2CB09540-9BFA-4437-BBB9-50AF0DB30E2B}"/>
                </a:ext>
              </a:extLst>
            </p:cNvPr>
            <p:cNvGrpSpPr>
              <a:grpSpLocks/>
            </p:cNvGrpSpPr>
            <p:nvPr/>
          </p:nvGrpSpPr>
          <p:grpSpPr bwMode="auto">
            <a:xfrm rot="1003678">
              <a:off x="5088" y="2208"/>
              <a:ext cx="192" cy="192"/>
              <a:chOff x="4992" y="2160"/>
              <a:chExt cx="192" cy="192"/>
            </a:xfrm>
          </p:grpSpPr>
          <p:sp>
            <p:nvSpPr>
              <p:cNvPr id="241" name="Oval 172">
                <a:extLst>
                  <a:ext uri="{FF2B5EF4-FFF2-40B4-BE49-F238E27FC236}">
                    <a16:creationId xmlns:a16="http://schemas.microsoft.com/office/drawing/2014/main" id="{EC488193-6282-456C-8D04-768C0C2BF86B}"/>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42" name="Line 173">
                <a:extLst>
                  <a:ext uri="{FF2B5EF4-FFF2-40B4-BE49-F238E27FC236}">
                    <a16:creationId xmlns:a16="http://schemas.microsoft.com/office/drawing/2014/main" id="{193E4DCD-7630-44F4-BFF8-755B3E93DAE4}"/>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43" name="Group 174">
            <a:extLst>
              <a:ext uri="{FF2B5EF4-FFF2-40B4-BE49-F238E27FC236}">
                <a16:creationId xmlns:a16="http://schemas.microsoft.com/office/drawing/2014/main" id="{A7B3B825-56EA-47F4-8E9E-5D7A42094BB5}"/>
              </a:ext>
            </a:extLst>
          </p:cNvPr>
          <p:cNvGrpSpPr>
            <a:grpSpLocks/>
          </p:cNvGrpSpPr>
          <p:nvPr/>
        </p:nvGrpSpPr>
        <p:grpSpPr bwMode="auto">
          <a:xfrm>
            <a:off x="8997950" y="4558148"/>
            <a:ext cx="412750" cy="381000"/>
            <a:chOff x="5040" y="2208"/>
            <a:chExt cx="288" cy="240"/>
          </a:xfrm>
        </p:grpSpPr>
        <p:sp>
          <p:nvSpPr>
            <p:cNvPr id="244" name="Oval 175">
              <a:extLst>
                <a:ext uri="{FF2B5EF4-FFF2-40B4-BE49-F238E27FC236}">
                  <a16:creationId xmlns:a16="http://schemas.microsoft.com/office/drawing/2014/main" id="{D3FA16FE-0E70-4768-BD6B-B90FEB9A41FA}"/>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45" name="Group 176">
              <a:extLst>
                <a:ext uri="{FF2B5EF4-FFF2-40B4-BE49-F238E27FC236}">
                  <a16:creationId xmlns:a16="http://schemas.microsoft.com/office/drawing/2014/main" id="{B88D4CA2-D15B-40DB-A43C-46BDB4F4AE53}"/>
                </a:ext>
              </a:extLst>
            </p:cNvPr>
            <p:cNvGrpSpPr>
              <a:grpSpLocks/>
            </p:cNvGrpSpPr>
            <p:nvPr/>
          </p:nvGrpSpPr>
          <p:grpSpPr bwMode="auto">
            <a:xfrm rot="1003678">
              <a:off x="5088" y="2208"/>
              <a:ext cx="192" cy="192"/>
              <a:chOff x="4992" y="2160"/>
              <a:chExt cx="192" cy="192"/>
            </a:xfrm>
          </p:grpSpPr>
          <p:sp>
            <p:nvSpPr>
              <p:cNvPr id="246" name="Oval 177">
                <a:extLst>
                  <a:ext uri="{FF2B5EF4-FFF2-40B4-BE49-F238E27FC236}">
                    <a16:creationId xmlns:a16="http://schemas.microsoft.com/office/drawing/2014/main" id="{96A1CB6C-409E-47CA-8A7B-2609A9713980}"/>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47" name="Line 178">
                <a:extLst>
                  <a:ext uri="{FF2B5EF4-FFF2-40B4-BE49-F238E27FC236}">
                    <a16:creationId xmlns:a16="http://schemas.microsoft.com/office/drawing/2014/main" id="{30DA6321-D94B-4C7B-856E-C0B2C7E30866}"/>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48" name="Group 179">
            <a:extLst>
              <a:ext uri="{FF2B5EF4-FFF2-40B4-BE49-F238E27FC236}">
                <a16:creationId xmlns:a16="http://schemas.microsoft.com/office/drawing/2014/main" id="{EAD3B625-B1A3-42FB-997C-B1FE82C04A81}"/>
              </a:ext>
            </a:extLst>
          </p:cNvPr>
          <p:cNvGrpSpPr>
            <a:grpSpLocks/>
          </p:cNvGrpSpPr>
          <p:nvPr/>
        </p:nvGrpSpPr>
        <p:grpSpPr bwMode="auto">
          <a:xfrm>
            <a:off x="8104188" y="4100948"/>
            <a:ext cx="412750" cy="381000"/>
            <a:chOff x="5040" y="2208"/>
            <a:chExt cx="288" cy="240"/>
          </a:xfrm>
        </p:grpSpPr>
        <p:sp>
          <p:nvSpPr>
            <p:cNvPr id="249" name="Oval 180">
              <a:extLst>
                <a:ext uri="{FF2B5EF4-FFF2-40B4-BE49-F238E27FC236}">
                  <a16:creationId xmlns:a16="http://schemas.microsoft.com/office/drawing/2014/main" id="{B1268CC7-FAE4-4ABD-88FC-AA202611CCB0}"/>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50" name="Group 181">
              <a:extLst>
                <a:ext uri="{FF2B5EF4-FFF2-40B4-BE49-F238E27FC236}">
                  <a16:creationId xmlns:a16="http://schemas.microsoft.com/office/drawing/2014/main" id="{8F169180-7881-4590-9663-B400CA1FA6BB}"/>
                </a:ext>
              </a:extLst>
            </p:cNvPr>
            <p:cNvGrpSpPr>
              <a:grpSpLocks/>
            </p:cNvGrpSpPr>
            <p:nvPr/>
          </p:nvGrpSpPr>
          <p:grpSpPr bwMode="auto">
            <a:xfrm rot="1003678">
              <a:off x="5088" y="2208"/>
              <a:ext cx="192" cy="192"/>
              <a:chOff x="4992" y="2160"/>
              <a:chExt cx="192" cy="192"/>
            </a:xfrm>
          </p:grpSpPr>
          <p:sp>
            <p:nvSpPr>
              <p:cNvPr id="251" name="Oval 182">
                <a:extLst>
                  <a:ext uri="{FF2B5EF4-FFF2-40B4-BE49-F238E27FC236}">
                    <a16:creationId xmlns:a16="http://schemas.microsoft.com/office/drawing/2014/main" id="{00BEC4D5-E222-4D6A-AAE0-5253FC20101E}"/>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52" name="Line 183">
                <a:extLst>
                  <a:ext uri="{FF2B5EF4-FFF2-40B4-BE49-F238E27FC236}">
                    <a16:creationId xmlns:a16="http://schemas.microsoft.com/office/drawing/2014/main" id="{8AB23C8C-2B9A-4917-83AC-74AF588E5446}"/>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53" name="Group 184">
            <a:extLst>
              <a:ext uri="{FF2B5EF4-FFF2-40B4-BE49-F238E27FC236}">
                <a16:creationId xmlns:a16="http://schemas.microsoft.com/office/drawing/2014/main" id="{DAFF8D4A-3D19-448F-A83B-8E518661EF66}"/>
              </a:ext>
            </a:extLst>
          </p:cNvPr>
          <p:cNvGrpSpPr>
            <a:grpSpLocks/>
          </p:cNvGrpSpPr>
          <p:nvPr/>
        </p:nvGrpSpPr>
        <p:grpSpPr bwMode="auto">
          <a:xfrm rot="20006097">
            <a:off x="7759700" y="4481948"/>
            <a:ext cx="412750" cy="381000"/>
            <a:chOff x="5040" y="2208"/>
            <a:chExt cx="288" cy="240"/>
          </a:xfrm>
        </p:grpSpPr>
        <p:sp>
          <p:nvSpPr>
            <p:cNvPr id="254" name="Oval 185">
              <a:extLst>
                <a:ext uri="{FF2B5EF4-FFF2-40B4-BE49-F238E27FC236}">
                  <a16:creationId xmlns:a16="http://schemas.microsoft.com/office/drawing/2014/main" id="{DE51B169-1941-47F0-AC28-8BA4FF4B0FF4}"/>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55" name="Group 186">
              <a:extLst>
                <a:ext uri="{FF2B5EF4-FFF2-40B4-BE49-F238E27FC236}">
                  <a16:creationId xmlns:a16="http://schemas.microsoft.com/office/drawing/2014/main" id="{B9C75A24-870E-43F7-B6E3-B729EEEBB1CA}"/>
                </a:ext>
              </a:extLst>
            </p:cNvPr>
            <p:cNvGrpSpPr>
              <a:grpSpLocks/>
            </p:cNvGrpSpPr>
            <p:nvPr/>
          </p:nvGrpSpPr>
          <p:grpSpPr bwMode="auto">
            <a:xfrm rot="1003678">
              <a:off x="5088" y="2208"/>
              <a:ext cx="192" cy="192"/>
              <a:chOff x="4992" y="2160"/>
              <a:chExt cx="192" cy="192"/>
            </a:xfrm>
          </p:grpSpPr>
          <p:sp>
            <p:nvSpPr>
              <p:cNvPr id="256" name="Oval 187">
                <a:extLst>
                  <a:ext uri="{FF2B5EF4-FFF2-40B4-BE49-F238E27FC236}">
                    <a16:creationId xmlns:a16="http://schemas.microsoft.com/office/drawing/2014/main" id="{D9D86BD1-2706-47BC-B39D-2C41A01E7FF9}"/>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57" name="Line 188">
                <a:extLst>
                  <a:ext uri="{FF2B5EF4-FFF2-40B4-BE49-F238E27FC236}">
                    <a16:creationId xmlns:a16="http://schemas.microsoft.com/office/drawing/2014/main" id="{2868EE47-3096-400B-9174-28CFB236D226}"/>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58" name="Group 194">
            <a:extLst>
              <a:ext uri="{FF2B5EF4-FFF2-40B4-BE49-F238E27FC236}">
                <a16:creationId xmlns:a16="http://schemas.microsoft.com/office/drawing/2014/main" id="{8A0C4449-4688-492B-B00B-C3AAF9076CC1}"/>
              </a:ext>
            </a:extLst>
          </p:cNvPr>
          <p:cNvGrpSpPr>
            <a:grpSpLocks/>
          </p:cNvGrpSpPr>
          <p:nvPr/>
        </p:nvGrpSpPr>
        <p:grpSpPr bwMode="auto">
          <a:xfrm>
            <a:off x="8723313" y="4177148"/>
            <a:ext cx="412750" cy="381000"/>
            <a:chOff x="5040" y="2208"/>
            <a:chExt cx="288" cy="240"/>
          </a:xfrm>
        </p:grpSpPr>
        <p:sp>
          <p:nvSpPr>
            <p:cNvPr id="259" name="Oval 195">
              <a:extLst>
                <a:ext uri="{FF2B5EF4-FFF2-40B4-BE49-F238E27FC236}">
                  <a16:creationId xmlns:a16="http://schemas.microsoft.com/office/drawing/2014/main" id="{4ED897A6-3C3B-4D71-9894-32F2D544AAD1}"/>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60" name="Group 196">
              <a:extLst>
                <a:ext uri="{FF2B5EF4-FFF2-40B4-BE49-F238E27FC236}">
                  <a16:creationId xmlns:a16="http://schemas.microsoft.com/office/drawing/2014/main" id="{BEFD63B7-4E3E-4052-8950-EB2731133340}"/>
                </a:ext>
              </a:extLst>
            </p:cNvPr>
            <p:cNvGrpSpPr>
              <a:grpSpLocks/>
            </p:cNvGrpSpPr>
            <p:nvPr/>
          </p:nvGrpSpPr>
          <p:grpSpPr bwMode="auto">
            <a:xfrm rot="1003678">
              <a:off x="5088" y="2208"/>
              <a:ext cx="192" cy="192"/>
              <a:chOff x="4992" y="2160"/>
              <a:chExt cx="192" cy="192"/>
            </a:xfrm>
          </p:grpSpPr>
          <p:sp>
            <p:nvSpPr>
              <p:cNvPr id="261" name="Oval 197">
                <a:extLst>
                  <a:ext uri="{FF2B5EF4-FFF2-40B4-BE49-F238E27FC236}">
                    <a16:creationId xmlns:a16="http://schemas.microsoft.com/office/drawing/2014/main" id="{7C6BE8D5-A7DB-48C8-8724-F61ED8BD891F}"/>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62" name="Line 198">
                <a:extLst>
                  <a:ext uri="{FF2B5EF4-FFF2-40B4-BE49-F238E27FC236}">
                    <a16:creationId xmlns:a16="http://schemas.microsoft.com/office/drawing/2014/main" id="{3F851153-5349-4A3C-B843-DEB39CDAF5EB}"/>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63" name="Group 199">
            <a:extLst>
              <a:ext uri="{FF2B5EF4-FFF2-40B4-BE49-F238E27FC236}">
                <a16:creationId xmlns:a16="http://schemas.microsoft.com/office/drawing/2014/main" id="{A81D7972-3CC4-4AF1-9CA2-AA48EEF69F41}"/>
              </a:ext>
            </a:extLst>
          </p:cNvPr>
          <p:cNvGrpSpPr>
            <a:grpSpLocks/>
          </p:cNvGrpSpPr>
          <p:nvPr/>
        </p:nvGrpSpPr>
        <p:grpSpPr bwMode="auto">
          <a:xfrm rot="16889794">
            <a:off x="7866857" y="5147905"/>
            <a:ext cx="457200" cy="344487"/>
            <a:chOff x="5040" y="2208"/>
            <a:chExt cx="288" cy="240"/>
          </a:xfrm>
        </p:grpSpPr>
        <p:sp>
          <p:nvSpPr>
            <p:cNvPr id="264" name="Oval 200">
              <a:extLst>
                <a:ext uri="{FF2B5EF4-FFF2-40B4-BE49-F238E27FC236}">
                  <a16:creationId xmlns:a16="http://schemas.microsoft.com/office/drawing/2014/main" id="{1E5E9751-3C58-405E-8C14-649A49F739AD}"/>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65" name="Group 201">
              <a:extLst>
                <a:ext uri="{FF2B5EF4-FFF2-40B4-BE49-F238E27FC236}">
                  <a16:creationId xmlns:a16="http://schemas.microsoft.com/office/drawing/2014/main" id="{C989FE2D-7D21-418B-9286-AC9B9977C0DE}"/>
                </a:ext>
              </a:extLst>
            </p:cNvPr>
            <p:cNvGrpSpPr>
              <a:grpSpLocks/>
            </p:cNvGrpSpPr>
            <p:nvPr/>
          </p:nvGrpSpPr>
          <p:grpSpPr bwMode="auto">
            <a:xfrm rot="1003678">
              <a:off x="5088" y="2208"/>
              <a:ext cx="192" cy="192"/>
              <a:chOff x="4992" y="2160"/>
              <a:chExt cx="192" cy="192"/>
            </a:xfrm>
          </p:grpSpPr>
          <p:sp>
            <p:nvSpPr>
              <p:cNvPr id="266" name="Oval 202">
                <a:extLst>
                  <a:ext uri="{FF2B5EF4-FFF2-40B4-BE49-F238E27FC236}">
                    <a16:creationId xmlns:a16="http://schemas.microsoft.com/office/drawing/2014/main" id="{966426AF-6759-4B5F-A847-12C05BA9004B}"/>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67" name="Line 203">
                <a:extLst>
                  <a:ext uri="{FF2B5EF4-FFF2-40B4-BE49-F238E27FC236}">
                    <a16:creationId xmlns:a16="http://schemas.microsoft.com/office/drawing/2014/main" id="{A54377DD-5612-4A11-96E3-39C682623E40}"/>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278" name="AutoShape 66">
            <a:extLst>
              <a:ext uri="{FF2B5EF4-FFF2-40B4-BE49-F238E27FC236}">
                <a16:creationId xmlns:a16="http://schemas.microsoft.com/office/drawing/2014/main" id="{242EFD5E-B0E5-407F-B20E-9FD589310750}"/>
              </a:ext>
            </a:extLst>
          </p:cNvPr>
          <p:cNvSpPr>
            <a:spLocks noChangeArrowheads="1"/>
          </p:cNvSpPr>
          <p:nvPr/>
        </p:nvSpPr>
        <p:spPr bwMode="auto">
          <a:xfrm>
            <a:off x="5959475" y="45708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79" name="AutoShape 209">
            <a:extLst>
              <a:ext uri="{FF2B5EF4-FFF2-40B4-BE49-F238E27FC236}">
                <a16:creationId xmlns:a16="http://schemas.microsoft.com/office/drawing/2014/main" id="{40CAE89B-D34B-4EAF-B2ED-E4226039AF14}"/>
              </a:ext>
            </a:extLst>
          </p:cNvPr>
          <p:cNvSpPr>
            <a:spLocks noChangeArrowheads="1"/>
          </p:cNvSpPr>
          <p:nvPr/>
        </p:nvSpPr>
        <p:spPr bwMode="auto">
          <a:xfrm>
            <a:off x="6308726" y="45708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0" name="AutoShape 40">
            <a:extLst>
              <a:ext uri="{FF2B5EF4-FFF2-40B4-BE49-F238E27FC236}">
                <a16:creationId xmlns:a16="http://schemas.microsoft.com/office/drawing/2014/main" id="{C10AFEBB-205D-4B5B-8621-B08EA851BD1E}"/>
              </a:ext>
            </a:extLst>
          </p:cNvPr>
          <p:cNvSpPr>
            <a:spLocks noChangeArrowheads="1"/>
          </p:cNvSpPr>
          <p:nvPr/>
        </p:nvSpPr>
        <p:spPr bwMode="auto">
          <a:xfrm>
            <a:off x="4829175" y="38215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1" name="AutoShape 67">
            <a:extLst>
              <a:ext uri="{FF2B5EF4-FFF2-40B4-BE49-F238E27FC236}">
                <a16:creationId xmlns:a16="http://schemas.microsoft.com/office/drawing/2014/main" id="{41F4223D-65C4-40C6-9837-245898C720B4}"/>
              </a:ext>
            </a:extLst>
          </p:cNvPr>
          <p:cNvSpPr>
            <a:spLocks noChangeArrowheads="1"/>
          </p:cNvSpPr>
          <p:nvPr/>
        </p:nvSpPr>
        <p:spPr bwMode="auto">
          <a:xfrm rot="3320220">
            <a:off x="5268119" y="4827229"/>
            <a:ext cx="457200" cy="2746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82" name="Group 68">
            <a:extLst>
              <a:ext uri="{FF2B5EF4-FFF2-40B4-BE49-F238E27FC236}">
                <a16:creationId xmlns:a16="http://schemas.microsoft.com/office/drawing/2014/main" id="{F220E7AE-8FA1-4954-97A4-5AFE435D0107}"/>
              </a:ext>
            </a:extLst>
          </p:cNvPr>
          <p:cNvGrpSpPr>
            <a:grpSpLocks/>
          </p:cNvGrpSpPr>
          <p:nvPr/>
        </p:nvGrpSpPr>
        <p:grpSpPr bwMode="auto">
          <a:xfrm>
            <a:off x="3638550" y="4431148"/>
            <a:ext cx="1512888" cy="1066800"/>
            <a:chOff x="3648" y="1104"/>
            <a:chExt cx="1056" cy="672"/>
          </a:xfrm>
        </p:grpSpPr>
        <p:sp>
          <p:nvSpPr>
            <p:cNvPr id="283" name="Line 69">
              <a:extLst>
                <a:ext uri="{FF2B5EF4-FFF2-40B4-BE49-F238E27FC236}">
                  <a16:creationId xmlns:a16="http://schemas.microsoft.com/office/drawing/2014/main" id="{F9D366A6-30C4-4A09-9F82-E89E961B505F}"/>
                </a:ext>
              </a:extLst>
            </p:cNvPr>
            <p:cNvSpPr>
              <a:spLocks noChangeShapeType="1"/>
            </p:cNvSpPr>
            <p:nvPr/>
          </p:nvSpPr>
          <p:spPr bwMode="auto">
            <a:xfrm>
              <a:off x="3648" y="1776"/>
              <a:ext cx="1008" cy="0"/>
            </a:xfrm>
            <a:prstGeom prst="line">
              <a:avLst/>
            </a:prstGeom>
            <a:noFill/>
            <a:ln w="28575">
              <a:solidFill>
                <a:srgbClr val="FF99FF"/>
              </a:solidFill>
              <a:round/>
              <a:headEnd/>
              <a:tailEnd/>
            </a:ln>
            <a:effectLst>
              <a:prstShdw prst="shdw17" dist="17961" dir="2700000">
                <a:srgbClr val="FF99FF">
                  <a:gamma/>
                  <a:shade val="60000"/>
                  <a:invGamma/>
                </a:srgbClr>
              </a:prst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84" name="Group 70">
              <a:extLst>
                <a:ext uri="{FF2B5EF4-FFF2-40B4-BE49-F238E27FC236}">
                  <a16:creationId xmlns:a16="http://schemas.microsoft.com/office/drawing/2014/main" id="{9197B3B9-8344-4D34-A013-8F44F32DE552}"/>
                </a:ext>
              </a:extLst>
            </p:cNvPr>
            <p:cNvGrpSpPr>
              <a:grpSpLocks/>
            </p:cNvGrpSpPr>
            <p:nvPr/>
          </p:nvGrpSpPr>
          <p:grpSpPr bwMode="auto">
            <a:xfrm rot="-8820115">
              <a:off x="3744" y="1296"/>
              <a:ext cx="192" cy="336"/>
              <a:chOff x="960" y="1056"/>
              <a:chExt cx="96" cy="144"/>
            </a:xfrm>
          </p:grpSpPr>
          <p:sp>
            <p:nvSpPr>
              <p:cNvPr id="308" name="Line 71">
                <a:extLst>
                  <a:ext uri="{FF2B5EF4-FFF2-40B4-BE49-F238E27FC236}">
                    <a16:creationId xmlns:a16="http://schemas.microsoft.com/office/drawing/2014/main" id="{4F056572-24C3-454B-8274-2B2E7208B7BC}"/>
                  </a:ext>
                </a:extLst>
              </p:cNvPr>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 name="Line 72">
                <a:extLst>
                  <a:ext uri="{FF2B5EF4-FFF2-40B4-BE49-F238E27FC236}">
                    <a16:creationId xmlns:a16="http://schemas.microsoft.com/office/drawing/2014/main" id="{F04DC1A4-58AC-4FF1-B3FF-FCDFA9A3CDF1}"/>
                  </a:ext>
                </a:extLst>
              </p:cNvPr>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10" name="Line 73">
                <a:extLst>
                  <a:ext uri="{FF2B5EF4-FFF2-40B4-BE49-F238E27FC236}">
                    <a16:creationId xmlns:a16="http://schemas.microsoft.com/office/drawing/2014/main" id="{CFF5B8AB-E5AD-46A9-9E3F-6F48BD7043CF}"/>
                  </a:ext>
                </a:extLst>
              </p:cNvPr>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sp>
          <p:nvSpPr>
            <p:cNvPr id="285" name="Oval 74">
              <a:extLst>
                <a:ext uri="{FF2B5EF4-FFF2-40B4-BE49-F238E27FC236}">
                  <a16:creationId xmlns:a16="http://schemas.microsoft.com/office/drawing/2014/main" id="{67AA224C-16CF-4962-A69D-67B9C54BC184}"/>
                </a:ext>
              </a:extLst>
            </p:cNvPr>
            <p:cNvSpPr>
              <a:spLocks noChangeArrowheads="1"/>
            </p:cNvSpPr>
            <p:nvPr/>
          </p:nvSpPr>
          <p:spPr bwMode="auto">
            <a:xfrm>
              <a:off x="3720" y="1680"/>
              <a:ext cx="432" cy="96"/>
            </a:xfrm>
            <a:prstGeom prst="ellipse">
              <a:avLst/>
            </a:prstGeom>
            <a:solidFill>
              <a:schemeClr val="accent1"/>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6" name="Oval 75">
              <a:extLst>
                <a:ext uri="{FF2B5EF4-FFF2-40B4-BE49-F238E27FC236}">
                  <a16:creationId xmlns:a16="http://schemas.microsoft.com/office/drawing/2014/main" id="{229F7C20-CAC8-4F73-87E5-7F5989893A31}"/>
                </a:ext>
              </a:extLst>
            </p:cNvPr>
            <p:cNvSpPr>
              <a:spLocks noChangeArrowheads="1"/>
            </p:cNvSpPr>
            <p:nvPr/>
          </p:nvSpPr>
          <p:spPr bwMode="auto">
            <a:xfrm flipV="1">
              <a:off x="4200" y="1728"/>
              <a:ext cx="336" cy="48"/>
            </a:xfrm>
            <a:prstGeom prst="ellipse">
              <a:avLst/>
            </a:prstGeom>
            <a:solidFill>
              <a:srgbClr val="FF6600"/>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87" name="Group 76">
              <a:extLst>
                <a:ext uri="{FF2B5EF4-FFF2-40B4-BE49-F238E27FC236}">
                  <a16:creationId xmlns:a16="http://schemas.microsoft.com/office/drawing/2014/main" id="{092785F3-DC31-4DE5-B017-D9F3ADC80DE3}"/>
                </a:ext>
              </a:extLst>
            </p:cNvPr>
            <p:cNvGrpSpPr>
              <a:grpSpLocks/>
            </p:cNvGrpSpPr>
            <p:nvPr/>
          </p:nvGrpSpPr>
          <p:grpSpPr bwMode="auto">
            <a:xfrm rot="-1556371">
              <a:off x="4128" y="1104"/>
              <a:ext cx="576" cy="576"/>
              <a:chOff x="4176" y="960"/>
              <a:chExt cx="576" cy="576"/>
            </a:xfrm>
          </p:grpSpPr>
          <p:grpSp>
            <p:nvGrpSpPr>
              <p:cNvPr id="288" name="Group 77">
                <a:extLst>
                  <a:ext uri="{FF2B5EF4-FFF2-40B4-BE49-F238E27FC236}">
                    <a16:creationId xmlns:a16="http://schemas.microsoft.com/office/drawing/2014/main" id="{2EA370E8-E185-4A84-AFA1-B20DCE4B6FE3}"/>
                  </a:ext>
                </a:extLst>
              </p:cNvPr>
              <p:cNvGrpSpPr>
                <a:grpSpLocks/>
              </p:cNvGrpSpPr>
              <p:nvPr/>
            </p:nvGrpSpPr>
            <p:grpSpPr bwMode="auto">
              <a:xfrm rot="7336825">
                <a:off x="4536" y="1176"/>
                <a:ext cx="144" cy="288"/>
                <a:chOff x="960" y="1056"/>
                <a:chExt cx="96" cy="144"/>
              </a:xfrm>
            </p:grpSpPr>
            <p:sp>
              <p:nvSpPr>
                <p:cNvPr id="305" name="Line 78">
                  <a:extLst>
                    <a:ext uri="{FF2B5EF4-FFF2-40B4-BE49-F238E27FC236}">
                      <a16:creationId xmlns:a16="http://schemas.microsoft.com/office/drawing/2014/main" id="{DACD81FB-F11C-420D-A328-7BD599C08F11}"/>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6" name="Line 79">
                  <a:extLst>
                    <a:ext uri="{FF2B5EF4-FFF2-40B4-BE49-F238E27FC236}">
                      <a16:creationId xmlns:a16="http://schemas.microsoft.com/office/drawing/2014/main" id="{F3D6F6D9-4F3E-4070-8565-05A2D9E8567A}"/>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7" name="Line 80">
                  <a:extLst>
                    <a:ext uri="{FF2B5EF4-FFF2-40B4-BE49-F238E27FC236}">
                      <a16:creationId xmlns:a16="http://schemas.microsoft.com/office/drawing/2014/main" id="{2901D656-9047-4A1E-846F-556F263F9E59}"/>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89" name="Group 81">
                <a:extLst>
                  <a:ext uri="{FF2B5EF4-FFF2-40B4-BE49-F238E27FC236}">
                    <a16:creationId xmlns:a16="http://schemas.microsoft.com/office/drawing/2014/main" id="{2F2F9C45-28F0-497A-91D4-14EDB7B8B7D0}"/>
                  </a:ext>
                </a:extLst>
              </p:cNvPr>
              <p:cNvGrpSpPr>
                <a:grpSpLocks/>
              </p:cNvGrpSpPr>
              <p:nvPr/>
            </p:nvGrpSpPr>
            <p:grpSpPr bwMode="auto">
              <a:xfrm rot="2481737">
                <a:off x="4512" y="960"/>
                <a:ext cx="144" cy="288"/>
                <a:chOff x="960" y="1056"/>
                <a:chExt cx="96" cy="144"/>
              </a:xfrm>
            </p:grpSpPr>
            <p:sp>
              <p:nvSpPr>
                <p:cNvPr id="302" name="Line 82">
                  <a:extLst>
                    <a:ext uri="{FF2B5EF4-FFF2-40B4-BE49-F238E27FC236}">
                      <a16:creationId xmlns:a16="http://schemas.microsoft.com/office/drawing/2014/main" id="{4C008C53-42BB-4AB1-9315-CE14B4238AA5}"/>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3" name="Line 83">
                  <a:extLst>
                    <a:ext uri="{FF2B5EF4-FFF2-40B4-BE49-F238E27FC236}">
                      <a16:creationId xmlns:a16="http://schemas.microsoft.com/office/drawing/2014/main" id="{48797AC6-4643-4D6D-B587-9B8EE4C4A95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4" name="Line 84">
                  <a:extLst>
                    <a:ext uri="{FF2B5EF4-FFF2-40B4-BE49-F238E27FC236}">
                      <a16:creationId xmlns:a16="http://schemas.microsoft.com/office/drawing/2014/main" id="{C348F20D-BFA8-4B3A-9C5A-891194763541}"/>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90" name="Group 85">
                <a:extLst>
                  <a:ext uri="{FF2B5EF4-FFF2-40B4-BE49-F238E27FC236}">
                    <a16:creationId xmlns:a16="http://schemas.microsoft.com/office/drawing/2014/main" id="{E2985F9F-5912-4441-8021-EF0DBE98903D}"/>
                  </a:ext>
                </a:extLst>
              </p:cNvPr>
              <p:cNvGrpSpPr>
                <a:grpSpLocks/>
              </p:cNvGrpSpPr>
              <p:nvPr/>
            </p:nvGrpSpPr>
            <p:grpSpPr bwMode="auto">
              <a:xfrm rot="11479526">
                <a:off x="4368" y="1248"/>
                <a:ext cx="144" cy="288"/>
                <a:chOff x="960" y="1056"/>
                <a:chExt cx="96" cy="144"/>
              </a:xfrm>
            </p:grpSpPr>
            <p:sp>
              <p:nvSpPr>
                <p:cNvPr id="299" name="Line 86">
                  <a:extLst>
                    <a:ext uri="{FF2B5EF4-FFF2-40B4-BE49-F238E27FC236}">
                      <a16:creationId xmlns:a16="http://schemas.microsoft.com/office/drawing/2014/main" id="{5A2EFA99-1AF0-48FC-B003-90742329D48C}"/>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0" name="Line 87">
                  <a:extLst>
                    <a:ext uri="{FF2B5EF4-FFF2-40B4-BE49-F238E27FC236}">
                      <a16:creationId xmlns:a16="http://schemas.microsoft.com/office/drawing/2014/main" id="{8138837D-2E45-4F2B-9F9F-0205A6401A80}"/>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1" name="Line 88">
                  <a:extLst>
                    <a:ext uri="{FF2B5EF4-FFF2-40B4-BE49-F238E27FC236}">
                      <a16:creationId xmlns:a16="http://schemas.microsoft.com/office/drawing/2014/main" id="{1894D14A-97BE-4359-8063-0805C1226E5F}"/>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91" name="Group 89">
                <a:extLst>
                  <a:ext uri="{FF2B5EF4-FFF2-40B4-BE49-F238E27FC236}">
                    <a16:creationId xmlns:a16="http://schemas.microsoft.com/office/drawing/2014/main" id="{48FFF765-7B2C-40CB-A067-F4935C0FD5D3}"/>
                  </a:ext>
                </a:extLst>
              </p:cNvPr>
              <p:cNvGrpSpPr>
                <a:grpSpLocks/>
              </p:cNvGrpSpPr>
              <p:nvPr/>
            </p:nvGrpSpPr>
            <p:grpSpPr bwMode="auto">
              <a:xfrm rot="-5019101">
                <a:off x="4248" y="1080"/>
                <a:ext cx="144" cy="288"/>
                <a:chOff x="960" y="1056"/>
                <a:chExt cx="96" cy="144"/>
              </a:xfrm>
            </p:grpSpPr>
            <p:sp>
              <p:nvSpPr>
                <p:cNvPr id="296" name="Line 90">
                  <a:extLst>
                    <a:ext uri="{FF2B5EF4-FFF2-40B4-BE49-F238E27FC236}">
                      <a16:creationId xmlns:a16="http://schemas.microsoft.com/office/drawing/2014/main" id="{C5D178F2-893C-4632-B508-5D4E358D22FE}"/>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7" name="Line 91">
                  <a:extLst>
                    <a:ext uri="{FF2B5EF4-FFF2-40B4-BE49-F238E27FC236}">
                      <a16:creationId xmlns:a16="http://schemas.microsoft.com/office/drawing/2014/main" id="{3FFB41FF-C1F5-4F6D-8B6C-D803669D727C}"/>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8" name="Line 92">
                  <a:extLst>
                    <a:ext uri="{FF2B5EF4-FFF2-40B4-BE49-F238E27FC236}">
                      <a16:creationId xmlns:a16="http://schemas.microsoft.com/office/drawing/2014/main" id="{F0B05D23-0AD5-48AE-A3AB-7D32A847DE86}"/>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92" name="Group 93">
                <a:extLst>
                  <a:ext uri="{FF2B5EF4-FFF2-40B4-BE49-F238E27FC236}">
                    <a16:creationId xmlns:a16="http://schemas.microsoft.com/office/drawing/2014/main" id="{E1012947-95BD-488C-8CF6-6991C2CD12BF}"/>
                  </a:ext>
                </a:extLst>
              </p:cNvPr>
              <p:cNvGrpSpPr>
                <a:grpSpLocks/>
              </p:cNvGrpSpPr>
              <p:nvPr/>
            </p:nvGrpSpPr>
            <p:grpSpPr bwMode="auto">
              <a:xfrm rot="-1394825">
                <a:off x="4319" y="960"/>
                <a:ext cx="192" cy="316"/>
                <a:chOff x="960" y="1056"/>
                <a:chExt cx="96" cy="144"/>
              </a:xfrm>
            </p:grpSpPr>
            <p:sp>
              <p:nvSpPr>
                <p:cNvPr id="293" name="Line 94">
                  <a:extLst>
                    <a:ext uri="{FF2B5EF4-FFF2-40B4-BE49-F238E27FC236}">
                      <a16:creationId xmlns:a16="http://schemas.microsoft.com/office/drawing/2014/main" id="{F5B25959-E53C-46AB-AD8A-5C0EFA5F795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4" name="Line 95">
                  <a:extLst>
                    <a:ext uri="{FF2B5EF4-FFF2-40B4-BE49-F238E27FC236}">
                      <a16:creationId xmlns:a16="http://schemas.microsoft.com/office/drawing/2014/main" id="{D309BF70-8492-40E5-9BCC-2891A030E54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5" name="Line 96">
                  <a:extLst>
                    <a:ext uri="{FF2B5EF4-FFF2-40B4-BE49-F238E27FC236}">
                      <a16:creationId xmlns:a16="http://schemas.microsoft.com/office/drawing/2014/main" id="{FB8A7E89-434C-49B6-B22A-C88A61DBB660}"/>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grpSp>
        <p:nvGrpSpPr>
          <p:cNvPr id="316" name="Group 102">
            <a:extLst>
              <a:ext uri="{FF2B5EF4-FFF2-40B4-BE49-F238E27FC236}">
                <a16:creationId xmlns:a16="http://schemas.microsoft.com/office/drawing/2014/main" id="{6EA64A51-9846-4CF1-9FEA-40F1CFA975E4}"/>
              </a:ext>
            </a:extLst>
          </p:cNvPr>
          <p:cNvGrpSpPr>
            <a:grpSpLocks/>
          </p:cNvGrpSpPr>
          <p:nvPr/>
        </p:nvGrpSpPr>
        <p:grpSpPr bwMode="auto">
          <a:xfrm rot="2436077">
            <a:off x="5219700" y="4888348"/>
            <a:ext cx="412750" cy="381000"/>
            <a:chOff x="5040" y="2208"/>
            <a:chExt cx="288" cy="240"/>
          </a:xfrm>
        </p:grpSpPr>
        <p:sp>
          <p:nvSpPr>
            <p:cNvPr id="317" name="Oval 103">
              <a:extLst>
                <a:ext uri="{FF2B5EF4-FFF2-40B4-BE49-F238E27FC236}">
                  <a16:creationId xmlns:a16="http://schemas.microsoft.com/office/drawing/2014/main" id="{5E8C07FA-1147-4FBE-BB73-CDB0F25976FA}"/>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18" name="Group 104">
              <a:extLst>
                <a:ext uri="{FF2B5EF4-FFF2-40B4-BE49-F238E27FC236}">
                  <a16:creationId xmlns:a16="http://schemas.microsoft.com/office/drawing/2014/main" id="{802F7F12-53C7-42A1-85AC-E96797AC0035}"/>
                </a:ext>
              </a:extLst>
            </p:cNvPr>
            <p:cNvGrpSpPr>
              <a:grpSpLocks/>
            </p:cNvGrpSpPr>
            <p:nvPr/>
          </p:nvGrpSpPr>
          <p:grpSpPr bwMode="auto">
            <a:xfrm rot="1003678">
              <a:off x="5088" y="2208"/>
              <a:ext cx="192" cy="192"/>
              <a:chOff x="4992" y="2160"/>
              <a:chExt cx="192" cy="192"/>
            </a:xfrm>
          </p:grpSpPr>
          <p:sp>
            <p:nvSpPr>
              <p:cNvPr id="319" name="Oval 105">
                <a:extLst>
                  <a:ext uri="{FF2B5EF4-FFF2-40B4-BE49-F238E27FC236}">
                    <a16:creationId xmlns:a16="http://schemas.microsoft.com/office/drawing/2014/main" id="{08088CE4-74EB-402F-82F4-5CE73EB58BA8}"/>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20" name="Line 106">
                <a:extLst>
                  <a:ext uri="{FF2B5EF4-FFF2-40B4-BE49-F238E27FC236}">
                    <a16:creationId xmlns:a16="http://schemas.microsoft.com/office/drawing/2014/main" id="{276F853A-7591-4B5D-9BCC-8D8618F9AB4F}"/>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21" name="Group 107">
            <a:extLst>
              <a:ext uri="{FF2B5EF4-FFF2-40B4-BE49-F238E27FC236}">
                <a16:creationId xmlns:a16="http://schemas.microsoft.com/office/drawing/2014/main" id="{C1D0CD04-9480-4CEB-AB58-2582227B8920}"/>
              </a:ext>
            </a:extLst>
          </p:cNvPr>
          <p:cNvGrpSpPr>
            <a:grpSpLocks/>
          </p:cNvGrpSpPr>
          <p:nvPr/>
        </p:nvGrpSpPr>
        <p:grpSpPr bwMode="auto">
          <a:xfrm>
            <a:off x="5219700" y="4431148"/>
            <a:ext cx="412750" cy="381000"/>
            <a:chOff x="5040" y="2208"/>
            <a:chExt cx="288" cy="240"/>
          </a:xfrm>
        </p:grpSpPr>
        <p:sp>
          <p:nvSpPr>
            <p:cNvPr id="322" name="Oval 108">
              <a:extLst>
                <a:ext uri="{FF2B5EF4-FFF2-40B4-BE49-F238E27FC236}">
                  <a16:creationId xmlns:a16="http://schemas.microsoft.com/office/drawing/2014/main" id="{A48CAFEB-FCCA-4F6A-8839-5C8AB68E4D88}"/>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23" name="Group 109">
              <a:extLst>
                <a:ext uri="{FF2B5EF4-FFF2-40B4-BE49-F238E27FC236}">
                  <a16:creationId xmlns:a16="http://schemas.microsoft.com/office/drawing/2014/main" id="{34946B6E-A3B4-415A-96DD-DC10E4F72D3F}"/>
                </a:ext>
              </a:extLst>
            </p:cNvPr>
            <p:cNvGrpSpPr>
              <a:grpSpLocks/>
            </p:cNvGrpSpPr>
            <p:nvPr/>
          </p:nvGrpSpPr>
          <p:grpSpPr bwMode="auto">
            <a:xfrm rot="1003678">
              <a:off x="5088" y="2208"/>
              <a:ext cx="192" cy="192"/>
              <a:chOff x="4992" y="2160"/>
              <a:chExt cx="192" cy="192"/>
            </a:xfrm>
          </p:grpSpPr>
          <p:sp>
            <p:nvSpPr>
              <p:cNvPr id="324" name="Oval 110">
                <a:extLst>
                  <a:ext uri="{FF2B5EF4-FFF2-40B4-BE49-F238E27FC236}">
                    <a16:creationId xmlns:a16="http://schemas.microsoft.com/office/drawing/2014/main" id="{B3E33D8F-EBC2-4756-AB73-F61F8264F3B4}"/>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25" name="Line 111">
                <a:extLst>
                  <a:ext uri="{FF2B5EF4-FFF2-40B4-BE49-F238E27FC236}">
                    <a16:creationId xmlns:a16="http://schemas.microsoft.com/office/drawing/2014/main" id="{80BCD689-4235-4AD0-9DF5-0AFBB76CCBD6}"/>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26" name="Group 112">
            <a:extLst>
              <a:ext uri="{FF2B5EF4-FFF2-40B4-BE49-F238E27FC236}">
                <a16:creationId xmlns:a16="http://schemas.microsoft.com/office/drawing/2014/main" id="{C8DC32AF-B8CF-4AEF-88AB-53170BE6BFFC}"/>
              </a:ext>
            </a:extLst>
          </p:cNvPr>
          <p:cNvGrpSpPr>
            <a:grpSpLocks/>
          </p:cNvGrpSpPr>
          <p:nvPr/>
        </p:nvGrpSpPr>
        <p:grpSpPr bwMode="auto">
          <a:xfrm>
            <a:off x="4325938" y="3973948"/>
            <a:ext cx="412750" cy="381000"/>
            <a:chOff x="5040" y="2208"/>
            <a:chExt cx="288" cy="240"/>
          </a:xfrm>
        </p:grpSpPr>
        <p:sp>
          <p:nvSpPr>
            <p:cNvPr id="327" name="Oval 113">
              <a:extLst>
                <a:ext uri="{FF2B5EF4-FFF2-40B4-BE49-F238E27FC236}">
                  <a16:creationId xmlns:a16="http://schemas.microsoft.com/office/drawing/2014/main" id="{A0985014-BD46-4AEB-A2B4-D0B81821E077}"/>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28" name="Group 114">
              <a:extLst>
                <a:ext uri="{FF2B5EF4-FFF2-40B4-BE49-F238E27FC236}">
                  <a16:creationId xmlns:a16="http://schemas.microsoft.com/office/drawing/2014/main" id="{949266CD-C7B7-466E-AA6B-576BB621ABDC}"/>
                </a:ext>
              </a:extLst>
            </p:cNvPr>
            <p:cNvGrpSpPr>
              <a:grpSpLocks/>
            </p:cNvGrpSpPr>
            <p:nvPr/>
          </p:nvGrpSpPr>
          <p:grpSpPr bwMode="auto">
            <a:xfrm rot="1003678">
              <a:off x="5088" y="2208"/>
              <a:ext cx="192" cy="192"/>
              <a:chOff x="4992" y="2160"/>
              <a:chExt cx="192" cy="192"/>
            </a:xfrm>
          </p:grpSpPr>
          <p:sp>
            <p:nvSpPr>
              <p:cNvPr id="329" name="Oval 115">
                <a:extLst>
                  <a:ext uri="{FF2B5EF4-FFF2-40B4-BE49-F238E27FC236}">
                    <a16:creationId xmlns:a16="http://schemas.microsoft.com/office/drawing/2014/main" id="{345A25B5-4FCB-46DB-92DB-B6B2D1002074}"/>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30" name="Line 116">
                <a:extLst>
                  <a:ext uri="{FF2B5EF4-FFF2-40B4-BE49-F238E27FC236}">
                    <a16:creationId xmlns:a16="http://schemas.microsoft.com/office/drawing/2014/main" id="{ADB41E69-E720-4699-B5EF-036FF8CC5F54}"/>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31" name="Group 117">
            <a:extLst>
              <a:ext uri="{FF2B5EF4-FFF2-40B4-BE49-F238E27FC236}">
                <a16:creationId xmlns:a16="http://schemas.microsoft.com/office/drawing/2014/main" id="{949F892F-9FDB-4B2A-902C-E1DFA177C504}"/>
              </a:ext>
            </a:extLst>
          </p:cNvPr>
          <p:cNvGrpSpPr>
            <a:grpSpLocks/>
          </p:cNvGrpSpPr>
          <p:nvPr/>
        </p:nvGrpSpPr>
        <p:grpSpPr bwMode="auto">
          <a:xfrm rot="20006097">
            <a:off x="3981450" y="4354948"/>
            <a:ext cx="412750" cy="381000"/>
            <a:chOff x="5040" y="2208"/>
            <a:chExt cx="288" cy="240"/>
          </a:xfrm>
        </p:grpSpPr>
        <p:sp>
          <p:nvSpPr>
            <p:cNvPr id="332" name="Oval 118">
              <a:extLst>
                <a:ext uri="{FF2B5EF4-FFF2-40B4-BE49-F238E27FC236}">
                  <a16:creationId xmlns:a16="http://schemas.microsoft.com/office/drawing/2014/main" id="{242EDC12-850C-4E04-8CE2-1EF17340F96E}"/>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33" name="Group 119">
              <a:extLst>
                <a:ext uri="{FF2B5EF4-FFF2-40B4-BE49-F238E27FC236}">
                  <a16:creationId xmlns:a16="http://schemas.microsoft.com/office/drawing/2014/main" id="{4248190A-F9A0-43E7-AB00-AA78434B647D}"/>
                </a:ext>
              </a:extLst>
            </p:cNvPr>
            <p:cNvGrpSpPr>
              <a:grpSpLocks/>
            </p:cNvGrpSpPr>
            <p:nvPr/>
          </p:nvGrpSpPr>
          <p:grpSpPr bwMode="auto">
            <a:xfrm rot="1003678">
              <a:off x="5088" y="2208"/>
              <a:ext cx="192" cy="192"/>
              <a:chOff x="4992" y="2160"/>
              <a:chExt cx="192" cy="192"/>
            </a:xfrm>
          </p:grpSpPr>
          <p:sp>
            <p:nvSpPr>
              <p:cNvPr id="334" name="Oval 120">
                <a:extLst>
                  <a:ext uri="{FF2B5EF4-FFF2-40B4-BE49-F238E27FC236}">
                    <a16:creationId xmlns:a16="http://schemas.microsoft.com/office/drawing/2014/main" id="{8841A872-8098-47B3-BC7F-67939B7F4C56}"/>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35" name="Line 121">
                <a:extLst>
                  <a:ext uri="{FF2B5EF4-FFF2-40B4-BE49-F238E27FC236}">
                    <a16:creationId xmlns:a16="http://schemas.microsoft.com/office/drawing/2014/main" id="{3902171F-B0DE-4391-BDB8-A4DC8B76E21F}"/>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36" name="Group 122">
            <a:extLst>
              <a:ext uri="{FF2B5EF4-FFF2-40B4-BE49-F238E27FC236}">
                <a16:creationId xmlns:a16="http://schemas.microsoft.com/office/drawing/2014/main" id="{AB426D6A-E65E-40F6-8478-6830697A8219}"/>
              </a:ext>
            </a:extLst>
          </p:cNvPr>
          <p:cNvGrpSpPr>
            <a:grpSpLocks/>
          </p:cNvGrpSpPr>
          <p:nvPr/>
        </p:nvGrpSpPr>
        <p:grpSpPr bwMode="auto">
          <a:xfrm rot="20439911">
            <a:off x="4600575" y="3897748"/>
            <a:ext cx="412750" cy="381000"/>
            <a:chOff x="5040" y="2208"/>
            <a:chExt cx="288" cy="240"/>
          </a:xfrm>
        </p:grpSpPr>
        <p:sp>
          <p:nvSpPr>
            <p:cNvPr id="337" name="Oval 123">
              <a:extLst>
                <a:ext uri="{FF2B5EF4-FFF2-40B4-BE49-F238E27FC236}">
                  <a16:creationId xmlns:a16="http://schemas.microsoft.com/office/drawing/2014/main" id="{288F4A4A-88DE-4C51-96CD-E07262F538BC}"/>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38" name="Group 124">
              <a:extLst>
                <a:ext uri="{FF2B5EF4-FFF2-40B4-BE49-F238E27FC236}">
                  <a16:creationId xmlns:a16="http://schemas.microsoft.com/office/drawing/2014/main" id="{EE8E8989-B74B-4AB4-94F6-5F07AE97C532}"/>
                </a:ext>
              </a:extLst>
            </p:cNvPr>
            <p:cNvGrpSpPr>
              <a:grpSpLocks/>
            </p:cNvGrpSpPr>
            <p:nvPr/>
          </p:nvGrpSpPr>
          <p:grpSpPr bwMode="auto">
            <a:xfrm rot="1003678">
              <a:off x="5088" y="2208"/>
              <a:ext cx="192" cy="192"/>
              <a:chOff x="4992" y="2160"/>
              <a:chExt cx="192" cy="192"/>
            </a:xfrm>
          </p:grpSpPr>
          <p:sp>
            <p:nvSpPr>
              <p:cNvPr id="339" name="Oval 125">
                <a:extLst>
                  <a:ext uri="{FF2B5EF4-FFF2-40B4-BE49-F238E27FC236}">
                    <a16:creationId xmlns:a16="http://schemas.microsoft.com/office/drawing/2014/main" id="{D63789AB-C450-4DF8-8FBB-FA6FDF262563}"/>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40" name="Line 126">
                <a:extLst>
                  <a:ext uri="{FF2B5EF4-FFF2-40B4-BE49-F238E27FC236}">
                    <a16:creationId xmlns:a16="http://schemas.microsoft.com/office/drawing/2014/main" id="{91E89C16-8302-4BFE-AAE1-8817697945D7}"/>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41" name="Group 127">
            <a:extLst>
              <a:ext uri="{FF2B5EF4-FFF2-40B4-BE49-F238E27FC236}">
                <a16:creationId xmlns:a16="http://schemas.microsoft.com/office/drawing/2014/main" id="{253A8D71-ACCC-48B9-AD3C-7A1154007368}"/>
              </a:ext>
            </a:extLst>
          </p:cNvPr>
          <p:cNvGrpSpPr>
            <a:grpSpLocks/>
          </p:cNvGrpSpPr>
          <p:nvPr/>
        </p:nvGrpSpPr>
        <p:grpSpPr bwMode="auto">
          <a:xfrm>
            <a:off x="4945063" y="4050148"/>
            <a:ext cx="412750" cy="381000"/>
            <a:chOff x="5040" y="2208"/>
            <a:chExt cx="288" cy="240"/>
          </a:xfrm>
        </p:grpSpPr>
        <p:sp>
          <p:nvSpPr>
            <p:cNvPr id="342" name="Oval 128">
              <a:extLst>
                <a:ext uri="{FF2B5EF4-FFF2-40B4-BE49-F238E27FC236}">
                  <a16:creationId xmlns:a16="http://schemas.microsoft.com/office/drawing/2014/main" id="{DC0ECE5C-7F72-40F6-9C1D-5F6DE12C98AF}"/>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43" name="Group 129">
              <a:extLst>
                <a:ext uri="{FF2B5EF4-FFF2-40B4-BE49-F238E27FC236}">
                  <a16:creationId xmlns:a16="http://schemas.microsoft.com/office/drawing/2014/main" id="{CC4E76A1-66F1-4498-974E-907169E1C3F9}"/>
                </a:ext>
              </a:extLst>
            </p:cNvPr>
            <p:cNvGrpSpPr>
              <a:grpSpLocks/>
            </p:cNvGrpSpPr>
            <p:nvPr/>
          </p:nvGrpSpPr>
          <p:grpSpPr bwMode="auto">
            <a:xfrm rot="1003678">
              <a:off x="5088" y="2208"/>
              <a:ext cx="192" cy="192"/>
              <a:chOff x="4992" y="2160"/>
              <a:chExt cx="192" cy="192"/>
            </a:xfrm>
          </p:grpSpPr>
          <p:sp>
            <p:nvSpPr>
              <p:cNvPr id="344" name="Oval 130">
                <a:extLst>
                  <a:ext uri="{FF2B5EF4-FFF2-40B4-BE49-F238E27FC236}">
                    <a16:creationId xmlns:a16="http://schemas.microsoft.com/office/drawing/2014/main" id="{9AAD8259-2199-45B4-82C3-E9ECD4219F1A}"/>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45" name="Line 131">
                <a:extLst>
                  <a:ext uri="{FF2B5EF4-FFF2-40B4-BE49-F238E27FC236}">
                    <a16:creationId xmlns:a16="http://schemas.microsoft.com/office/drawing/2014/main" id="{F6DF9619-1334-4159-8369-35249209F4A5}"/>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46" name="Group 132">
            <a:extLst>
              <a:ext uri="{FF2B5EF4-FFF2-40B4-BE49-F238E27FC236}">
                <a16:creationId xmlns:a16="http://schemas.microsoft.com/office/drawing/2014/main" id="{12586630-4D8C-41ED-A9A0-D3CA2BBF7F71}"/>
              </a:ext>
            </a:extLst>
          </p:cNvPr>
          <p:cNvGrpSpPr>
            <a:grpSpLocks/>
          </p:cNvGrpSpPr>
          <p:nvPr/>
        </p:nvGrpSpPr>
        <p:grpSpPr bwMode="auto">
          <a:xfrm rot="16889794">
            <a:off x="4063207" y="5020905"/>
            <a:ext cx="457200" cy="344487"/>
            <a:chOff x="5040" y="2208"/>
            <a:chExt cx="288" cy="240"/>
          </a:xfrm>
        </p:grpSpPr>
        <p:sp>
          <p:nvSpPr>
            <p:cNvPr id="347" name="Oval 133">
              <a:extLst>
                <a:ext uri="{FF2B5EF4-FFF2-40B4-BE49-F238E27FC236}">
                  <a16:creationId xmlns:a16="http://schemas.microsoft.com/office/drawing/2014/main" id="{A43F4BE0-6A0E-441D-B907-D8859727CF78}"/>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48" name="Group 134">
              <a:extLst>
                <a:ext uri="{FF2B5EF4-FFF2-40B4-BE49-F238E27FC236}">
                  <a16:creationId xmlns:a16="http://schemas.microsoft.com/office/drawing/2014/main" id="{35ABCFA0-A5EC-47C7-8C3B-6A75CD4EF4E2}"/>
                </a:ext>
              </a:extLst>
            </p:cNvPr>
            <p:cNvGrpSpPr>
              <a:grpSpLocks/>
            </p:cNvGrpSpPr>
            <p:nvPr/>
          </p:nvGrpSpPr>
          <p:grpSpPr bwMode="auto">
            <a:xfrm rot="1003678">
              <a:off x="5088" y="2208"/>
              <a:ext cx="192" cy="192"/>
              <a:chOff x="4992" y="2160"/>
              <a:chExt cx="192" cy="192"/>
            </a:xfrm>
          </p:grpSpPr>
          <p:sp>
            <p:nvSpPr>
              <p:cNvPr id="349" name="Oval 135">
                <a:extLst>
                  <a:ext uri="{FF2B5EF4-FFF2-40B4-BE49-F238E27FC236}">
                    <a16:creationId xmlns:a16="http://schemas.microsoft.com/office/drawing/2014/main" id="{C1594B33-EBFE-4A8F-88EE-597DEAD3A205}"/>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0" name="Line 136">
                <a:extLst>
                  <a:ext uri="{FF2B5EF4-FFF2-40B4-BE49-F238E27FC236}">
                    <a16:creationId xmlns:a16="http://schemas.microsoft.com/office/drawing/2014/main" id="{8C658A75-F043-425E-88A2-C9DEAD0BBA68}"/>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351" name="AutoShape 204">
            <a:extLst>
              <a:ext uri="{FF2B5EF4-FFF2-40B4-BE49-F238E27FC236}">
                <a16:creationId xmlns:a16="http://schemas.microsoft.com/office/drawing/2014/main" id="{A20D544B-00A1-4F1A-BDAF-5ADEC1FCB34C}"/>
              </a:ext>
            </a:extLst>
          </p:cNvPr>
          <p:cNvSpPr>
            <a:spLocks noChangeArrowheads="1"/>
          </p:cNvSpPr>
          <p:nvPr/>
        </p:nvSpPr>
        <p:spPr bwMode="auto">
          <a:xfrm rot="21170886">
            <a:off x="3913188" y="42787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2" name="AutoShape 205">
            <a:extLst>
              <a:ext uri="{FF2B5EF4-FFF2-40B4-BE49-F238E27FC236}">
                <a16:creationId xmlns:a16="http://schemas.microsoft.com/office/drawing/2014/main" id="{AEA39BF8-74D7-4749-A54D-14FCE2096F4F}"/>
              </a:ext>
            </a:extLst>
          </p:cNvPr>
          <p:cNvSpPr>
            <a:spLocks noChangeArrowheads="1"/>
          </p:cNvSpPr>
          <p:nvPr/>
        </p:nvSpPr>
        <p:spPr bwMode="auto">
          <a:xfrm rot="1015650">
            <a:off x="4945063" y="3973948"/>
            <a:ext cx="411162"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3" name="AutoShape 206">
            <a:extLst>
              <a:ext uri="{FF2B5EF4-FFF2-40B4-BE49-F238E27FC236}">
                <a16:creationId xmlns:a16="http://schemas.microsoft.com/office/drawing/2014/main" id="{99A019E6-B672-4813-8A5E-A26EAEDD856D}"/>
              </a:ext>
            </a:extLst>
          </p:cNvPr>
          <p:cNvSpPr>
            <a:spLocks noChangeArrowheads="1"/>
          </p:cNvSpPr>
          <p:nvPr/>
        </p:nvSpPr>
        <p:spPr bwMode="auto">
          <a:xfrm rot="1294981">
            <a:off x="5287963" y="43549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4" name="AutoShape 207">
            <a:extLst>
              <a:ext uri="{FF2B5EF4-FFF2-40B4-BE49-F238E27FC236}">
                <a16:creationId xmlns:a16="http://schemas.microsoft.com/office/drawing/2014/main" id="{834032BF-9C0B-4EB8-B167-099EE6622224}"/>
              </a:ext>
            </a:extLst>
          </p:cNvPr>
          <p:cNvSpPr>
            <a:spLocks noChangeArrowheads="1"/>
          </p:cNvSpPr>
          <p:nvPr/>
        </p:nvSpPr>
        <p:spPr bwMode="auto">
          <a:xfrm rot="19116838">
            <a:off x="3981450" y="49645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6" name="AutoShape 210">
            <a:extLst>
              <a:ext uri="{FF2B5EF4-FFF2-40B4-BE49-F238E27FC236}">
                <a16:creationId xmlns:a16="http://schemas.microsoft.com/office/drawing/2014/main" id="{BA14AD6E-FBFA-415B-B539-B71BA0271FF4}"/>
              </a:ext>
            </a:extLst>
          </p:cNvPr>
          <p:cNvSpPr>
            <a:spLocks noChangeArrowheads="1"/>
          </p:cNvSpPr>
          <p:nvPr/>
        </p:nvSpPr>
        <p:spPr bwMode="auto">
          <a:xfrm rot="902783">
            <a:off x="4325938" y="3897748"/>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6" name="Text Box 89">
            <a:extLst>
              <a:ext uri="{FF2B5EF4-FFF2-40B4-BE49-F238E27FC236}">
                <a16:creationId xmlns:a16="http://schemas.microsoft.com/office/drawing/2014/main" id="{AA8753B5-6BFA-4A2A-A565-52DABD6C9637}"/>
              </a:ext>
            </a:extLst>
          </p:cNvPr>
          <p:cNvSpPr txBox="1">
            <a:spLocks noChangeArrowheads="1"/>
          </p:cNvSpPr>
          <p:nvPr/>
        </p:nvSpPr>
        <p:spPr bwMode="auto">
          <a:xfrm>
            <a:off x="2326342" y="2356816"/>
            <a:ext cx="3505200" cy="92333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Times New Roman" pitchFamily="18" charset="0"/>
                <a:ea typeface="+mn-ea"/>
                <a:cs typeface="Arial" charset="0"/>
              </a:rPr>
              <a:t> </a:t>
            </a:r>
            <a:r>
              <a:rPr kumimoji="0" lang="en-US" sz="1800" b="0" i="0" u="sng" strike="noStrike" kern="1200" cap="none" spc="0" normalizeH="0" baseline="0" noProof="0" dirty="0">
                <a:ln>
                  <a:noFill/>
                </a:ln>
                <a:solidFill>
                  <a:srgbClr val="000099"/>
                </a:solidFill>
                <a:effectLst/>
                <a:uLnTx/>
                <a:uFillTx/>
                <a:latin typeface="Arial" pitchFamily="34" charset="0"/>
                <a:ea typeface="+mn-ea"/>
                <a:cs typeface="Arial" charset="0"/>
              </a:rPr>
              <a:t>Antigen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Recombinant proteins or synthetic peptides </a:t>
            </a:r>
          </a:p>
        </p:txBody>
      </p:sp>
    </p:spTree>
    <p:custDataLst>
      <p:tags r:id="rId1"/>
    </p:custDataLst>
    <p:extLst>
      <p:ext uri="{BB962C8B-B14F-4D97-AF65-F5344CB8AC3E}">
        <p14:creationId xmlns:p14="http://schemas.microsoft.com/office/powerpoint/2010/main" val="32460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599129"/>
                                        </p:tgtEl>
                                      </p:cBhvr>
                                    </p:animEffect>
                                    <p:set>
                                      <p:cBhvr>
                                        <p:cTn id="7" dur="1" fill="hold">
                                          <p:stCondLst>
                                            <p:cond delay="249"/>
                                          </p:stCondLst>
                                        </p:cTn>
                                        <p:tgtEl>
                                          <p:spTgt spid="5991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250"/>
                                        <p:tgtEl>
                                          <p:spTgt spid="2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50"/>
                                        <p:tgtEl>
                                          <p:spTgt spid="97"/>
                                        </p:tgtEl>
                                      </p:cBhvr>
                                    </p:animEffect>
                                    <p:set>
                                      <p:cBhvr>
                                        <p:cTn id="17" dur="1" fill="hold">
                                          <p:stCondLst>
                                            <p:cond delay="249"/>
                                          </p:stCondLst>
                                        </p:cTn>
                                        <p:tgtEl>
                                          <p:spTgt spid="9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50"/>
                                        <p:tgtEl>
                                          <p:spTgt spid="181"/>
                                        </p:tgtEl>
                                      </p:cBhvr>
                                    </p:animEffect>
                                    <p:set>
                                      <p:cBhvr>
                                        <p:cTn id="20" dur="1" fill="hold">
                                          <p:stCondLst>
                                            <p:cond delay="249"/>
                                          </p:stCondLst>
                                        </p:cTn>
                                        <p:tgtEl>
                                          <p:spTgt spid="18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50"/>
                                        <p:tgtEl>
                                          <p:spTgt spid="9"/>
                                        </p:tgtEl>
                                      </p:cBhvr>
                                    </p:animEffect>
                                    <p:set>
                                      <p:cBhvr>
                                        <p:cTn id="23" dur="1" fill="hold">
                                          <p:stCondLst>
                                            <p:cond delay="249"/>
                                          </p:stCondLst>
                                        </p:cTn>
                                        <p:tgtEl>
                                          <p:spTgt spid="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50"/>
                                        <p:tgtEl>
                                          <p:spTgt spid="176"/>
                                        </p:tgtEl>
                                      </p:cBhvr>
                                    </p:animEffect>
                                    <p:set>
                                      <p:cBhvr>
                                        <p:cTn id="26" dur="1" fill="hold">
                                          <p:stCondLst>
                                            <p:cond delay="249"/>
                                          </p:stCondLst>
                                        </p:cTn>
                                        <p:tgtEl>
                                          <p:spTgt spid="17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50"/>
                                        <p:tgtEl>
                                          <p:spTgt spid="180"/>
                                        </p:tgtEl>
                                      </p:cBhvr>
                                    </p:animEffect>
                                    <p:set>
                                      <p:cBhvr>
                                        <p:cTn id="29" dur="1" fill="hold">
                                          <p:stCondLst>
                                            <p:cond delay="249"/>
                                          </p:stCondLst>
                                        </p:cTn>
                                        <p:tgtEl>
                                          <p:spTgt spid="180"/>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250"/>
                                        <p:tgtEl>
                                          <p:spTgt spid="599136"/>
                                        </p:tgtEl>
                                      </p:cBhvr>
                                    </p:animEffect>
                                    <p:set>
                                      <p:cBhvr>
                                        <p:cTn id="32" dur="1" fill="hold">
                                          <p:stCondLst>
                                            <p:cond delay="249"/>
                                          </p:stCondLst>
                                        </p:cTn>
                                        <p:tgtEl>
                                          <p:spTgt spid="599136"/>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50"/>
                                        <p:tgtEl>
                                          <p:spTgt spid="599138"/>
                                        </p:tgtEl>
                                      </p:cBhvr>
                                    </p:animEffect>
                                    <p:set>
                                      <p:cBhvr>
                                        <p:cTn id="35" dur="1" fill="hold">
                                          <p:stCondLst>
                                            <p:cond delay="249"/>
                                          </p:stCondLst>
                                        </p:cTn>
                                        <p:tgtEl>
                                          <p:spTgt spid="59913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50"/>
                                        <p:tgtEl>
                                          <p:spTgt spid="599133"/>
                                        </p:tgtEl>
                                      </p:cBhvr>
                                    </p:animEffect>
                                    <p:set>
                                      <p:cBhvr>
                                        <p:cTn id="38" dur="1" fill="hold">
                                          <p:stCondLst>
                                            <p:cond delay="249"/>
                                          </p:stCondLst>
                                        </p:cTn>
                                        <p:tgtEl>
                                          <p:spTgt spid="59913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50"/>
                                        <p:tgtEl>
                                          <p:spTgt spid="599135"/>
                                        </p:tgtEl>
                                      </p:cBhvr>
                                    </p:animEffect>
                                    <p:set>
                                      <p:cBhvr>
                                        <p:cTn id="41" dur="1" fill="hold">
                                          <p:stCondLst>
                                            <p:cond delay="249"/>
                                          </p:stCondLst>
                                        </p:cTn>
                                        <p:tgtEl>
                                          <p:spTgt spid="599135"/>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50"/>
                                        <p:tgtEl>
                                          <p:spTgt spid="599134"/>
                                        </p:tgtEl>
                                      </p:cBhvr>
                                    </p:animEffect>
                                    <p:set>
                                      <p:cBhvr>
                                        <p:cTn id="44" dur="1" fill="hold">
                                          <p:stCondLst>
                                            <p:cond delay="249"/>
                                          </p:stCondLst>
                                        </p:cTn>
                                        <p:tgtEl>
                                          <p:spTgt spid="599134"/>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50"/>
                                        <p:tgtEl>
                                          <p:spTgt spid="205"/>
                                        </p:tgtEl>
                                      </p:cBhvr>
                                    </p:animEffect>
                                    <p:set>
                                      <p:cBhvr>
                                        <p:cTn id="47" dur="1" fill="hold">
                                          <p:stCondLst>
                                            <p:cond delay="249"/>
                                          </p:stCondLst>
                                        </p:cTn>
                                        <p:tgtEl>
                                          <p:spTgt spid="20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0"/>
                                        </p:tgtEl>
                                        <p:attrNameLst>
                                          <p:attrName>style.visibility</p:attrName>
                                        </p:attrNameLst>
                                      </p:cBhvr>
                                      <p:to>
                                        <p:strVal val="visible"/>
                                      </p:to>
                                    </p:set>
                                    <p:animEffect transition="in" filter="fade">
                                      <p:cBhvr>
                                        <p:cTn id="52" dur="500"/>
                                        <p:tgtEl>
                                          <p:spTgt spid="200"/>
                                        </p:tgtEl>
                                      </p:cBhvr>
                                    </p:animEffect>
                                  </p:childTnLst>
                                </p:cTn>
                              </p:par>
                              <p:par>
                                <p:cTn id="53" presetID="10" presetClass="entr" presetSubtype="0" fill="hold" nodeType="withEffect">
                                  <p:stCondLst>
                                    <p:cond delay="0"/>
                                  </p:stCondLst>
                                  <p:childTnLst>
                                    <p:set>
                                      <p:cBhvr>
                                        <p:cTn id="54" dur="1" fill="hold">
                                          <p:stCondLst>
                                            <p:cond delay="0"/>
                                          </p:stCondLst>
                                        </p:cTn>
                                        <p:tgtEl>
                                          <p:spTgt spid="192"/>
                                        </p:tgtEl>
                                        <p:attrNameLst>
                                          <p:attrName>style.visibility</p:attrName>
                                        </p:attrNameLst>
                                      </p:cBhvr>
                                      <p:to>
                                        <p:strVal val="visible"/>
                                      </p:to>
                                    </p:set>
                                    <p:animEffect transition="in" filter="fade">
                                      <p:cBhvr>
                                        <p:cTn id="55" dur="250"/>
                                        <p:tgtEl>
                                          <p:spTgt spid="192"/>
                                        </p:tgtEl>
                                      </p:cBhvr>
                                    </p:animEffect>
                                  </p:childTnLst>
                                </p:cTn>
                              </p:par>
                              <p:par>
                                <p:cTn id="56" presetID="10" presetClass="entr" presetSubtype="0" fill="hold" nodeType="withEffect">
                                  <p:stCondLst>
                                    <p:cond delay="0"/>
                                  </p:stCondLst>
                                  <p:childTnLst>
                                    <p:set>
                                      <p:cBhvr>
                                        <p:cTn id="57" dur="1" fill="hold">
                                          <p:stCondLst>
                                            <p:cond delay="0"/>
                                          </p:stCondLst>
                                        </p:cTn>
                                        <p:tgtEl>
                                          <p:spTgt spid="187"/>
                                        </p:tgtEl>
                                        <p:attrNameLst>
                                          <p:attrName>style.visibility</p:attrName>
                                        </p:attrNameLst>
                                      </p:cBhvr>
                                      <p:to>
                                        <p:strVal val="visible"/>
                                      </p:to>
                                    </p:set>
                                    <p:animEffect transition="in" filter="fade">
                                      <p:cBhvr>
                                        <p:cTn id="58" dur="250"/>
                                        <p:tgtEl>
                                          <p:spTgt spid="187"/>
                                        </p:tgtEl>
                                      </p:cBhvr>
                                    </p:animEffect>
                                  </p:childTnLst>
                                </p:cTn>
                              </p:par>
                              <p:par>
                                <p:cTn id="59" presetID="10" presetClass="entr" presetSubtype="0" fill="hold" nodeType="withEffect">
                                  <p:stCondLst>
                                    <p:cond delay="0"/>
                                  </p:stCondLst>
                                  <p:childTnLst>
                                    <p:set>
                                      <p:cBhvr>
                                        <p:cTn id="60" dur="1" fill="hold">
                                          <p:stCondLst>
                                            <p:cond delay="0"/>
                                          </p:stCondLst>
                                        </p:cTn>
                                        <p:tgtEl>
                                          <p:spTgt spid="182"/>
                                        </p:tgtEl>
                                        <p:attrNameLst>
                                          <p:attrName>style.visibility</p:attrName>
                                        </p:attrNameLst>
                                      </p:cBhvr>
                                      <p:to>
                                        <p:strVal val="visible"/>
                                      </p:to>
                                    </p:set>
                                    <p:animEffect transition="in" filter="fade">
                                      <p:cBhvr>
                                        <p:cTn id="61" dur="250"/>
                                        <p:tgtEl>
                                          <p:spTgt spid="18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2"/>
                                        </p:tgtEl>
                                        <p:attrNameLst>
                                          <p:attrName>style.visibility</p:attrName>
                                        </p:attrNameLst>
                                      </p:cBhvr>
                                      <p:to>
                                        <p:strVal val="visible"/>
                                      </p:to>
                                    </p:set>
                                    <p:animEffect transition="in" filter="fade">
                                      <p:cBhvr>
                                        <p:cTn id="64" dur="500"/>
                                        <p:tgtEl>
                                          <p:spTgt spid="20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Effect transition="in" filter="fade">
                                      <p:cBhvr>
                                        <p:cTn id="67" dur="500"/>
                                        <p:tgtEl>
                                          <p:spTgt spid="20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3"/>
                                        </p:tgtEl>
                                        <p:attrNameLst>
                                          <p:attrName>style.visibility</p:attrName>
                                        </p:attrNameLst>
                                      </p:cBhvr>
                                      <p:to>
                                        <p:strVal val="visible"/>
                                      </p:to>
                                    </p:set>
                                    <p:animEffect transition="in" filter="fade">
                                      <p:cBhvr>
                                        <p:cTn id="70" dur="500"/>
                                        <p:tgtEl>
                                          <p:spTgt spid="20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8"/>
                                        </p:tgtEl>
                                        <p:attrNameLst>
                                          <p:attrName>style.visibility</p:attrName>
                                        </p:attrNameLst>
                                      </p:cBhvr>
                                      <p:to>
                                        <p:strVal val="visible"/>
                                      </p:to>
                                    </p:set>
                                    <p:animEffect transition="in" filter="fade">
                                      <p:cBhvr>
                                        <p:cTn id="73" dur="250"/>
                                        <p:tgtEl>
                                          <p:spTgt spid="19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9"/>
                                        </p:tgtEl>
                                        <p:attrNameLst>
                                          <p:attrName>style.visibility</p:attrName>
                                        </p:attrNameLst>
                                      </p:cBhvr>
                                      <p:to>
                                        <p:strVal val="visible"/>
                                      </p:to>
                                    </p:set>
                                    <p:animEffect transition="in" filter="fade">
                                      <p:cBhvr>
                                        <p:cTn id="76" dur="250"/>
                                        <p:tgtEl>
                                          <p:spTgt spid="19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7"/>
                                        </p:tgtEl>
                                        <p:attrNameLst>
                                          <p:attrName>style.visibility</p:attrName>
                                        </p:attrNameLst>
                                      </p:cBhvr>
                                      <p:to>
                                        <p:strVal val="visible"/>
                                      </p:to>
                                    </p:set>
                                    <p:animEffect transition="in" filter="fade">
                                      <p:cBhvr>
                                        <p:cTn id="79" dur="250"/>
                                        <p:tgtEl>
                                          <p:spTgt spid="19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9132"/>
                                        </p:tgtEl>
                                        <p:attrNameLst>
                                          <p:attrName>style.visibility</p:attrName>
                                        </p:attrNameLst>
                                      </p:cBhvr>
                                      <p:to>
                                        <p:strVal val="visible"/>
                                      </p:to>
                                    </p:set>
                                    <p:animEffect transition="in" filter="fade">
                                      <p:cBhvr>
                                        <p:cTn id="82" dur="250"/>
                                        <p:tgtEl>
                                          <p:spTgt spid="5991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99117"/>
                                        </p:tgtEl>
                                        <p:attrNameLst>
                                          <p:attrName>style.visibility</p:attrName>
                                        </p:attrNameLst>
                                      </p:cBhvr>
                                      <p:to>
                                        <p:strVal val="visible"/>
                                      </p:to>
                                    </p:set>
                                    <p:animEffect transition="in" filter="fade">
                                      <p:cBhvr>
                                        <p:cTn id="87" dur="250"/>
                                        <p:tgtEl>
                                          <p:spTgt spid="599117"/>
                                        </p:tgtEl>
                                      </p:cBhvr>
                                    </p:animEffect>
                                  </p:childTnLst>
                                </p:cTn>
                              </p:par>
                              <p:par>
                                <p:cTn id="88" presetID="10" presetClass="entr" presetSubtype="0" fill="hold" nodeType="withEffect">
                                  <p:stCondLst>
                                    <p:cond delay="0"/>
                                  </p:stCondLst>
                                  <p:childTnLst>
                                    <p:set>
                                      <p:cBhvr>
                                        <p:cTn id="89" dur="1" fill="hold">
                                          <p:stCondLst>
                                            <p:cond delay="0"/>
                                          </p:stCondLst>
                                        </p:cTn>
                                        <p:tgtEl>
                                          <p:spTgt spid="238"/>
                                        </p:tgtEl>
                                        <p:attrNameLst>
                                          <p:attrName>style.visibility</p:attrName>
                                        </p:attrNameLst>
                                      </p:cBhvr>
                                      <p:to>
                                        <p:strVal val="visible"/>
                                      </p:to>
                                    </p:set>
                                    <p:animEffect transition="in" filter="fade">
                                      <p:cBhvr>
                                        <p:cTn id="90" dur="250"/>
                                        <p:tgtEl>
                                          <p:spTgt spid="238"/>
                                        </p:tgtEl>
                                      </p:cBhvr>
                                    </p:animEffect>
                                  </p:childTnLst>
                                </p:cTn>
                              </p:par>
                              <p:par>
                                <p:cTn id="91" presetID="10" presetClass="entr" presetSubtype="0" fill="hold" nodeType="withEffect">
                                  <p:stCondLst>
                                    <p:cond delay="0"/>
                                  </p:stCondLst>
                                  <p:childTnLst>
                                    <p:set>
                                      <p:cBhvr>
                                        <p:cTn id="92" dur="1" fill="hold">
                                          <p:stCondLst>
                                            <p:cond delay="0"/>
                                          </p:stCondLst>
                                        </p:cTn>
                                        <p:tgtEl>
                                          <p:spTgt spid="243"/>
                                        </p:tgtEl>
                                        <p:attrNameLst>
                                          <p:attrName>style.visibility</p:attrName>
                                        </p:attrNameLst>
                                      </p:cBhvr>
                                      <p:to>
                                        <p:strVal val="visible"/>
                                      </p:to>
                                    </p:set>
                                    <p:animEffect transition="in" filter="fade">
                                      <p:cBhvr>
                                        <p:cTn id="93" dur="250"/>
                                        <p:tgtEl>
                                          <p:spTgt spid="243"/>
                                        </p:tgtEl>
                                      </p:cBhvr>
                                    </p:animEffect>
                                  </p:childTnLst>
                                </p:cTn>
                              </p:par>
                              <p:par>
                                <p:cTn id="94" presetID="10" presetClass="entr" presetSubtype="0" fill="hold" nodeType="withEffect">
                                  <p:stCondLst>
                                    <p:cond delay="0"/>
                                  </p:stCondLst>
                                  <p:childTnLst>
                                    <p:set>
                                      <p:cBhvr>
                                        <p:cTn id="95" dur="1" fill="hold">
                                          <p:stCondLst>
                                            <p:cond delay="0"/>
                                          </p:stCondLst>
                                        </p:cTn>
                                        <p:tgtEl>
                                          <p:spTgt spid="248"/>
                                        </p:tgtEl>
                                        <p:attrNameLst>
                                          <p:attrName>style.visibility</p:attrName>
                                        </p:attrNameLst>
                                      </p:cBhvr>
                                      <p:to>
                                        <p:strVal val="visible"/>
                                      </p:to>
                                    </p:set>
                                    <p:animEffect transition="in" filter="fade">
                                      <p:cBhvr>
                                        <p:cTn id="96" dur="250"/>
                                        <p:tgtEl>
                                          <p:spTgt spid="248"/>
                                        </p:tgtEl>
                                      </p:cBhvr>
                                    </p:animEffect>
                                  </p:childTnLst>
                                </p:cTn>
                              </p:par>
                              <p:par>
                                <p:cTn id="97" presetID="10" presetClass="entr" presetSubtype="0" fill="hold" nodeType="withEffect">
                                  <p:stCondLst>
                                    <p:cond delay="0"/>
                                  </p:stCondLst>
                                  <p:childTnLst>
                                    <p:set>
                                      <p:cBhvr>
                                        <p:cTn id="98" dur="1" fill="hold">
                                          <p:stCondLst>
                                            <p:cond delay="0"/>
                                          </p:stCondLst>
                                        </p:cTn>
                                        <p:tgtEl>
                                          <p:spTgt spid="253"/>
                                        </p:tgtEl>
                                        <p:attrNameLst>
                                          <p:attrName>style.visibility</p:attrName>
                                        </p:attrNameLst>
                                      </p:cBhvr>
                                      <p:to>
                                        <p:strVal val="visible"/>
                                      </p:to>
                                    </p:set>
                                    <p:animEffect transition="in" filter="fade">
                                      <p:cBhvr>
                                        <p:cTn id="99" dur="250"/>
                                        <p:tgtEl>
                                          <p:spTgt spid="253"/>
                                        </p:tgtEl>
                                      </p:cBhvr>
                                    </p:animEffect>
                                  </p:childTnLst>
                                </p:cTn>
                              </p:par>
                              <p:par>
                                <p:cTn id="100" presetID="10" presetClass="entr" presetSubtype="0" fill="hold" nodeType="withEffect">
                                  <p:stCondLst>
                                    <p:cond delay="0"/>
                                  </p:stCondLst>
                                  <p:childTnLst>
                                    <p:set>
                                      <p:cBhvr>
                                        <p:cTn id="101" dur="1" fill="hold">
                                          <p:stCondLst>
                                            <p:cond delay="0"/>
                                          </p:stCondLst>
                                        </p:cTn>
                                        <p:tgtEl>
                                          <p:spTgt spid="258"/>
                                        </p:tgtEl>
                                        <p:attrNameLst>
                                          <p:attrName>style.visibility</p:attrName>
                                        </p:attrNameLst>
                                      </p:cBhvr>
                                      <p:to>
                                        <p:strVal val="visible"/>
                                      </p:to>
                                    </p:set>
                                    <p:animEffect transition="in" filter="fade">
                                      <p:cBhvr>
                                        <p:cTn id="102" dur="250"/>
                                        <p:tgtEl>
                                          <p:spTgt spid="258"/>
                                        </p:tgtEl>
                                      </p:cBhvr>
                                    </p:animEffect>
                                  </p:childTnLst>
                                </p:cTn>
                              </p:par>
                              <p:par>
                                <p:cTn id="103" presetID="10" presetClass="entr" presetSubtype="0" fill="hold" nodeType="withEffect">
                                  <p:stCondLst>
                                    <p:cond delay="0"/>
                                  </p:stCondLst>
                                  <p:childTnLst>
                                    <p:set>
                                      <p:cBhvr>
                                        <p:cTn id="104" dur="1" fill="hold">
                                          <p:stCondLst>
                                            <p:cond delay="0"/>
                                          </p:stCondLst>
                                        </p:cTn>
                                        <p:tgtEl>
                                          <p:spTgt spid="263"/>
                                        </p:tgtEl>
                                        <p:attrNameLst>
                                          <p:attrName>style.visibility</p:attrName>
                                        </p:attrNameLst>
                                      </p:cBhvr>
                                      <p:to>
                                        <p:strVal val="visible"/>
                                      </p:to>
                                    </p:set>
                                    <p:animEffect transition="in" filter="fade">
                                      <p:cBhvr>
                                        <p:cTn id="105" dur="250"/>
                                        <p:tgtEl>
                                          <p:spTgt spid="26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0"/>
                                        </p:tgtEl>
                                        <p:attrNameLst>
                                          <p:attrName>style.visibility</p:attrName>
                                        </p:attrNameLst>
                                      </p:cBhvr>
                                      <p:to>
                                        <p:strVal val="visible"/>
                                      </p:to>
                                    </p:set>
                                    <p:animEffect transition="in" filter="fade">
                                      <p:cBhvr>
                                        <p:cTn id="108" dur="250"/>
                                        <p:tgtEl>
                                          <p:spTgt spid="2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5"/>
                                        </p:tgtEl>
                                        <p:attrNameLst>
                                          <p:attrName>style.visibility</p:attrName>
                                        </p:attrNameLst>
                                      </p:cBhvr>
                                      <p:to>
                                        <p:strVal val="visible"/>
                                      </p:to>
                                    </p:set>
                                    <p:animEffect transition="in" filter="fade">
                                      <p:cBhvr>
                                        <p:cTn id="111" dur="250"/>
                                        <p:tgtEl>
                                          <p:spTgt spid="14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6"/>
                                        </p:tgtEl>
                                        <p:attrNameLst>
                                          <p:attrName>style.visibility</p:attrName>
                                        </p:attrNameLst>
                                      </p:cBhvr>
                                      <p:to>
                                        <p:strVal val="visible"/>
                                      </p:to>
                                    </p:set>
                                    <p:animEffect transition="in" filter="fade">
                                      <p:cBhvr>
                                        <p:cTn id="114" dur="250"/>
                                        <p:tgtEl>
                                          <p:spTgt spid="20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99127"/>
                                        </p:tgtEl>
                                        <p:attrNameLst>
                                          <p:attrName>style.visibility</p:attrName>
                                        </p:attrNameLst>
                                      </p:cBhvr>
                                      <p:to>
                                        <p:strVal val="visible"/>
                                      </p:to>
                                    </p:set>
                                    <p:animEffect transition="in" filter="fade">
                                      <p:cBhvr>
                                        <p:cTn id="119" dur="500"/>
                                        <p:tgtEl>
                                          <p:spTgt spid="59912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8"/>
                                        </p:tgtEl>
                                        <p:attrNameLst>
                                          <p:attrName>style.visibility</p:attrName>
                                        </p:attrNameLst>
                                      </p:cBhvr>
                                      <p:to>
                                        <p:strVal val="visible"/>
                                      </p:to>
                                    </p:set>
                                    <p:animEffect transition="in" filter="fade">
                                      <p:cBhvr>
                                        <p:cTn id="122" dur="500"/>
                                        <p:tgtEl>
                                          <p:spTgt spid="27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9"/>
                                        </p:tgtEl>
                                        <p:attrNameLst>
                                          <p:attrName>style.visibility</p:attrName>
                                        </p:attrNameLst>
                                      </p:cBhvr>
                                      <p:to>
                                        <p:strVal val="visible"/>
                                      </p:to>
                                    </p:set>
                                    <p:animEffect transition="in" filter="fade">
                                      <p:cBhvr>
                                        <p:cTn id="125" dur="500"/>
                                        <p:tgtEl>
                                          <p:spTgt spid="27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51"/>
                                        </p:tgtEl>
                                        <p:attrNameLst>
                                          <p:attrName>style.visibility</p:attrName>
                                        </p:attrNameLst>
                                      </p:cBhvr>
                                      <p:to>
                                        <p:strVal val="visible"/>
                                      </p:to>
                                    </p:set>
                                    <p:animEffect transition="in" filter="fade">
                                      <p:cBhvr>
                                        <p:cTn id="130" dur="500"/>
                                        <p:tgtEl>
                                          <p:spTgt spid="35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56"/>
                                        </p:tgtEl>
                                        <p:attrNameLst>
                                          <p:attrName>style.visibility</p:attrName>
                                        </p:attrNameLst>
                                      </p:cBhvr>
                                      <p:to>
                                        <p:strVal val="visible"/>
                                      </p:to>
                                    </p:set>
                                    <p:animEffect transition="in" filter="fade">
                                      <p:cBhvr>
                                        <p:cTn id="133" dur="500"/>
                                        <p:tgtEl>
                                          <p:spTgt spid="35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80"/>
                                        </p:tgtEl>
                                        <p:attrNameLst>
                                          <p:attrName>style.visibility</p:attrName>
                                        </p:attrNameLst>
                                      </p:cBhvr>
                                      <p:to>
                                        <p:strVal val="visible"/>
                                      </p:to>
                                    </p:set>
                                    <p:animEffect transition="in" filter="fade">
                                      <p:cBhvr>
                                        <p:cTn id="136" dur="500"/>
                                        <p:tgtEl>
                                          <p:spTgt spid="28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52"/>
                                        </p:tgtEl>
                                        <p:attrNameLst>
                                          <p:attrName>style.visibility</p:attrName>
                                        </p:attrNameLst>
                                      </p:cBhvr>
                                      <p:to>
                                        <p:strVal val="visible"/>
                                      </p:to>
                                    </p:set>
                                    <p:animEffect transition="in" filter="fade">
                                      <p:cBhvr>
                                        <p:cTn id="139" dur="500"/>
                                        <p:tgtEl>
                                          <p:spTgt spid="35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53"/>
                                        </p:tgtEl>
                                        <p:attrNameLst>
                                          <p:attrName>style.visibility</p:attrName>
                                        </p:attrNameLst>
                                      </p:cBhvr>
                                      <p:to>
                                        <p:strVal val="visible"/>
                                      </p:to>
                                    </p:set>
                                    <p:animEffect transition="in" filter="fade">
                                      <p:cBhvr>
                                        <p:cTn id="142" dur="500"/>
                                        <p:tgtEl>
                                          <p:spTgt spid="35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81"/>
                                        </p:tgtEl>
                                        <p:attrNameLst>
                                          <p:attrName>style.visibility</p:attrName>
                                        </p:attrNameLst>
                                      </p:cBhvr>
                                      <p:to>
                                        <p:strVal val="visible"/>
                                      </p:to>
                                    </p:set>
                                    <p:animEffect transition="in" filter="fade">
                                      <p:cBhvr>
                                        <p:cTn id="145" dur="500"/>
                                        <p:tgtEl>
                                          <p:spTgt spid="28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54"/>
                                        </p:tgtEl>
                                        <p:attrNameLst>
                                          <p:attrName>style.visibility</p:attrName>
                                        </p:attrNameLst>
                                      </p:cBhvr>
                                      <p:to>
                                        <p:strVal val="visible"/>
                                      </p:to>
                                    </p:set>
                                    <p:animEffect transition="in" filter="fade">
                                      <p:cBhvr>
                                        <p:cTn id="148" dur="500"/>
                                        <p:tgtEl>
                                          <p:spTgt spid="354"/>
                                        </p:tgtEl>
                                      </p:cBhvr>
                                    </p:animEffect>
                                  </p:childTnLst>
                                </p:cTn>
                              </p:par>
                              <p:par>
                                <p:cTn id="149" presetID="10" presetClass="entr" presetSubtype="0" fill="hold" nodeType="withEffect">
                                  <p:stCondLst>
                                    <p:cond delay="0"/>
                                  </p:stCondLst>
                                  <p:childTnLst>
                                    <p:set>
                                      <p:cBhvr>
                                        <p:cTn id="150" dur="1" fill="hold">
                                          <p:stCondLst>
                                            <p:cond delay="0"/>
                                          </p:stCondLst>
                                        </p:cTn>
                                        <p:tgtEl>
                                          <p:spTgt spid="346"/>
                                        </p:tgtEl>
                                        <p:attrNameLst>
                                          <p:attrName>style.visibility</p:attrName>
                                        </p:attrNameLst>
                                      </p:cBhvr>
                                      <p:to>
                                        <p:strVal val="visible"/>
                                      </p:to>
                                    </p:set>
                                    <p:animEffect transition="in" filter="fade">
                                      <p:cBhvr>
                                        <p:cTn id="151" dur="250"/>
                                        <p:tgtEl>
                                          <p:spTgt spid="346"/>
                                        </p:tgtEl>
                                      </p:cBhvr>
                                    </p:animEffect>
                                  </p:childTnLst>
                                </p:cTn>
                              </p:par>
                              <p:par>
                                <p:cTn id="152" presetID="10" presetClass="entr" presetSubtype="0" fill="hold" nodeType="withEffect">
                                  <p:stCondLst>
                                    <p:cond delay="0"/>
                                  </p:stCondLst>
                                  <p:childTnLst>
                                    <p:set>
                                      <p:cBhvr>
                                        <p:cTn id="153" dur="1" fill="hold">
                                          <p:stCondLst>
                                            <p:cond delay="0"/>
                                          </p:stCondLst>
                                        </p:cTn>
                                        <p:tgtEl>
                                          <p:spTgt spid="331"/>
                                        </p:tgtEl>
                                        <p:attrNameLst>
                                          <p:attrName>style.visibility</p:attrName>
                                        </p:attrNameLst>
                                      </p:cBhvr>
                                      <p:to>
                                        <p:strVal val="visible"/>
                                      </p:to>
                                    </p:set>
                                    <p:animEffect transition="in" filter="fade">
                                      <p:cBhvr>
                                        <p:cTn id="154" dur="250"/>
                                        <p:tgtEl>
                                          <p:spTgt spid="331"/>
                                        </p:tgtEl>
                                      </p:cBhvr>
                                    </p:animEffect>
                                  </p:childTnLst>
                                </p:cTn>
                              </p:par>
                              <p:par>
                                <p:cTn id="155" presetID="10" presetClass="entr" presetSubtype="0" fill="hold" nodeType="withEffect">
                                  <p:stCondLst>
                                    <p:cond delay="0"/>
                                  </p:stCondLst>
                                  <p:childTnLst>
                                    <p:set>
                                      <p:cBhvr>
                                        <p:cTn id="156" dur="1" fill="hold">
                                          <p:stCondLst>
                                            <p:cond delay="0"/>
                                          </p:stCondLst>
                                        </p:cTn>
                                        <p:tgtEl>
                                          <p:spTgt spid="326"/>
                                        </p:tgtEl>
                                        <p:attrNameLst>
                                          <p:attrName>style.visibility</p:attrName>
                                        </p:attrNameLst>
                                      </p:cBhvr>
                                      <p:to>
                                        <p:strVal val="visible"/>
                                      </p:to>
                                    </p:set>
                                    <p:animEffect transition="in" filter="fade">
                                      <p:cBhvr>
                                        <p:cTn id="157" dur="250"/>
                                        <p:tgtEl>
                                          <p:spTgt spid="326"/>
                                        </p:tgtEl>
                                      </p:cBhvr>
                                    </p:animEffect>
                                  </p:childTnLst>
                                </p:cTn>
                              </p:par>
                              <p:par>
                                <p:cTn id="158" presetID="10" presetClass="entr" presetSubtype="0" fill="hold" nodeType="withEffect">
                                  <p:stCondLst>
                                    <p:cond delay="0"/>
                                  </p:stCondLst>
                                  <p:childTnLst>
                                    <p:set>
                                      <p:cBhvr>
                                        <p:cTn id="159" dur="1" fill="hold">
                                          <p:stCondLst>
                                            <p:cond delay="0"/>
                                          </p:stCondLst>
                                        </p:cTn>
                                        <p:tgtEl>
                                          <p:spTgt spid="336"/>
                                        </p:tgtEl>
                                        <p:attrNameLst>
                                          <p:attrName>style.visibility</p:attrName>
                                        </p:attrNameLst>
                                      </p:cBhvr>
                                      <p:to>
                                        <p:strVal val="visible"/>
                                      </p:to>
                                    </p:set>
                                    <p:animEffect transition="in" filter="fade">
                                      <p:cBhvr>
                                        <p:cTn id="160" dur="250"/>
                                        <p:tgtEl>
                                          <p:spTgt spid="336"/>
                                        </p:tgtEl>
                                      </p:cBhvr>
                                    </p:animEffect>
                                  </p:childTnLst>
                                </p:cTn>
                              </p:par>
                              <p:par>
                                <p:cTn id="161" presetID="10" presetClass="entr" presetSubtype="0" fill="hold" nodeType="withEffect">
                                  <p:stCondLst>
                                    <p:cond delay="0"/>
                                  </p:stCondLst>
                                  <p:childTnLst>
                                    <p:set>
                                      <p:cBhvr>
                                        <p:cTn id="162" dur="1" fill="hold">
                                          <p:stCondLst>
                                            <p:cond delay="0"/>
                                          </p:stCondLst>
                                        </p:cTn>
                                        <p:tgtEl>
                                          <p:spTgt spid="341"/>
                                        </p:tgtEl>
                                        <p:attrNameLst>
                                          <p:attrName>style.visibility</p:attrName>
                                        </p:attrNameLst>
                                      </p:cBhvr>
                                      <p:to>
                                        <p:strVal val="visible"/>
                                      </p:to>
                                    </p:set>
                                    <p:animEffect transition="in" filter="fade">
                                      <p:cBhvr>
                                        <p:cTn id="163" dur="250"/>
                                        <p:tgtEl>
                                          <p:spTgt spid="341"/>
                                        </p:tgtEl>
                                      </p:cBhvr>
                                    </p:animEffect>
                                  </p:childTnLst>
                                </p:cTn>
                              </p:par>
                              <p:par>
                                <p:cTn id="164" presetID="10" presetClass="entr" presetSubtype="0" fill="hold" nodeType="withEffect">
                                  <p:stCondLst>
                                    <p:cond delay="0"/>
                                  </p:stCondLst>
                                  <p:childTnLst>
                                    <p:set>
                                      <p:cBhvr>
                                        <p:cTn id="165" dur="1" fill="hold">
                                          <p:stCondLst>
                                            <p:cond delay="0"/>
                                          </p:stCondLst>
                                        </p:cTn>
                                        <p:tgtEl>
                                          <p:spTgt spid="321"/>
                                        </p:tgtEl>
                                        <p:attrNameLst>
                                          <p:attrName>style.visibility</p:attrName>
                                        </p:attrNameLst>
                                      </p:cBhvr>
                                      <p:to>
                                        <p:strVal val="visible"/>
                                      </p:to>
                                    </p:set>
                                    <p:animEffect transition="in" filter="fade">
                                      <p:cBhvr>
                                        <p:cTn id="166" dur="250"/>
                                        <p:tgtEl>
                                          <p:spTgt spid="321"/>
                                        </p:tgtEl>
                                      </p:cBhvr>
                                    </p:animEffect>
                                  </p:childTnLst>
                                </p:cTn>
                              </p:par>
                              <p:par>
                                <p:cTn id="167" presetID="10" presetClass="entr" presetSubtype="0" fill="hold" nodeType="withEffect">
                                  <p:stCondLst>
                                    <p:cond delay="0"/>
                                  </p:stCondLst>
                                  <p:childTnLst>
                                    <p:set>
                                      <p:cBhvr>
                                        <p:cTn id="168" dur="1" fill="hold">
                                          <p:stCondLst>
                                            <p:cond delay="0"/>
                                          </p:stCondLst>
                                        </p:cTn>
                                        <p:tgtEl>
                                          <p:spTgt spid="316"/>
                                        </p:tgtEl>
                                        <p:attrNameLst>
                                          <p:attrName>style.visibility</p:attrName>
                                        </p:attrNameLst>
                                      </p:cBhvr>
                                      <p:to>
                                        <p:strVal val="visible"/>
                                      </p:to>
                                    </p:set>
                                    <p:animEffect transition="in" filter="fade">
                                      <p:cBhvr>
                                        <p:cTn id="169" dur="250"/>
                                        <p:tgtEl>
                                          <p:spTgt spid="31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15"/>
                                        </p:tgtEl>
                                        <p:attrNameLst>
                                          <p:attrName>style.visibility</p:attrName>
                                        </p:attrNameLst>
                                      </p:cBhvr>
                                      <p:to>
                                        <p:strVal val="visible"/>
                                      </p:to>
                                    </p:set>
                                    <p:animEffect transition="in" filter="fade">
                                      <p:cBhvr>
                                        <p:cTn id="174" dur="250"/>
                                        <p:tgtEl>
                                          <p:spTgt spid="1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599139"/>
                                        </p:tgtEl>
                                        <p:attrNameLst>
                                          <p:attrName>style.visibility</p:attrName>
                                        </p:attrNameLst>
                                      </p:cBhvr>
                                      <p:to>
                                        <p:strVal val="visible"/>
                                      </p:to>
                                    </p:set>
                                    <p:animEffect transition="in" filter="fade">
                                      <p:cBhvr>
                                        <p:cTn id="177" dur="500"/>
                                        <p:tgtEl>
                                          <p:spTgt spid="599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117" grpId="0" animBg="1"/>
      <p:bldP spid="599127" grpId="0"/>
      <p:bldP spid="599129" grpId="0"/>
      <p:bldP spid="599132" grpId="0"/>
      <p:bldP spid="599133" grpId="0" animBg="1"/>
      <p:bldP spid="599134" grpId="0" animBg="1"/>
      <p:bldP spid="599135" grpId="0" animBg="1"/>
      <p:bldP spid="599136" grpId="0"/>
      <p:bldP spid="599138" grpId="0" animBg="1"/>
      <p:bldP spid="599139" grpId="0"/>
      <p:bldP spid="97" grpId="0" animBg="1"/>
      <p:bldP spid="145" grpId="0"/>
      <p:bldP spid="180" grpId="0" animBg="1"/>
      <p:bldP spid="181" grpId="0" animBg="1"/>
      <p:bldP spid="197" grpId="0" animBg="1"/>
      <p:bldP spid="198" grpId="0" animBg="1"/>
      <p:bldP spid="199" grpId="0" animBg="1"/>
      <p:bldP spid="200" grpId="0"/>
      <p:bldP spid="201" grpId="0" animBg="1"/>
      <p:bldP spid="202" grpId="0" animBg="1"/>
      <p:bldP spid="203" grpId="0" animBg="1"/>
      <p:bldP spid="205" grpId="0"/>
      <p:bldP spid="206" grpId="0"/>
      <p:bldP spid="210" grpId="0" animBg="1"/>
      <p:bldP spid="278" grpId="0" animBg="1"/>
      <p:bldP spid="279" grpId="0" animBg="1"/>
      <p:bldP spid="280" grpId="0" animBg="1"/>
      <p:bldP spid="281" grpId="0" animBg="1"/>
      <p:bldP spid="351" grpId="0" animBg="1"/>
      <p:bldP spid="352" grpId="0" animBg="1"/>
      <p:bldP spid="353" grpId="0" animBg="1"/>
      <p:bldP spid="354" grpId="0" animBg="1"/>
      <p:bldP spid="356" grpId="0" animBg="1"/>
      <p:bldP spid="2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3" name="Text Box 3"/>
          <p:cNvSpPr txBox="1">
            <a:spLocks noChangeArrowheads="1"/>
          </p:cNvSpPr>
          <p:nvPr/>
        </p:nvSpPr>
        <p:spPr bwMode="auto">
          <a:xfrm>
            <a:off x="4724400" y="700893"/>
            <a:ext cx="1665288" cy="64135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Plasma/serum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(1 h/37</a:t>
            </a:r>
            <a:r>
              <a:rPr kumimoji="0" lang="en-US" sz="1800" b="0" i="0" u="none" strike="noStrike" kern="1200" cap="none" spc="0" normalizeH="0" baseline="30000" noProof="0" dirty="0">
                <a:ln>
                  <a:noFill/>
                </a:ln>
                <a:solidFill>
                  <a:srgbClr val="FFFFFF"/>
                </a:solidFill>
                <a:effectLst/>
                <a:uLnTx/>
                <a:uFillTx/>
                <a:latin typeface="Georgia" pitchFamily="18" charset="0"/>
                <a:ea typeface="+mn-ea"/>
                <a:cs typeface="Arial" charset="0"/>
              </a:rPr>
              <a:t>o</a:t>
            </a: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 C)</a:t>
            </a:r>
          </a:p>
        </p:txBody>
      </p:sp>
      <p:sp>
        <p:nvSpPr>
          <p:cNvPr id="599044" name="Text Box 4"/>
          <p:cNvSpPr txBox="1">
            <a:spLocks noChangeArrowheads="1"/>
          </p:cNvSpPr>
          <p:nvPr/>
        </p:nvSpPr>
        <p:spPr bwMode="auto">
          <a:xfrm>
            <a:off x="9677400" y="6090456"/>
            <a:ext cx="1841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sp>
        <p:nvSpPr>
          <p:cNvPr id="599045" name="Line 5"/>
          <p:cNvSpPr>
            <a:spLocks noChangeShapeType="1"/>
          </p:cNvSpPr>
          <p:nvPr/>
        </p:nvSpPr>
        <p:spPr bwMode="auto">
          <a:xfrm>
            <a:off x="7731125" y="2570968"/>
            <a:ext cx="0" cy="144780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6" name="Line 6"/>
          <p:cNvSpPr>
            <a:spLocks noChangeShapeType="1"/>
          </p:cNvSpPr>
          <p:nvPr/>
        </p:nvSpPr>
        <p:spPr bwMode="auto">
          <a:xfrm flipH="1">
            <a:off x="5626100" y="4933168"/>
            <a:ext cx="1295400"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48" name="Text Box 8"/>
          <p:cNvSpPr txBox="1">
            <a:spLocks noChangeArrowheads="1"/>
          </p:cNvSpPr>
          <p:nvPr/>
        </p:nvSpPr>
        <p:spPr bwMode="auto">
          <a:xfrm>
            <a:off x="2670176" y="5733268"/>
            <a:ext cx="184731"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sp>
        <p:nvSpPr>
          <p:cNvPr id="599054" name="Line 14"/>
          <p:cNvSpPr>
            <a:spLocks noChangeShapeType="1"/>
          </p:cNvSpPr>
          <p:nvPr/>
        </p:nvSpPr>
        <p:spPr bwMode="auto">
          <a:xfrm>
            <a:off x="3803651" y="5542768"/>
            <a:ext cx="1700213"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3" name="Oval 23"/>
          <p:cNvSpPr>
            <a:spLocks noChangeArrowheads="1"/>
          </p:cNvSpPr>
          <p:nvPr/>
        </p:nvSpPr>
        <p:spPr bwMode="auto">
          <a:xfrm>
            <a:off x="3644900" y="5390368"/>
            <a:ext cx="730250"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64" name="Oval 24"/>
          <p:cNvSpPr>
            <a:spLocks noChangeArrowheads="1"/>
          </p:cNvSpPr>
          <p:nvPr/>
        </p:nvSpPr>
        <p:spPr bwMode="auto">
          <a:xfrm flipV="1">
            <a:off x="4456114" y="5466568"/>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5" name="Line 35"/>
          <p:cNvSpPr>
            <a:spLocks noChangeShapeType="1"/>
          </p:cNvSpPr>
          <p:nvPr/>
        </p:nvSpPr>
        <p:spPr bwMode="auto">
          <a:xfrm>
            <a:off x="2952751" y="1808968"/>
            <a:ext cx="1133475"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6" name="Line 36"/>
          <p:cNvSpPr>
            <a:spLocks noChangeShapeType="1"/>
          </p:cNvSpPr>
          <p:nvPr/>
        </p:nvSpPr>
        <p:spPr bwMode="auto">
          <a:xfrm>
            <a:off x="4005263" y="2037568"/>
            <a:ext cx="2430462"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7" name="Line 37"/>
          <p:cNvSpPr>
            <a:spLocks noChangeShapeType="1"/>
          </p:cNvSpPr>
          <p:nvPr/>
        </p:nvSpPr>
        <p:spPr bwMode="auto">
          <a:xfrm>
            <a:off x="4978400" y="1618468"/>
            <a:ext cx="0" cy="419100"/>
          </a:xfrm>
          <a:prstGeom prst="line">
            <a:avLst/>
          </a:prstGeom>
          <a:noFill/>
          <a:ln w="19050">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8" name="Oval 38"/>
          <p:cNvSpPr>
            <a:spLocks noChangeArrowheads="1"/>
          </p:cNvSpPr>
          <p:nvPr/>
        </p:nvSpPr>
        <p:spPr bwMode="auto">
          <a:xfrm>
            <a:off x="2994026" y="1656568"/>
            <a:ext cx="485775"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9" name="Text Box 39"/>
          <p:cNvSpPr txBox="1">
            <a:spLocks noChangeArrowheads="1"/>
          </p:cNvSpPr>
          <p:nvPr/>
        </p:nvSpPr>
        <p:spPr bwMode="auto">
          <a:xfrm>
            <a:off x="4114801" y="1145394"/>
            <a:ext cx="1659429"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Plasma/serum</a:t>
            </a:r>
          </a:p>
        </p:txBody>
      </p:sp>
      <p:sp>
        <p:nvSpPr>
          <p:cNvPr id="599080" name="Oval 40"/>
          <p:cNvSpPr>
            <a:spLocks noChangeArrowheads="1"/>
          </p:cNvSpPr>
          <p:nvPr/>
        </p:nvSpPr>
        <p:spPr bwMode="auto">
          <a:xfrm flipV="1">
            <a:off x="3479801" y="1732768"/>
            <a:ext cx="485775"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1" name="Line 41"/>
          <p:cNvSpPr>
            <a:spLocks noChangeShapeType="1"/>
          </p:cNvSpPr>
          <p:nvPr/>
        </p:nvSpPr>
        <p:spPr bwMode="auto">
          <a:xfrm>
            <a:off x="6759576" y="2266168"/>
            <a:ext cx="1700213"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7" name="Group 46"/>
          <p:cNvGrpSpPr>
            <a:grpSpLocks/>
          </p:cNvGrpSpPr>
          <p:nvPr/>
        </p:nvGrpSpPr>
        <p:grpSpPr bwMode="auto">
          <a:xfrm rot="-10592995">
            <a:off x="7162800" y="1627993"/>
            <a:ext cx="242888" cy="457200"/>
            <a:chOff x="960" y="1056"/>
            <a:chExt cx="96" cy="144"/>
          </a:xfrm>
        </p:grpSpPr>
        <p:sp>
          <p:nvSpPr>
            <p:cNvPr id="599087" name="Line 47"/>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8" name="Line 48"/>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89" name="Line 49"/>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90" name="Oval 50"/>
          <p:cNvSpPr>
            <a:spLocks noChangeArrowheads="1"/>
          </p:cNvSpPr>
          <p:nvPr/>
        </p:nvSpPr>
        <p:spPr bwMode="auto">
          <a:xfrm>
            <a:off x="6881813" y="2113768"/>
            <a:ext cx="728662"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1" name="Oval 51"/>
          <p:cNvSpPr>
            <a:spLocks noChangeArrowheads="1"/>
          </p:cNvSpPr>
          <p:nvPr/>
        </p:nvSpPr>
        <p:spPr bwMode="auto">
          <a:xfrm flipV="1">
            <a:off x="7691439" y="2189968"/>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9" name="Group 57"/>
          <p:cNvGrpSpPr>
            <a:grpSpLocks/>
          </p:cNvGrpSpPr>
          <p:nvPr/>
        </p:nvGrpSpPr>
        <p:grpSpPr bwMode="auto">
          <a:xfrm flipV="1">
            <a:off x="8308975" y="3167868"/>
            <a:ext cx="242888" cy="457200"/>
            <a:chOff x="960" y="1056"/>
            <a:chExt cx="96" cy="144"/>
          </a:xfrm>
        </p:grpSpPr>
        <p:sp>
          <p:nvSpPr>
            <p:cNvPr id="599098" name="Line 58"/>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9" name="Line 59"/>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0" name="Line 60"/>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07" name="Line 67"/>
          <p:cNvSpPr>
            <a:spLocks noChangeShapeType="1"/>
          </p:cNvSpPr>
          <p:nvPr/>
        </p:nvSpPr>
        <p:spPr bwMode="auto">
          <a:xfrm>
            <a:off x="7367588" y="5695168"/>
            <a:ext cx="1700212"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6" name="Oval 76"/>
          <p:cNvSpPr>
            <a:spLocks noChangeArrowheads="1"/>
          </p:cNvSpPr>
          <p:nvPr/>
        </p:nvSpPr>
        <p:spPr bwMode="auto">
          <a:xfrm>
            <a:off x="7488238" y="5542768"/>
            <a:ext cx="728662"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17" name="Oval 77"/>
          <p:cNvSpPr>
            <a:spLocks noChangeArrowheads="1"/>
          </p:cNvSpPr>
          <p:nvPr/>
        </p:nvSpPr>
        <p:spPr bwMode="auto">
          <a:xfrm flipV="1">
            <a:off x="8297864" y="5618968"/>
            <a:ext cx="566737"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27" name="Text Box 87"/>
          <p:cNvSpPr txBox="1">
            <a:spLocks noChangeArrowheads="1"/>
          </p:cNvSpPr>
          <p:nvPr/>
        </p:nvSpPr>
        <p:spPr bwMode="auto">
          <a:xfrm>
            <a:off x="5814148" y="5006194"/>
            <a:ext cx="966931" cy="646331"/>
          </a:xfrm>
          <a:prstGeom prst="rect">
            <a:avLst/>
          </a:prstGeom>
          <a:noFill/>
          <a:ln w="19050" algn="ctr">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Color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reagent</a:t>
            </a:r>
          </a:p>
        </p:txBody>
      </p:sp>
      <p:sp>
        <p:nvSpPr>
          <p:cNvPr id="599130" name="Line 90"/>
          <p:cNvSpPr>
            <a:spLocks noChangeShapeType="1"/>
          </p:cNvSpPr>
          <p:nvPr/>
        </p:nvSpPr>
        <p:spPr bwMode="auto">
          <a:xfrm flipV="1">
            <a:off x="3200400" y="1923268"/>
            <a:ext cx="0" cy="457200"/>
          </a:xfrm>
          <a:prstGeom prst="line">
            <a:avLst/>
          </a:prstGeom>
          <a:noFill/>
          <a:ln w="28575">
            <a:solidFill>
              <a:schemeClr val="accent1">
                <a:lumMod val="50000"/>
              </a:schemeClr>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1" name="Text Box 91"/>
          <p:cNvSpPr txBox="1">
            <a:spLocks noChangeArrowheads="1"/>
          </p:cNvSpPr>
          <p:nvPr/>
        </p:nvSpPr>
        <p:spPr bwMode="auto">
          <a:xfrm>
            <a:off x="6553200" y="854291"/>
            <a:ext cx="23622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dirty="0">
                <a:solidFill>
                  <a:srgbClr val="000099"/>
                </a:solidFill>
                <a:latin typeface="Arial" pitchFamily="34" charset="0"/>
                <a:cs typeface="Arial" charset="0"/>
              </a:rPr>
              <a:t>HIV</a:t>
            </a: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 antibody</a:t>
            </a:r>
          </a:p>
        </p:txBody>
      </p:sp>
      <p:sp>
        <p:nvSpPr>
          <p:cNvPr id="599132" name="Text Box 92"/>
          <p:cNvSpPr txBox="1">
            <a:spLocks noChangeArrowheads="1"/>
          </p:cNvSpPr>
          <p:nvPr/>
        </p:nvSpPr>
        <p:spPr bwMode="auto">
          <a:xfrm>
            <a:off x="9158288" y="2054741"/>
            <a:ext cx="2133599" cy="369332"/>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Enzyme label</a:t>
            </a:r>
          </a:p>
        </p:txBody>
      </p:sp>
      <p:sp>
        <p:nvSpPr>
          <p:cNvPr id="599139" name="Text Box 99"/>
          <p:cNvSpPr txBox="1">
            <a:spLocks noChangeArrowheads="1"/>
          </p:cNvSpPr>
          <p:nvPr/>
        </p:nvSpPr>
        <p:spPr bwMode="auto">
          <a:xfrm>
            <a:off x="1752600" y="4590269"/>
            <a:ext cx="1650018" cy="1338828"/>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Color change with HIV </a:t>
            </a: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charset="0"/>
              </a:rPr>
              <a:t>IgG</a:t>
            </a:r>
            <a:r>
              <a:rPr lang="en-US" dirty="0">
                <a:solidFill>
                  <a:srgbClr val="000000"/>
                </a:solidFill>
                <a:latin typeface="Arial" pitchFamily="34" charset="0"/>
                <a:cs typeface="Arial" charset="0"/>
              </a:rPr>
              <a:t>, </a:t>
            </a: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charset="0"/>
              </a:rPr>
              <a:t>IgM</a:t>
            </a:r>
            <a:r>
              <a:rPr kumimoji="0" lang="en-US" sz="1800" b="0" i="0" u="none" strike="noStrike" kern="1200" cap="none" spc="0" normalizeH="0" baseline="0" noProof="0" dirty="0">
                <a:ln>
                  <a:noFill/>
                </a:ln>
                <a:effectLst/>
                <a:uLnTx/>
                <a:uFillTx/>
                <a:latin typeface="Arial" pitchFamily="34" charset="0"/>
                <a:ea typeface="+mn-ea"/>
                <a:cs typeface="Arial" charset="0"/>
              </a:rPr>
              <a:t> or </a:t>
            </a: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charset="0"/>
              </a:rPr>
              <a:t>p24 Ag</a:t>
            </a:r>
            <a:endParaRPr kumimoji="0" lang="en-US" sz="1800" b="0" i="0" u="none" strike="noStrike" kern="1200" cap="none" spc="0" normalizeH="0" baseline="0" noProof="0" dirty="0">
              <a:ln>
                <a:noFill/>
              </a:ln>
              <a:effectLst/>
              <a:uLnTx/>
              <a:uFillTx/>
              <a:latin typeface="Arial" pitchFamily="34" charset="0"/>
              <a:ea typeface="+mn-ea"/>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599140" name="Line 100"/>
          <p:cNvSpPr>
            <a:spLocks noChangeShapeType="1"/>
          </p:cNvSpPr>
          <p:nvPr/>
        </p:nvSpPr>
        <p:spPr bwMode="auto">
          <a:xfrm>
            <a:off x="7629142" y="1193018"/>
            <a:ext cx="0" cy="152400"/>
          </a:xfrm>
          <a:prstGeom prst="line">
            <a:avLst/>
          </a:prstGeom>
          <a:noFill/>
          <a:ln w="28575">
            <a:solidFill>
              <a:schemeClr val="accent1">
                <a:lumMod val="50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41" name="Line 101"/>
          <p:cNvSpPr>
            <a:spLocks noChangeShapeType="1"/>
          </p:cNvSpPr>
          <p:nvPr/>
        </p:nvSpPr>
        <p:spPr bwMode="auto">
          <a:xfrm flipH="1">
            <a:off x="7340600" y="1339068"/>
            <a:ext cx="304800" cy="3048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42" name="Line 102"/>
          <p:cNvSpPr>
            <a:spLocks noChangeShapeType="1"/>
          </p:cNvSpPr>
          <p:nvPr/>
        </p:nvSpPr>
        <p:spPr bwMode="auto">
          <a:xfrm>
            <a:off x="7620000" y="1339068"/>
            <a:ext cx="228600" cy="3048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7" name="Oval 96"/>
          <p:cNvSpPr/>
          <p:nvPr/>
        </p:nvSpPr>
        <p:spPr bwMode="auto">
          <a:xfrm>
            <a:off x="8229600" y="3485368"/>
            <a:ext cx="2286000" cy="609600"/>
          </a:xfrm>
          <a:prstGeom prst="ellips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15" name="Picture 14" descr="A close up of a device&#10;&#10;Description generated with high confidence">
            <a:extLst>
              <a:ext uri="{FF2B5EF4-FFF2-40B4-BE49-F238E27FC236}">
                <a16:creationId xmlns:a16="http://schemas.microsoft.com/office/drawing/2014/main" id="{23E13796-93BF-492E-9922-A689B54313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23001" y="4266328"/>
            <a:ext cx="2195520" cy="1524665"/>
          </a:xfrm>
          <a:prstGeom prst="rect">
            <a:avLst/>
          </a:prstGeom>
        </p:spPr>
      </p:pic>
      <p:grpSp>
        <p:nvGrpSpPr>
          <p:cNvPr id="14" name="Group 13">
            <a:extLst>
              <a:ext uri="{FF2B5EF4-FFF2-40B4-BE49-F238E27FC236}">
                <a16:creationId xmlns:a16="http://schemas.microsoft.com/office/drawing/2014/main" id="{7F3F549B-1AED-40D0-B9A3-6FD2FC6CA585}"/>
              </a:ext>
            </a:extLst>
          </p:cNvPr>
          <p:cNvGrpSpPr/>
          <p:nvPr/>
        </p:nvGrpSpPr>
        <p:grpSpPr>
          <a:xfrm>
            <a:off x="7597834" y="1392974"/>
            <a:ext cx="879823" cy="816656"/>
            <a:chOff x="7597834" y="1761916"/>
            <a:chExt cx="879823" cy="816656"/>
          </a:xfrm>
        </p:grpSpPr>
        <p:grpSp>
          <p:nvGrpSpPr>
            <p:cNvPr id="100" name="Group 20">
              <a:extLst>
                <a:ext uri="{FF2B5EF4-FFF2-40B4-BE49-F238E27FC236}">
                  <a16:creationId xmlns:a16="http://schemas.microsoft.com/office/drawing/2014/main" id="{66747058-A37E-474D-9737-ED2B4252E21F}"/>
                </a:ext>
              </a:extLst>
            </p:cNvPr>
            <p:cNvGrpSpPr>
              <a:grpSpLocks/>
            </p:cNvGrpSpPr>
            <p:nvPr/>
          </p:nvGrpSpPr>
          <p:grpSpPr bwMode="auto">
            <a:xfrm rot="4501873">
              <a:off x="8144877" y="1875053"/>
              <a:ext cx="208359" cy="457200"/>
              <a:chOff x="960" y="1056"/>
              <a:chExt cx="96" cy="144"/>
            </a:xfrm>
          </p:grpSpPr>
          <p:sp>
            <p:nvSpPr>
              <p:cNvPr id="118" name="Line 21">
                <a:extLst>
                  <a:ext uri="{FF2B5EF4-FFF2-40B4-BE49-F238E27FC236}">
                    <a16:creationId xmlns:a16="http://schemas.microsoft.com/office/drawing/2014/main" id="{9F57B7A7-8A5B-400D-8CE3-566444DA8222}"/>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9" name="Line 22">
                <a:extLst>
                  <a:ext uri="{FF2B5EF4-FFF2-40B4-BE49-F238E27FC236}">
                    <a16:creationId xmlns:a16="http://schemas.microsoft.com/office/drawing/2014/main" id="{789CAD39-AE18-4C9B-95FA-3E86989CB99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20" name="Line 23">
                <a:extLst>
                  <a:ext uri="{FF2B5EF4-FFF2-40B4-BE49-F238E27FC236}">
                    <a16:creationId xmlns:a16="http://schemas.microsoft.com/office/drawing/2014/main" id="{0AF827BD-ECA3-4059-8DFF-F954B66FCFAC}"/>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2" name="Group 24">
              <a:extLst>
                <a:ext uri="{FF2B5EF4-FFF2-40B4-BE49-F238E27FC236}">
                  <a16:creationId xmlns:a16="http://schemas.microsoft.com/office/drawing/2014/main" id="{733399C3-835A-4551-BB90-0C3B54A7380F}"/>
                </a:ext>
              </a:extLst>
            </p:cNvPr>
            <p:cNvGrpSpPr>
              <a:grpSpLocks/>
            </p:cNvGrpSpPr>
            <p:nvPr/>
          </p:nvGrpSpPr>
          <p:grpSpPr bwMode="auto">
            <a:xfrm rot="21246785">
              <a:off x="7879393" y="1761916"/>
              <a:ext cx="228600" cy="416719"/>
              <a:chOff x="960" y="1056"/>
              <a:chExt cx="96" cy="144"/>
            </a:xfrm>
          </p:grpSpPr>
          <p:sp>
            <p:nvSpPr>
              <p:cNvPr id="115" name="Line 25">
                <a:extLst>
                  <a:ext uri="{FF2B5EF4-FFF2-40B4-BE49-F238E27FC236}">
                    <a16:creationId xmlns:a16="http://schemas.microsoft.com/office/drawing/2014/main" id="{8AD66161-DF1F-4445-9C26-7A7E32747858}"/>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6" name="Line 26">
                <a:extLst>
                  <a:ext uri="{FF2B5EF4-FFF2-40B4-BE49-F238E27FC236}">
                    <a16:creationId xmlns:a16="http://schemas.microsoft.com/office/drawing/2014/main" id="{EA9C7E45-FAC8-491E-A08B-5160E2D601C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7" name="Line 27">
                <a:extLst>
                  <a:ext uri="{FF2B5EF4-FFF2-40B4-BE49-F238E27FC236}">
                    <a16:creationId xmlns:a16="http://schemas.microsoft.com/office/drawing/2014/main" id="{7CEED06F-970C-4D34-B96B-0BB538853B52}"/>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3" name="Group 28">
              <a:extLst>
                <a:ext uri="{FF2B5EF4-FFF2-40B4-BE49-F238E27FC236}">
                  <a16:creationId xmlns:a16="http://schemas.microsoft.com/office/drawing/2014/main" id="{BF09531A-0934-42BC-8F90-AEB837F70C6A}"/>
                </a:ext>
              </a:extLst>
            </p:cNvPr>
            <p:cNvGrpSpPr>
              <a:grpSpLocks/>
            </p:cNvGrpSpPr>
            <p:nvPr/>
          </p:nvGrpSpPr>
          <p:grpSpPr bwMode="auto">
            <a:xfrm rot="8644574">
              <a:off x="8030218" y="2161853"/>
              <a:ext cx="228600" cy="416719"/>
              <a:chOff x="960" y="1056"/>
              <a:chExt cx="96" cy="144"/>
            </a:xfrm>
          </p:grpSpPr>
          <p:sp>
            <p:nvSpPr>
              <p:cNvPr id="112" name="Line 29">
                <a:extLst>
                  <a:ext uri="{FF2B5EF4-FFF2-40B4-BE49-F238E27FC236}">
                    <a16:creationId xmlns:a16="http://schemas.microsoft.com/office/drawing/2014/main" id="{C10722EC-3413-40D6-BA51-5671B9B0D223}"/>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3" name="Line 30">
                <a:extLst>
                  <a:ext uri="{FF2B5EF4-FFF2-40B4-BE49-F238E27FC236}">
                    <a16:creationId xmlns:a16="http://schemas.microsoft.com/office/drawing/2014/main" id="{6F4779AE-FC74-4025-914A-20FA37E0AD5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4" name="Line 31">
                <a:extLst>
                  <a:ext uri="{FF2B5EF4-FFF2-40B4-BE49-F238E27FC236}">
                    <a16:creationId xmlns:a16="http://schemas.microsoft.com/office/drawing/2014/main" id="{FC519250-A99E-40E7-8A16-0A60C6E629EE}"/>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4" name="Group 32">
              <a:extLst>
                <a:ext uri="{FF2B5EF4-FFF2-40B4-BE49-F238E27FC236}">
                  <a16:creationId xmlns:a16="http://schemas.microsoft.com/office/drawing/2014/main" id="{5DDEE587-947B-4272-B474-427431AD41FB}"/>
                </a:ext>
              </a:extLst>
            </p:cNvPr>
            <p:cNvGrpSpPr>
              <a:grpSpLocks/>
            </p:cNvGrpSpPr>
            <p:nvPr/>
          </p:nvGrpSpPr>
          <p:grpSpPr bwMode="auto">
            <a:xfrm rot="13745947">
              <a:off x="7732524" y="2116490"/>
              <a:ext cx="208359" cy="457200"/>
              <a:chOff x="960" y="1056"/>
              <a:chExt cx="96" cy="144"/>
            </a:xfrm>
          </p:grpSpPr>
          <p:sp>
            <p:nvSpPr>
              <p:cNvPr id="109" name="Line 33">
                <a:extLst>
                  <a:ext uri="{FF2B5EF4-FFF2-40B4-BE49-F238E27FC236}">
                    <a16:creationId xmlns:a16="http://schemas.microsoft.com/office/drawing/2014/main" id="{CDB35EFF-B2A4-445E-8007-6CFAD19A859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0" name="Line 34">
                <a:extLst>
                  <a:ext uri="{FF2B5EF4-FFF2-40B4-BE49-F238E27FC236}">
                    <a16:creationId xmlns:a16="http://schemas.microsoft.com/office/drawing/2014/main" id="{737E1C5E-476E-4AD3-88CE-97612E137324}"/>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11" name="Line 35">
                <a:extLst>
                  <a:ext uri="{FF2B5EF4-FFF2-40B4-BE49-F238E27FC236}">
                    <a16:creationId xmlns:a16="http://schemas.microsoft.com/office/drawing/2014/main" id="{A83914D2-9454-42FE-9895-8D42690F5D2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05" name="Group 36">
              <a:extLst>
                <a:ext uri="{FF2B5EF4-FFF2-40B4-BE49-F238E27FC236}">
                  <a16:creationId xmlns:a16="http://schemas.microsoft.com/office/drawing/2014/main" id="{CBF43391-2D23-4148-9BD4-50A909E4157C}"/>
                </a:ext>
              </a:extLst>
            </p:cNvPr>
            <p:cNvGrpSpPr>
              <a:grpSpLocks/>
            </p:cNvGrpSpPr>
            <p:nvPr/>
          </p:nvGrpSpPr>
          <p:grpSpPr bwMode="auto">
            <a:xfrm rot="17370223">
              <a:off x="7674051" y="1901617"/>
              <a:ext cx="304800" cy="457233"/>
              <a:chOff x="960" y="1056"/>
              <a:chExt cx="96" cy="144"/>
            </a:xfrm>
          </p:grpSpPr>
          <p:sp>
            <p:nvSpPr>
              <p:cNvPr id="106" name="Line 37">
                <a:extLst>
                  <a:ext uri="{FF2B5EF4-FFF2-40B4-BE49-F238E27FC236}">
                    <a16:creationId xmlns:a16="http://schemas.microsoft.com/office/drawing/2014/main" id="{3062E4C1-F4D8-40EE-BCC3-3E7B8E3FD4DB}"/>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07" name="Line 38">
                <a:extLst>
                  <a:ext uri="{FF2B5EF4-FFF2-40B4-BE49-F238E27FC236}">
                    <a16:creationId xmlns:a16="http://schemas.microsoft.com/office/drawing/2014/main" id="{E34991FB-AC38-49A3-AF5B-685D3A4B885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08" name="Line 39">
                <a:extLst>
                  <a:ext uri="{FF2B5EF4-FFF2-40B4-BE49-F238E27FC236}">
                    <a16:creationId xmlns:a16="http://schemas.microsoft.com/office/drawing/2014/main" id="{0928176B-6C51-45A4-90CE-35143E6600DE}"/>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142" name="Text Box 63">
            <a:extLst>
              <a:ext uri="{FF2B5EF4-FFF2-40B4-BE49-F238E27FC236}">
                <a16:creationId xmlns:a16="http://schemas.microsoft.com/office/drawing/2014/main" id="{18E7F2D5-8214-444B-A27B-5D8CC40E40D2}"/>
              </a:ext>
            </a:extLst>
          </p:cNvPr>
          <p:cNvSpPr txBox="1">
            <a:spLocks noChangeArrowheads="1"/>
          </p:cNvSpPr>
          <p:nvPr/>
        </p:nvSpPr>
        <p:spPr bwMode="auto">
          <a:xfrm>
            <a:off x="6331722" y="2873041"/>
            <a:ext cx="1159292" cy="369332"/>
          </a:xfrm>
          <a:prstGeom prst="rect">
            <a:avLst/>
          </a:prstGeom>
          <a:noFill/>
          <a:ln w="19050" algn="ctr">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a:rPr>
              <a:t>Detection</a:t>
            </a:r>
          </a:p>
        </p:txBody>
      </p:sp>
      <p:sp>
        <p:nvSpPr>
          <p:cNvPr id="175" name="Rectangle 2">
            <a:extLst>
              <a:ext uri="{FF2B5EF4-FFF2-40B4-BE49-F238E27FC236}">
                <a16:creationId xmlns:a16="http://schemas.microsoft.com/office/drawing/2014/main" id="{A7981992-2D97-4A03-BECE-D38B110F92AB}"/>
              </a:ext>
            </a:extLst>
          </p:cNvPr>
          <p:cNvSpPr>
            <a:spLocks noGrp="1" noChangeArrowheads="1"/>
          </p:cNvSpPr>
          <p:nvPr>
            <p:ph type="title"/>
          </p:nvPr>
        </p:nvSpPr>
        <p:spPr>
          <a:xfrm>
            <a:off x="679450" y="68376"/>
            <a:ext cx="10972800" cy="980659"/>
          </a:xfrm>
        </p:spPr>
        <p:txBody>
          <a:bodyPr/>
          <a:lstStyle/>
          <a:p>
            <a:r>
              <a:rPr lang="en-US" dirty="0"/>
              <a:t>4</a:t>
            </a:r>
            <a:r>
              <a:rPr lang="en-US" baseline="30000" dirty="0"/>
              <a:t>th</a:t>
            </a:r>
            <a:r>
              <a:rPr lang="en-US" dirty="0"/>
              <a:t> Generation: Sandwich EIA</a:t>
            </a:r>
            <a:br>
              <a:rPr lang="en-US" dirty="0"/>
            </a:br>
            <a:endParaRPr lang="en-US" sz="1800" b="1" dirty="0"/>
          </a:p>
        </p:txBody>
      </p:sp>
      <p:grpSp>
        <p:nvGrpSpPr>
          <p:cNvPr id="176" name="Group 52">
            <a:extLst>
              <a:ext uri="{FF2B5EF4-FFF2-40B4-BE49-F238E27FC236}">
                <a16:creationId xmlns:a16="http://schemas.microsoft.com/office/drawing/2014/main" id="{EC922C6E-ADF7-4C3F-B3B4-09CDC0DFC4BC}"/>
              </a:ext>
            </a:extLst>
          </p:cNvPr>
          <p:cNvGrpSpPr>
            <a:grpSpLocks/>
          </p:cNvGrpSpPr>
          <p:nvPr/>
        </p:nvGrpSpPr>
        <p:grpSpPr bwMode="auto">
          <a:xfrm flipV="1">
            <a:off x="8034849" y="3048585"/>
            <a:ext cx="242887" cy="457200"/>
            <a:chOff x="960" y="1056"/>
            <a:chExt cx="96" cy="144"/>
          </a:xfrm>
        </p:grpSpPr>
        <p:sp>
          <p:nvSpPr>
            <p:cNvPr id="177" name="Line 53">
              <a:extLst>
                <a:ext uri="{FF2B5EF4-FFF2-40B4-BE49-F238E27FC236}">
                  <a16:creationId xmlns:a16="http://schemas.microsoft.com/office/drawing/2014/main" id="{719781A8-3207-46C4-8887-9F925E2E7CDA}"/>
                </a:ext>
              </a:extLst>
            </p:cNvPr>
            <p:cNvSpPr>
              <a:spLocks noChangeShapeType="1"/>
            </p:cNvSpPr>
            <p:nvPr/>
          </p:nvSpPr>
          <p:spPr bwMode="auto">
            <a:xfrm>
              <a:off x="960"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8" name="Line 54">
              <a:extLst>
                <a:ext uri="{FF2B5EF4-FFF2-40B4-BE49-F238E27FC236}">
                  <a16:creationId xmlns:a16="http://schemas.microsoft.com/office/drawing/2014/main" id="{FF714C97-F5BA-4BD6-8A7E-9E24E829A836}"/>
                </a:ext>
              </a:extLst>
            </p:cNvPr>
            <p:cNvSpPr>
              <a:spLocks noChangeShapeType="1"/>
            </p:cNvSpPr>
            <p:nvPr/>
          </p:nvSpPr>
          <p:spPr bwMode="auto">
            <a:xfrm flipH="1">
              <a:off x="1008" y="1056"/>
              <a:ext cx="48" cy="48"/>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9" name="Line 55">
              <a:extLst>
                <a:ext uri="{FF2B5EF4-FFF2-40B4-BE49-F238E27FC236}">
                  <a16:creationId xmlns:a16="http://schemas.microsoft.com/office/drawing/2014/main" id="{2492194A-A394-44EA-96BC-3B8632F4D550}"/>
                </a:ext>
              </a:extLst>
            </p:cNvPr>
            <p:cNvSpPr>
              <a:spLocks noChangeShapeType="1"/>
            </p:cNvSpPr>
            <p:nvPr/>
          </p:nvSpPr>
          <p:spPr bwMode="auto">
            <a:xfrm>
              <a:off x="1008" y="1104"/>
              <a:ext cx="0" cy="96"/>
            </a:xfrm>
            <a:prstGeom prst="line">
              <a:avLst/>
            </a:prstGeom>
            <a:noFill/>
            <a:ln w="28575">
              <a:solidFill>
                <a:srgbClr val="FF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180" name="Oval 56">
            <a:extLst>
              <a:ext uri="{FF2B5EF4-FFF2-40B4-BE49-F238E27FC236}">
                <a16:creationId xmlns:a16="http://schemas.microsoft.com/office/drawing/2014/main" id="{CD314CB1-6721-4B32-B151-25FCE15F7DAC}"/>
              </a:ext>
            </a:extLst>
          </p:cNvPr>
          <p:cNvSpPr>
            <a:spLocks noChangeArrowheads="1"/>
          </p:cNvSpPr>
          <p:nvPr/>
        </p:nvSpPr>
        <p:spPr bwMode="auto">
          <a:xfrm flipV="1">
            <a:off x="8096251" y="2896185"/>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1" name="Oval 61">
            <a:extLst>
              <a:ext uri="{FF2B5EF4-FFF2-40B4-BE49-F238E27FC236}">
                <a16:creationId xmlns:a16="http://schemas.microsoft.com/office/drawing/2014/main" id="{426D0E53-32E8-4085-9896-AD7CA0A19457}"/>
              </a:ext>
            </a:extLst>
          </p:cNvPr>
          <p:cNvSpPr>
            <a:spLocks noChangeArrowheads="1"/>
          </p:cNvSpPr>
          <p:nvPr/>
        </p:nvSpPr>
        <p:spPr bwMode="auto">
          <a:xfrm flipV="1">
            <a:off x="8389939" y="3035885"/>
            <a:ext cx="161925" cy="152400"/>
          </a:xfrm>
          <a:prstGeom prst="ellipse">
            <a:avLst/>
          </a:prstGeom>
          <a:solidFill>
            <a:schemeClr val="accent2"/>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182" name="Group 43">
            <a:extLst>
              <a:ext uri="{FF2B5EF4-FFF2-40B4-BE49-F238E27FC236}">
                <a16:creationId xmlns:a16="http://schemas.microsoft.com/office/drawing/2014/main" id="{1A285B23-1042-4D87-AC0E-74FC478AD462}"/>
              </a:ext>
            </a:extLst>
          </p:cNvPr>
          <p:cNvGrpSpPr>
            <a:grpSpLocks/>
          </p:cNvGrpSpPr>
          <p:nvPr/>
        </p:nvGrpSpPr>
        <p:grpSpPr bwMode="auto">
          <a:xfrm>
            <a:off x="8640763" y="2478893"/>
            <a:ext cx="457200" cy="347662"/>
            <a:chOff x="5040" y="2208"/>
            <a:chExt cx="288" cy="240"/>
          </a:xfrm>
        </p:grpSpPr>
        <p:sp>
          <p:nvSpPr>
            <p:cNvPr id="183" name="Oval 44">
              <a:extLst>
                <a:ext uri="{FF2B5EF4-FFF2-40B4-BE49-F238E27FC236}">
                  <a16:creationId xmlns:a16="http://schemas.microsoft.com/office/drawing/2014/main" id="{63C86E47-345A-401A-A611-6C1350BAD612}"/>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184" name="Group 45">
              <a:extLst>
                <a:ext uri="{FF2B5EF4-FFF2-40B4-BE49-F238E27FC236}">
                  <a16:creationId xmlns:a16="http://schemas.microsoft.com/office/drawing/2014/main" id="{956FE9E2-5B71-4C97-9052-B6B1AF46CCC2}"/>
                </a:ext>
              </a:extLst>
            </p:cNvPr>
            <p:cNvGrpSpPr>
              <a:grpSpLocks/>
            </p:cNvGrpSpPr>
            <p:nvPr/>
          </p:nvGrpSpPr>
          <p:grpSpPr bwMode="auto">
            <a:xfrm rot="1003678">
              <a:off x="5088" y="2208"/>
              <a:ext cx="192" cy="192"/>
              <a:chOff x="4992" y="2160"/>
              <a:chExt cx="192" cy="192"/>
            </a:xfrm>
          </p:grpSpPr>
          <p:sp>
            <p:nvSpPr>
              <p:cNvPr id="185" name="Oval 46">
                <a:extLst>
                  <a:ext uri="{FF2B5EF4-FFF2-40B4-BE49-F238E27FC236}">
                    <a16:creationId xmlns:a16="http://schemas.microsoft.com/office/drawing/2014/main" id="{65E76DF5-C393-4058-BEDA-E031AA4F26D0}"/>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86" name="Line 47">
                <a:extLst>
                  <a:ext uri="{FF2B5EF4-FFF2-40B4-BE49-F238E27FC236}">
                    <a16:creationId xmlns:a16="http://schemas.microsoft.com/office/drawing/2014/main" id="{749B8784-4F30-4827-B3A3-9A3F9F0A619F}"/>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187" name="Group 48">
            <a:extLst>
              <a:ext uri="{FF2B5EF4-FFF2-40B4-BE49-F238E27FC236}">
                <a16:creationId xmlns:a16="http://schemas.microsoft.com/office/drawing/2014/main" id="{68FF08F0-0730-4EEE-A56D-8876156D98AD}"/>
              </a:ext>
            </a:extLst>
          </p:cNvPr>
          <p:cNvGrpSpPr>
            <a:grpSpLocks/>
          </p:cNvGrpSpPr>
          <p:nvPr/>
        </p:nvGrpSpPr>
        <p:grpSpPr bwMode="auto">
          <a:xfrm rot="20468558">
            <a:off x="8183563" y="2966256"/>
            <a:ext cx="608012" cy="346075"/>
            <a:chOff x="4273" y="1968"/>
            <a:chExt cx="383" cy="240"/>
          </a:xfrm>
        </p:grpSpPr>
        <p:sp>
          <p:nvSpPr>
            <p:cNvPr id="188" name="Oval 49">
              <a:extLst>
                <a:ext uri="{FF2B5EF4-FFF2-40B4-BE49-F238E27FC236}">
                  <a16:creationId xmlns:a16="http://schemas.microsoft.com/office/drawing/2014/main" id="{08698AF1-767E-47ED-B612-F3ACBCF3C784}"/>
                </a:ext>
              </a:extLst>
            </p:cNvPr>
            <p:cNvSpPr>
              <a:spLocks noChangeArrowheads="1"/>
            </p:cNvSpPr>
            <p:nvPr/>
          </p:nvSpPr>
          <p:spPr bwMode="auto">
            <a:xfrm rot="226468">
              <a:off x="4273" y="2112"/>
              <a:ext cx="321" cy="96"/>
            </a:xfrm>
            <a:prstGeom prst="ellipse">
              <a:avLst/>
            </a:prstGeom>
            <a:solidFill>
              <a:schemeClr val="accent1"/>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189" name="Group 50">
              <a:extLst>
                <a:ext uri="{FF2B5EF4-FFF2-40B4-BE49-F238E27FC236}">
                  <a16:creationId xmlns:a16="http://schemas.microsoft.com/office/drawing/2014/main" id="{861CA352-B34B-425E-932A-BC53530F82E2}"/>
                </a:ext>
              </a:extLst>
            </p:cNvPr>
            <p:cNvGrpSpPr>
              <a:grpSpLocks/>
            </p:cNvGrpSpPr>
            <p:nvPr/>
          </p:nvGrpSpPr>
          <p:grpSpPr bwMode="auto">
            <a:xfrm rot="1060566">
              <a:off x="4464" y="1968"/>
              <a:ext cx="192" cy="192"/>
              <a:chOff x="4992" y="2160"/>
              <a:chExt cx="192" cy="192"/>
            </a:xfrm>
          </p:grpSpPr>
          <p:sp>
            <p:nvSpPr>
              <p:cNvPr id="190" name="Oval 51">
                <a:extLst>
                  <a:ext uri="{FF2B5EF4-FFF2-40B4-BE49-F238E27FC236}">
                    <a16:creationId xmlns:a16="http://schemas.microsoft.com/office/drawing/2014/main" id="{774E665E-49EA-4EA9-A105-AA014CBB8485}"/>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1" name="Line 52">
                <a:extLst>
                  <a:ext uri="{FF2B5EF4-FFF2-40B4-BE49-F238E27FC236}">
                    <a16:creationId xmlns:a16="http://schemas.microsoft.com/office/drawing/2014/main" id="{DF82DA1B-0789-47F3-847C-70629603DC5F}"/>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192" name="Group 58">
            <a:extLst>
              <a:ext uri="{FF2B5EF4-FFF2-40B4-BE49-F238E27FC236}">
                <a16:creationId xmlns:a16="http://schemas.microsoft.com/office/drawing/2014/main" id="{7B87DC0B-46FC-4B1C-94F9-CA56F70EF68E}"/>
              </a:ext>
            </a:extLst>
          </p:cNvPr>
          <p:cNvGrpSpPr>
            <a:grpSpLocks/>
          </p:cNvGrpSpPr>
          <p:nvPr/>
        </p:nvGrpSpPr>
        <p:grpSpPr bwMode="auto">
          <a:xfrm>
            <a:off x="8869363" y="2756706"/>
            <a:ext cx="457200" cy="347663"/>
            <a:chOff x="5040" y="2208"/>
            <a:chExt cx="288" cy="240"/>
          </a:xfrm>
        </p:grpSpPr>
        <p:sp>
          <p:nvSpPr>
            <p:cNvPr id="193" name="Oval 59">
              <a:extLst>
                <a:ext uri="{FF2B5EF4-FFF2-40B4-BE49-F238E27FC236}">
                  <a16:creationId xmlns:a16="http://schemas.microsoft.com/office/drawing/2014/main" id="{9986DD73-456E-4F5E-B0EC-2E0D2FEDC819}"/>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194" name="Group 60">
              <a:extLst>
                <a:ext uri="{FF2B5EF4-FFF2-40B4-BE49-F238E27FC236}">
                  <a16:creationId xmlns:a16="http://schemas.microsoft.com/office/drawing/2014/main" id="{022E2039-F7C1-4E19-BB7B-015D5C47F5E8}"/>
                </a:ext>
              </a:extLst>
            </p:cNvPr>
            <p:cNvGrpSpPr>
              <a:grpSpLocks/>
            </p:cNvGrpSpPr>
            <p:nvPr/>
          </p:nvGrpSpPr>
          <p:grpSpPr bwMode="auto">
            <a:xfrm rot="1003678">
              <a:off x="5088" y="2208"/>
              <a:ext cx="192" cy="192"/>
              <a:chOff x="4992" y="2160"/>
              <a:chExt cx="192" cy="192"/>
            </a:xfrm>
          </p:grpSpPr>
          <p:sp>
            <p:nvSpPr>
              <p:cNvPr id="195" name="Oval 61">
                <a:extLst>
                  <a:ext uri="{FF2B5EF4-FFF2-40B4-BE49-F238E27FC236}">
                    <a16:creationId xmlns:a16="http://schemas.microsoft.com/office/drawing/2014/main" id="{16830018-08B8-49C5-942A-8B1C4886CF61}"/>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6" name="Line 62">
                <a:extLst>
                  <a:ext uri="{FF2B5EF4-FFF2-40B4-BE49-F238E27FC236}">
                    <a16:creationId xmlns:a16="http://schemas.microsoft.com/office/drawing/2014/main" id="{8736E427-59A6-405B-9AB9-EA4D36697117}"/>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197" name="Line 219">
            <a:extLst>
              <a:ext uri="{FF2B5EF4-FFF2-40B4-BE49-F238E27FC236}">
                <a16:creationId xmlns:a16="http://schemas.microsoft.com/office/drawing/2014/main" id="{CB37A788-8F24-49F6-9033-239F2F6D5DFF}"/>
              </a:ext>
            </a:extLst>
          </p:cNvPr>
          <p:cNvSpPr>
            <a:spLocks noChangeShapeType="1"/>
          </p:cNvSpPr>
          <p:nvPr/>
        </p:nvSpPr>
        <p:spPr bwMode="auto">
          <a:xfrm flipH="1">
            <a:off x="9525000" y="2385230"/>
            <a:ext cx="228600" cy="152400"/>
          </a:xfrm>
          <a:prstGeom prst="line">
            <a:avLst/>
          </a:prstGeom>
          <a:noFill/>
          <a:ln w="28575">
            <a:solidFill>
              <a:schemeClr val="accent1">
                <a:lumMod val="50000"/>
              </a:scheme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8" name="Line 220">
            <a:extLst>
              <a:ext uri="{FF2B5EF4-FFF2-40B4-BE49-F238E27FC236}">
                <a16:creationId xmlns:a16="http://schemas.microsoft.com/office/drawing/2014/main" id="{FF1CF0EE-AF38-40F8-A935-20A9348131C2}"/>
              </a:ext>
            </a:extLst>
          </p:cNvPr>
          <p:cNvSpPr>
            <a:spLocks noChangeShapeType="1"/>
          </p:cNvSpPr>
          <p:nvPr/>
        </p:nvSpPr>
        <p:spPr bwMode="auto">
          <a:xfrm flipH="1">
            <a:off x="9144000" y="2537630"/>
            <a:ext cx="381000" cy="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99" name="Line 221">
            <a:extLst>
              <a:ext uri="{FF2B5EF4-FFF2-40B4-BE49-F238E27FC236}">
                <a16:creationId xmlns:a16="http://schemas.microsoft.com/office/drawing/2014/main" id="{7516C266-A861-4445-BFEB-7BE4899F8F13}"/>
              </a:ext>
            </a:extLst>
          </p:cNvPr>
          <p:cNvSpPr>
            <a:spLocks noChangeShapeType="1"/>
          </p:cNvSpPr>
          <p:nvPr/>
        </p:nvSpPr>
        <p:spPr bwMode="auto">
          <a:xfrm flipH="1">
            <a:off x="9296400" y="2537630"/>
            <a:ext cx="228600" cy="1524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0" name="Text Box 222">
            <a:extLst>
              <a:ext uri="{FF2B5EF4-FFF2-40B4-BE49-F238E27FC236}">
                <a16:creationId xmlns:a16="http://schemas.microsoft.com/office/drawing/2014/main" id="{3016B9E2-4DC9-4EA9-9E14-6DF24F5D67A2}"/>
              </a:ext>
            </a:extLst>
          </p:cNvPr>
          <p:cNvSpPr txBox="1">
            <a:spLocks noChangeArrowheads="1"/>
          </p:cNvSpPr>
          <p:nvPr/>
        </p:nvSpPr>
        <p:spPr bwMode="auto">
          <a:xfrm>
            <a:off x="8533503" y="3600381"/>
            <a:ext cx="2057400" cy="369332"/>
          </a:xfrm>
          <a:prstGeom prst="rect">
            <a:avLst/>
          </a:prstGeom>
          <a:noFill/>
          <a:ln w="2857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9999FF">
                    <a:lumMod val="50000"/>
                  </a:srgbClr>
                </a:solidFill>
                <a:effectLst/>
                <a:uLnTx/>
                <a:uFillTx/>
                <a:latin typeface="Arial" pitchFamily="34" charset="0"/>
                <a:ea typeface="+mn-ea"/>
                <a:cs typeface="Arial"/>
              </a:rPr>
              <a:t>HIV antigen</a:t>
            </a:r>
          </a:p>
        </p:txBody>
      </p:sp>
      <p:sp>
        <p:nvSpPr>
          <p:cNvPr id="201" name="Line 223">
            <a:extLst>
              <a:ext uri="{FF2B5EF4-FFF2-40B4-BE49-F238E27FC236}">
                <a16:creationId xmlns:a16="http://schemas.microsoft.com/office/drawing/2014/main" id="{1D0DC28D-671A-4CFB-BB3E-E5C688F75F01}"/>
              </a:ext>
            </a:extLst>
          </p:cNvPr>
          <p:cNvSpPr>
            <a:spLocks noChangeShapeType="1"/>
          </p:cNvSpPr>
          <p:nvPr/>
        </p:nvSpPr>
        <p:spPr bwMode="auto">
          <a:xfrm flipH="1" flipV="1">
            <a:off x="8763000" y="3299630"/>
            <a:ext cx="228600" cy="762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2" name="Line 224">
            <a:extLst>
              <a:ext uri="{FF2B5EF4-FFF2-40B4-BE49-F238E27FC236}">
                <a16:creationId xmlns:a16="http://schemas.microsoft.com/office/drawing/2014/main" id="{41DC7F1E-6718-4027-823A-9FCC8193BF10}"/>
              </a:ext>
            </a:extLst>
          </p:cNvPr>
          <p:cNvSpPr>
            <a:spLocks noChangeShapeType="1"/>
          </p:cNvSpPr>
          <p:nvPr/>
        </p:nvSpPr>
        <p:spPr bwMode="auto">
          <a:xfrm flipV="1">
            <a:off x="8991600" y="3147230"/>
            <a:ext cx="76200" cy="2286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3" name="Line 225">
            <a:extLst>
              <a:ext uri="{FF2B5EF4-FFF2-40B4-BE49-F238E27FC236}">
                <a16:creationId xmlns:a16="http://schemas.microsoft.com/office/drawing/2014/main" id="{35C856EB-6B66-4A88-8919-7C6659697C4B}"/>
              </a:ext>
            </a:extLst>
          </p:cNvPr>
          <p:cNvSpPr>
            <a:spLocks noChangeShapeType="1"/>
          </p:cNvSpPr>
          <p:nvPr/>
        </p:nvSpPr>
        <p:spPr bwMode="auto">
          <a:xfrm>
            <a:off x="8991600" y="3375830"/>
            <a:ext cx="76200" cy="76200"/>
          </a:xfrm>
          <a:prstGeom prst="line">
            <a:avLst/>
          </a:prstGeom>
          <a:noFill/>
          <a:ln w="28575">
            <a:solidFill>
              <a:schemeClr val="accent1">
                <a:lumMod val="50000"/>
              </a:scheme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8" name="Line 138">
            <a:extLst>
              <a:ext uri="{FF2B5EF4-FFF2-40B4-BE49-F238E27FC236}">
                <a16:creationId xmlns:a16="http://schemas.microsoft.com/office/drawing/2014/main" id="{2E0F44DA-F5CB-4B41-88A3-8EFEF04EA5F8}"/>
              </a:ext>
            </a:extLst>
          </p:cNvPr>
          <p:cNvSpPr>
            <a:spLocks noChangeShapeType="1"/>
          </p:cNvSpPr>
          <p:nvPr/>
        </p:nvSpPr>
        <p:spPr bwMode="auto">
          <a:xfrm>
            <a:off x="7454900" y="5712630"/>
            <a:ext cx="1444120" cy="0"/>
          </a:xfrm>
          <a:prstGeom prst="line">
            <a:avLst/>
          </a:prstGeom>
          <a:noFill/>
          <a:ln w="28575">
            <a:solidFill>
              <a:srgbClr val="FF99FF"/>
            </a:solidFill>
            <a:round/>
            <a:headEnd/>
            <a:tailEnd/>
          </a:ln>
          <a:effectLst>
            <a:prstShdw prst="shdw17" dist="17961" dir="2700000">
              <a:srgbClr val="FF99FF">
                <a:gamma/>
                <a:shade val="60000"/>
                <a:invGamma/>
              </a:srgbClr>
            </a:prst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09" name="Group 139">
            <a:extLst>
              <a:ext uri="{FF2B5EF4-FFF2-40B4-BE49-F238E27FC236}">
                <a16:creationId xmlns:a16="http://schemas.microsoft.com/office/drawing/2014/main" id="{82804879-E8C9-4060-8C3A-3F35D05D02BA}"/>
              </a:ext>
            </a:extLst>
          </p:cNvPr>
          <p:cNvGrpSpPr>
            <a:grpSpLocks/>
          </p:cNvGrpSpPr>
          <p:nvPr/>
        </p:nvGrpSpPr>
        <p:grpSpPr bwMode="auto">
          <a:xfrm rot="11594171">
            <a:off x="7668181" y="4988937"/>
            <a:ext cx="275071" cy="533400"/>
            <a:chOff x="960" y="1056"/>
            <a:chExt cx="96" cy="144"/>
          </a:xfrm>
        </p:grpSpPr>
        <p:sp>
          <p:nvSpPr>
            <p:cNvPr id="233" name="Line 140">
              <a:extLst>
                <a:ext uri="{FF2B5EF4-FFF2-40B4-BE49-F238E27FC236}">
                  <a16:creationId xmlns:a16="http://schemas.microsoft.com/office/drawing/2014/main" id="{2624054A-344E-4105-9F3E-67A7FB3A9299}"/>
                </a:ext>
              </a:extLst>
            </p:cNvPr>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4" name="Line 141">
              <a:extLst>
                <a:ext uri="{FF2B5EF4-FFF2-40B4-BE49-F238E27FC236}">
                  <a16:creationId xmlns:a16="http://schemas.microsoft.com/office/drawing/2014/main" id="{E6F9A5E4-7EF6-4471-9B56-BB7D1BC770F8}"/>
                </a:ext>
              </a:extLst>
            </p:cNvPr>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5" name="Line 142">
              <a:extLst>
                <a:ext uri="{FF2B5EF4-FFF2-40B4-BE49-F238E27FC236}">
                  <a16:creationId xmlns:a16="http://schemas.microsoft.com/office/drawing/2014/main" id="{6E085807-F384-4249-969C-11EB343AE758}"/>
                </a:ext>
              </a:extLst>
            </p:cNvPr>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sp>
        <p:nvSpPr>
          <p:cNvPr id="210" name="Oval 143">
            <a:extLst>
              <a:ext uri="{FF2B5EF4-FFF2-40B4-BE49-F238E27FC236}">
                <a16:creationId xmlns:a16="http://schemas.microsoft.com/office/drawing/2014/main" id="{785A61CD-F3CE-46A3-938E-13DA199495DF}"/>
              </a:ext>
            </a:extLst>
          </p:cNvPr>
          <p:cNvSpPr>
            <a:spLocks noChangeArrowheads="1"/>
          </p:cNvSpPr>
          <p:nvPr/>
        </p:nvSpPr>
        <p:spPr bwMode="auto">
          <a:xfrm>
            <a:off x="7532258" y="5560744"/>
            <a:ext cx="618909" cy="152400"/>
          </a:xfrm>
          <a:prstGeom prst="ellipse">
            <a:avLst/>
          </a:prstGeom>
          <a:solidFill>
            <a:schemeClr val="accent1"/>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1" name="Oval 144">
            <a:extLst>
              <a:ext uri="{FF2B5EF4-FFF2-40B4-BE49-F238E27FC236}">
                <a16:creationId xmlns:a16="http://schemas.microsoft.com/office/drawing/2014/main" id="{C8013B3E-AC35-4919-AED7-D94B4B29E8F8}"/>
              </a:ext>
            </a:extLst>
          </p:cNvPr>
          <p:cNvSpPr>
            <a:spLocks noChangeArrowheads="1"/>
          </p:cNvSpPr>
          <p:nvPr/>
        </p:nvSpPr>
        <p:spPr bwMode="auto">
          <a:xfrm flipV="1">
            <a:off x="8321928" y="5636430"/>
            <a:ext cx="481373" cy="76200"/>
          </a:xfrm>
          <a:prstGeom prst="ellipse">
            <a:avLst/>
          </a:prstGeom>
          <a:solidFill>
            <a:srgbClr val="FF6600"/>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12" name="Group 145">
            <a:extLst>
              <a:ext uri="{FF2B5EF4-FFF2-40B4-BE49-F238E27FC236}">
                <a16:creationId xmlns:a16="http://schemas.microsoft.com/office/drawing/2014/main" id="{FE80E62E-6E12-47CB-AE77-09ACFF0505A8}"/>
              </a:ext>
            </a:extLst>
          </p:cNvPr>
          <p:cNvGrpSpPr>
            <a:grpSpLocks/>
          </p:cNvGrpSpPr>
          <p:nvPr/>
        </p:nvGrpSpPr>
        <p:grpSpPr bwMode="auto">
          <a:xfrm rot="20043629">
            <a:off x="8142576" y="4645830"/>
            <a:ext cx="825212" cy="914400"/>
            <a:chOff x="4176" y="960"/>
            <a:chExt cx="576" cy="576"/>
          </a:xfrm>
        </p:grpSpPr>
        <p:grpSp>
          <p:nvGrpSpPr>
            <p:cNvPr id="213" name="Group 146">
              <a:extLst>
                <a:ext uri="{FF2B5EF4-FFF2-40B4-BE49-F238E27FC236}">
                  <a16:creationId xmlns:a16="http://schemas.microsoft.com/office/drawing/2014/main" id="{02A6F8F3-6FCB-4909-AA59-9EA416FDCF3F}"/>
                </a:ext>
              </a:extLst>
            </p:cNvPr>
            <p:cNvGrpSpPr>
              <a:grpSpLocks/>
            </p:cNvGrpSpPr>
            <p:nvPr/>
          </p:nvGrpSpPr>
          <p:grpSpPr bwMode="auto">
            <a:xfrm rot="7336825">
              <a:off x="4536" y="1176"/>
              <a:ext cx="144" cy="288"/>
              <a:chOff x="960" y="1056"/>
              <a:chExt cx="96" cy="144"/>
            </a:xfrm>
          </p:grpSpPr>
          <p:sp>
            <p:nvSpPr>
              <p:cNvPr id="230" name="Line 147">
                <a:extLst>
                  <a:ext uri="{FF2B5EF4-FFF2-40B4-BE49-F238E27FC236}">
                    <a16:creationId xmlns:a16="http://schemas.microsoft.com/office/drawing/2014/main" id="{BC1F0B18-7468-4A2B-9712-59BC76FCB330}"/>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1" name="Line 148">
                <a:extLst>
                  <a:ext uri="{FF2B5EF4-FFF2-40B4-BE49-F238E27FC236}">
                    <a16:creationId xmlns:a16="http://schemas.microsoft.com/office/drawing/2014/main" id="{75AE7F78-3D56-46F6-899B-D258DEFF666A}"/>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32" name="Line 149">
                <a:extLst>
                  <a:ext uri="{FF2B5EF4-FFF2-40B4-BE49-F238E27FC236}">
                    <a16:creationId xmlns:a16="http://schemas.microsoft.com/office/drawing/2014/main" id="{78E973CE-D3FD-4DD0-95C2-A097185528AB}"/>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4" name="Group 150">
              <a:extLst>
                <a:ext uri="{FF2B5EF4-FFF2-40B4-BE49-F238E27FC236}">
                  <a16:creationId xmlns:a16="http://schemas.microsoft.com/office/drawing/2014/main" id="{C819CF0A-0D94-412D-8F1B-03AC99C2CEB5}"/>
                </a:ext>
              </a:extLst>
            </p:cNvPr>
            <p:cNvGrpSpPr>
              <a:grpSpLocks/>
            </p:cNvGrpSpPr>
            <p:nvPr/>
          </p:nvGrpSpPr>
          <p:grpSpPr bwMode="auto">
            <a:xfrm rot="2481737">
              <a:off x="4512" y="960"/>
              <a:ext cx="144" cy="288"/>
              <a:chOff x="960" y="1056"/>
              <a:chExt cx="96" cy="144"/>
            </a:xfrm>
          </p:grpSpPr>
          <p:sp>
            <p:nvSpPr>
              <p:cNvPr id="227" name="Line 151">
                <a:extLst>
                  <a:ext uri="{FF2B5EF4-FFF2-40B4-BE49-F238E27FC236}">
                    <a16:creationId xmlns:a16="http://schemas.microsoft.com/office/drawing/2014/main" id="{7119CC68-40FA-48BD-992B-D60F4F24D8E0}"/>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8" name="Line 152">
                <a:extLst>
                  <a:ext uri="{FF2B5EF4-FFF2-40B4-BE49-F238E27FC236}">
                    <a16:creationId xmlns:a16="http://schemas.microsoft.com/office/drawing/2014/main" id="{AFD46692-C98A-485B-87A1-40D3FC466698}"/>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9" name="Line 153">
                <a:extLst>
                  <a:ext uri="{FF2B5EF4-FFF2-40B4-BE49-F238E27FC236}">
                    <a16:creationId xmlns:a16="http://schemas.microsoft.com/office/drawing/2014/main" id="{AE114382-B34D-4843-9FE5-61F42493172B}"/>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5" name="Group 154">
              <a:extLst>
                <a:ext uri="{FF2B5EF4-FFF2-40B4-BE49-F238E27FC236}">
                  <a16:creationId xmlns:a16="http://schemas.microsoft.com/office/drawing/2014/main" id="{BC9DE7C1-40E8-474E-A2F6-45CAC8D28B21}"/>
                </a:ext>
              </a:extLst>
            </p:cNvPr>
            <p:cNvGrpSpPr>
              <a:grpSpLocks/>
            </p:cNvGrpSpPr>
            <p:nvPr/>
          </p:nvGrpSpPr>
          <p:grpSpPr bwMode="auto">
            <a:xfrm rot="11479526">
              <a:off x="4368" y="1248"/>
              <a:ext cx="144" cy="288"/>
              <a:chOff x="960" y="1056"/>
              <a:chExt cx="96" cy="144"/>
            </a:xfrm>
          </p:grpSpPr>
          <p:sp>
            <p:nvSpPr>
              <p:cNvPr id="224" name="Line 155">
                <a:extLst>
                  <a:ext uri="{FF2B5EF4-FFF2-40B4-BE49-F238E27FC236}">
                    <a16:creationId xmlns:a16="http://schemas.microsoft.com/office/drawing/2014/main" id="{F07BF499-6427-4327-B390-FD87BA57F45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5" name="Line 156">
                <a:extLst>
                  <a:ext uri="{FF2B5EF4-FFF2-40B4-BE49-F238E27FC236}">
                    <a16:creationId xmlns:a16="http://schemas.microsoft.com/office/drawing/2014/main" id="{AE4CF167-EBBE-4FC9-ABC7-2EEB6735353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6" name="Line 157">
                <a:extLst>
                  <a:ext uri="{FF2B5EF4-FFF2-40B4-BE49-F238E27FC236}">
                    <a16:creationId xmlns:a16="http://schemas.microsoft.com/office/drawing/2014/main" id="{0B9AAEC4-B8A2-44AC-80DE-8DD98DBD2D6F}"/>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6" name="Group 158">
              <a:extLst>
                <a:ext uri="{FF2B5EF4-FFF2-40B4-BE49-F238E27FC236}">
                  <a16:creationId xmlns:a16="http://schemas.microsoft.com/office/drawing/2014/main" id="{6D136838-483C-4C28-901D-63AFEF8B2D46}"/>
                </a:ext>
              </a:extLst>
            </p:cNvPr>
            <p:cNvGrpSpPr>
              <a:grpSpLocks/>
            </p:cNvGrpSpPr>
            <p:nvPr/>
          </p:nvGrpSpPr>
          <p:grpSpPr bwMode="auto">
            <a:xfrm rot="-5019101">
              <a:off x="4248" y="1080"/>
              <a:ext cx="144" cy="288"/>
              <a:chOff x="960" y="1056"/>
              <a:chExt cx="96" cy="144"/>
            </a:xfrm>
          </p:grpSpPr>
          <p:sp>
            <p:nvSpPr>
              <p:cNvPr id="221" name="Line 159">
                <a:extLst>
                  <a:ext uri="{FF2B5EF4-FFF2-40B4-BE49-F238E27FC236}">
                    <a16:creationId xmlns:a16="http://schemas.microsoft.com/office/drawing/2014/main" id="{1567EA27-4D9D-41B6-A5A0-5F08E3332DD9}"/>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2" name="Line 160">
                <a:extLst>
                  <a:ext uri="{FF2B5EF4-FFF2-40B4-BE49-F238E27FC236}">
                    <a16:creationId xmlns:a16="http://schemas.microsoft.com/office/drawing/2014/main" id="{37B9D2D4-414E-4783-8C0C-271CCAC88D01}"/>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3" name="Line 161">
                <a:extLst>
                  <a:ext uri="{FF2B5EF4-FFF2-40B4-BE49-F238E27FC236}">
                    <a16:creationId xmlns:a16="http://schemas.microsoft.com/office/drawing/2014/main" id="{3F5C2B98-E8C6-41A4-BAB4-1E3AD2214C3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17" name="Group 162">
              <a:extLst>
                <a:ext uri="{FF2B5EF4-FFF2-40B4-BE49-F238E27FC236}">
                  <a16:creationId xmlns:a16="http://schemas.microsoft.com/office/drawing/2014/main" id="{0B837A13-589F-4AA7-8140-2765EAD90E46}"/>
                </a:ext>
              </a:extLst>
            </p:cNvPr>
            <p:cNvGrpSpPr>
              <a:grpSpLocks/>
            </p:cNvGrpSpPr>
            <p:nvPr/>
          </p:nvGrpSpPr>
          <p:grpSpPr bwMode="auto">
            <a:xfrm rot="-1394825">
              <a:off x="4319" y="960"/>
              <a:ext cx="192" cy="316"/>
              <a:chOff x="960" y="1056"/>
              <a:chExt cx="96" cy="144"/>
            </a:xfrm>
          </p:grpSpPr>
          <p:sp>
            <p:nvSpPr>
              <p:cNvPr id="218" name="Line 163">
                <a:extLst>
                  <a:ext uri="{FF2B5EF4-FFF2-40B4-BE49-F238E27FC236}">
                    <a16:creationId xmlns:a16="http://schemas.microsoft.com/office/drawing/2014/main" id="{57D4C9BF-15CD-477D-BD23-BC687DA7F98A}"/>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9" name="Line 164">
                <a:extLst>
                  <a:ext uri="{FF2B5EF4-FFF2-40B4-BE49-F238E27FC236}">
                    <a16:creationId xmlns:a16="http://schemas.microsoft.com/office/drawing/2014/main" id="{1EF23F4A-805E-4768-92AF-432DD4B5408D}"/>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20" name="Line 165">
                <a:extLst>
                  <a:ext uri="{FF2B5EF4-FFF2-40B4-BE49-F238E27FC236}">
                    <a16:creationId xmlns:a16="http://schemas.microsoft.com/office/drawing/2014/main" id="{DFEC5771-A108-417B-898B-817D5B486B67}"/>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38" name="Group 169">
            <a:extLst>
              <a:ext uri="{FF2B5EF4-FFF2-40B4-BE49-F238E27FC236}">
                <a16:creationId xmlns:a16="http://schemas.microsoft.com/office/drawing/2014/main" id="{E1BE5113-6F8A-4359-BAF9-A2B954CBC53D}"/>
              </a:ext>
            </a:extLst>
          </p:cNvPr>
          <p:cNvGrpSpPr>
            <a:grpSpLocks/>
          </p:cNvGrpSpPr>
          <p:nvPr/>
        </p:nvGrpSpPr>
        <p:grpSpPr bwMode="auto">
          <a:xfrm rot="2436077">
            <a:off x="8997950" y="5103030"/>
            <a:ext cx="412750" cy="381000"/>
            <a:chOff x="5040" y="2208"/>
            <a:chExt cx="288" cy="240"/>
          </a:xfrm>
        </p:grpSpPr>
        <p:sp>
          <p:nvSpPr>
            <p:cNvPr id="239" name="Oval 170">
              <a:extLst>
                <a:ext uri="{FF2B5EF4-FFF2-40B4-BE49-F238E27FC236}">
                  <a16:creationId xmlns:a16="http://schemas.microsoft.com/office/drawing/2014/main" id="{27600561-F569-4038-A896-E9118FC220E5}"/>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40" name="Group 171">
              <a:extLst>
                <a:ext uri="{FF2B5EF4-FFF2-40B4-BE49-F238E27FC236}">
                  <a16:creationId xmlns:a16="http://schemas.microsoft.com/office/drawing/2014/main" id="{2CB09540-9BFA-4437-BBB9-50AF0DB30E2B}"/>
                </a:ext>
              </a:extLst>
            </p:cNvPr>
            <p:cNvGrpSpPr>
              <a:grpSpLocks/>
            </p:cNvGrpSpPr>
            <p:nvPr/>
          </p:nvGrpSpPr>
          <p:grpSpPr bwMode="auto">
            <a:xfrm rot="1003678">
              <a:off x="5088" y="2208"/>
              <a:ext cx="192" cy="192"/>
              <a:chOff x="4992" y="2160"/>
              <a:chExt cx="192" cy="192"/>
            </a:xfrm>
          </p:grpSpPr>
          <p:sp>
            <p:nvSpPr>
              <p:cNvPr id="241" name="Oval 172">
                <a:extLst>
                  <a:ext uri="{FF2B5EF4-FFF2-40B4-BE49-F238E27FC236}">
                    <a16:creationId xmlns:a16="http://schemas.microsoft.com/office/drawing/2014/main" id="{EC488193-6282-456C-8D04-768C0C2BF86B}"/>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42" name="Line 173">
                <a:extLst>
                  <a:ext uri="{FF2B5EF4-FFF2-40B4-BE49-F238E27FC236}">
                    <a16:creationId xmlns:a16="http://schemas.microsoft.com/office/drawing/2014/main" id="{193E4DCD-7630-44F4-BFF8-755B3E93DAE4}"/>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43" name="Group 174">
            <a:extLst>
              <a:ext uri="{FF2B5EF4-FFF2-40B4-BE49-F238E27FC236}">
                <a16:creationId xmlns:a16="http://schemas.microsoft.com/office/drawing/2014/main" id="{A7B3B825-56EA-47F4-8E9E-5D7A42094BB5}"/>
              </a:ext>
            </a:extLst>
          </p:cNvPr>
          <p:cNvGrpSpPr>
            <a:grpSpLocks/>
          </p:cNvGrpSpPr>
          <p:nvPr/>
        </p:nvGrpSpPr>
        <p:grpSpPr bwMode="auto">
          <a:xfrm>
            <a:off x="8997950" y="4645830"/>
            <a:ext cx="412750" cy="381000"/>
            <a:chOff x="5040" y="2208"/>
            <a:chExt cx="288" cy="240"/>
          </a:xfrm>
        </p:grpSpPr>
        <p:sp>
          <p:nvSpPr>
            <p:cNvPr id="244" name="Oval 175">
              <a:extLst>
                <a:ext uri="{FF2B5EF4-FFF2-40B4-BE49-F238E27FC236}">
                  <a16:creationId xmlns:a16="http://schemas.microsoft.com/office/drawing/2014/main" id="{D3FA16FE-0E70-4768-BD6B-B90FEB9A41FA}"/>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45" name="Group 176">
              <a:extLst>
                <a:ext uri="{FF2B5EF4-FFF2-40B4-BE49-F238E27FC236}">
                  <a16:creationId xmlns:a16="http://schemas.microsoft.com/office/drawing/2014/main" id="{B88D4CA2-D15B-40DB-A43C-46BDB4F4AE53}"/>
                </a:ext>
              </a:extLst>
            </p:cNvPr>
            <p:cNvGrpSpPr>
              <a:grpSpLocks/>
            </p:cNvGrpSpPr>
            <p:nvPr/>
          </p:nvGrpSpPr>
          <p:grpSpPr bwMode="auto">
            <a:xfrm rot="1003678">
              <a:off x="5088" y="2208"/>
              <a:ext cx="192" cy="192"/>
              <a:chOff x="4992" y="2160"/>
              <a:chExt cx="192" cy="192"/>
            </a:xfrm>
          </p:grpSpPr>
          <p:sp>
            <p:nvSpPr>
              <p:cNvPr id="246" name="Oval 177">
                <a:extLst>
                  <a:ext uri="{FF2B5EF4-FFF2-40B4-BE49-F238E27FC236}">
                    <a16:creationId xmlns:a16="http://schemas.microsoft.com/office/drawing/2014/main" id="{96A1CB6C-409E-47CA-8A7B-2609A9713980}"/>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47" name="Line 178">
                <a:extLst>
                  <a:ext uri="{FF2B5EF4-FFF2-40B4-BE49-F238E27FC236}">
                    <a16:creationId xmlns:a16="http://schemas.microsoft.com/office/drawing/2014/main" id="{30DA6321-D94B-4C7B-856E-C0B2C7E30866}"/>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48" name="Group 179">
            <a:extLst>
              <a:ext uri="{FF2B5EF4-FFF2-40B4-BE49-F238E27FC236}">
                <a16:creationId xmlns:a16="http://schemas.microsoft.com/office/drawing/2014/main" id="{EAD3B625-B1A3-42FB-997C-B1FE82C04A81}"/>
              </a:ext>
            </a:extLst>
          </p:cNvPr>
          <p:cNvGrpSpPr>
            <a:grpSpLocks/>
          </p:cNvGrpSpPr>
          <p:nvPr/>
        </p:nvGrpSpPr>
        <p:grpSpPr bwMode="auto">
          <a:xfrm>
            <a:off x="8104188" y="4188630"/>
            <a:ext cx="412750" cy="381000"/>
            <a:chOff x="5040" y="2208"/>
            <a:chExt cx="288" cy="240"/>
          </a:xfrm>
        </p:grpSpPr>
        <p:sp>
          <p:nvSpPr>
            <p:cNvPr id="249" name="Oval 180">
              <a:extLst>
                <a:ext uri="{FF2B5EF4-FFF2-40B4-BE49-F238E27FC236}">
                  <a16:creationId xmlns:a16="http://schemas.microsoft.com/office/drawing/2014/main" id="{B1268CC7-FAE4-4ABD-88FC-AA202611CCB0}"/>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50" name="Group 181">
              <a:extLst>
                <a:ext uri="{FF2B5EF4-FFF2-40B4-BE49-F238E27FC236}">
                  <a16:creationId xmlns:a16="http://schemas.microsoft.com/office/drawing/2014/main" id="{8F169180-7881-4590-9663-B400CA1FA6BB}"/>
                </a:ext>
              </a:extLst>
            </p:cNvPr>
            <p:cNvGrpSpPr>
              <a:grpSpLocks/>
            </p:cNvGrpSpPr>
            <p:nvPr/>
          </p:nvGrpSpPr>
          <p:grpSpPr bwMode="auto">
            <a:xfrm rot="1003678">
              <a:off x="5088" y="2208"/>
              <a:ext cx="192" cy="192"/>
              <a:chOff x="4992" y="2160"/>
              <a:chExt cx="192" cy="192"/>
            </a:xfrm>
          </p:grpSpPr>
          <p:sp>
            <p:nvSpPr>
              <p:cNvPr id="251" name="Oval 182">
                <a:extLst>
                  <a:ext uri="{FF2B5EF4-FFF2-40B4-BE49-F238E27FC236}">
                    <a16:creationId xmlns:a16="http://schemas.microsoft.com/office/drawing/2014/main" id="{00BEC4D5-E222-4D6A-AAE0-5253FC20101E}"/>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52" name="Line 183">
                <a:extLst>
                  <a:ext uri="{FF2B5EF4-FFF2-40B4-BE49-F238E27FC236}">
                    <a16:creationId xmlns:a16="http://schemas.microsoft.com/office/drawing/2014/main" id="{8AB23C8C-2B9A-4917-83AC-74AF588E5446}"/>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53" name="Group 184">
            <a:extLst>
              <a:ext uri="{FF2B5EF4-FFF2-40B4-BE49-F238E27FC236}">
                <a16:creationId xmlns:a16="http://schemas.microsoft.com/office/drawing/2014/main" id="{DAFF8D4A-3D19-448F-A83B-8E518661EF66}"/>
              </a:ext>
            </a:extLst>
          </p:cNvPr>
          <p:cNvGrpSpPr>
            <a:grpSpLocks/>
          </p:cNvGrpSpPr>
          <p:nvPr/>
        </p:nvGrpSpPr>
        <p:grpSpPr bwMode="auto">
          <a:xfrm rot="20006097">
            <a:off x="7759700" y="4569630"/>
            <a:ext cx="412750" cy="381000"/>
            <a:chOff x="5040" y="2208"/>
            <a:chExt cx="288" cy="240"/>
          </a:xfrm>
        </p:grpSpPr>
        <p:sp>
          <p:nvSpPr>
            <p:cNvPr id="254" name="Oval 185">
              <a:extLst>
                <a:ext uri="{FF2B5EF4-FFF2-40B4-BE49-F238E27FC236}">
                  <a16:creationId xmlns:a16="http://schemas.microsoft.com/office/drawing/2014/main" id="{DE51B169-1941-47F0-AC28-8BA4FF4B0FF4}"/>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55" name="Group 186">
              <a:extLst>
                <a:ext uri="{FF2B5EF4-FFF2-40B4-BE49-F238E27FC236}">
                  <a16:creationId xmlns:a16="http://schemas.microsoft.com/office/drawing/2014/main" id="{B9C75A24-870E-43F7-B6E3-B729EEEBB1CA}"/>
                </a:ext>
              </a:extLst>
            </p:cNvPr>
            <p:cNvGrpSpPr>
              <a:grpSpLocks/>
            </p:cNvGrpSpPr>
            <p:nvPr/>
          </p:nvGrpSpPr>
          <p:grpSpPr bwMode="auto">
            <a:xfrm rot="1003678">
              <a:off x="5088" y="2208"/>
              <a:ext cx="192" cy="192"/>
              <a:chOff x="4992" y="2160"/>
              <a:chExt cx="192" cy="192"/>
            </a:xfrm>
          </p:grpSpPr>
          <p:sp>
            <p:nvSpPr>
              <p:cNvPr id="256" name="Oval 187">
                <a:extLst>
                  <a:ext uri="{FF2B5EF4-FFF2-40B4-BE49-F238E27FC236}">
                    <a16:creationId xmlns:a16="http://schemas.microsoft.com/office/drawing/2014/main" id="{D9D86BD1-2706-47BC-B39D-2C41A01E7FF9}"/>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57" name="Line 188">
                <a:extLst>
                  <a:ext uri="{FF2B5EF4-FFF2-40B4-BE49-F238E27FC236}">
                    <a16:creationId xmlns:a16="http://schemas.microsoft.com/office/drawing/2014/main" id="{2868EE47-3096-400B-9174-28CFB236D226}"/>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58" name="Group 194">
            <a:extLst>
              <a:ext uri="{FF2B5EF4-FFF2-40B4-BE49-F238E27FC236}">
                <a16:creationId xmlns:a16="http://schemas.microsoft.com/office/drawing/2014/main" id="{8A0C4449-4688-492B-B00B-C3AAF9076CC1}"/>
              </a:ext>
            </a:extLst>
          </p:cNvPr>
          <p:cNvGrpSpPr>
            <a:grpSpLocks/>
          </p:cNvGrpSpPr>
          <p:nvPr/>
        </p:nvGrpSpPr>
        <p:grpSpPr bwMode="auto">
          <a:xfrm>
            <a:off x="8723313" y="4264830"/>
            <a:ext cx="412750" cy="381000"/>
            <a:chOff x="5040" y="2208"/>
            <a:chExt cx="288" cy="240"/>
          </a:xfrm>
        </p:grpSpPr>
        <p:sp>
          <p:nvSpPr>
            <p:cNvPr id="259" name="Oval 195">
              <a:extLst>
                <a:ext uri="{FF2B5EF4-FFF2-40B4-BE49-F238E27FC236}">
                  <a16:creationId xmlns:a16="http://schemas.microsoft.com/office/drawing/2014/main" id="{4ED897A6-3C3B-4D71-9894-32F2D544AAD1}"/>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60" name="Group 196">
              <a:extLst>
                <a:ext uri="{FF2B5EF4-FFF2-40B4-BE49-F238E27FC236}">
                  <a16:creationId xmlns:a16="http://schemas.microsoft.com/office/drawing/2014/main" id="{BEFD63B7-4E3E-4052-8950-EB2731133340}"/>
                </a:ext>
              </a:extLst>
            </p:cNvPr>
            <p:cNvGrpSpPr>
              <a:grpSpLocks/>
            </p:cNvGrpSpPr>
            <p:nvPr/>
          </p:nvGrpSpPr>
          <p:grpSpPr bwMode="auto">
            <a:xfrm rot="1003678">
              <a:off x="5088" y="2208"/>
              <a:ext cx="192" cy="192"/>
              <a:chOff x="4992" y="2160"/>
              <a:chExt cx="192" cy="192"/>
            </a:xfrm>
          </p:grpSpPr>
          <p:sp>
            <p:nvSpPr>
              <p:cNvPr id="261" name="Oval 197">
                <a:extLst>
                  <a:ext uri="{FF2B5EF4-FFF2-40B4-BE49-F238E27FC236}">
                    <a16:creationId xmlns:a16="http://schemas.microsoft.com/office/drawing/2014/main" id="{7C6BE8D5-A7DB-48C8-8724-F61ED8BD891F}"/>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62" name="Line 198">
                <a:extLst>
                  <a:ext uri="{FF2B5EF4-FFF2-40B4-BE49-F238E27FC236}">
                    <a16:creationId xmlns:a16="http://schemas.microsoft.com/office/drawing/2014/main" id="{3F851153-5349-4A3C-B843-DEB39CDAF5EB}"/>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63" name="Group 199">
            <a:extLst>
              <a:ext uri="{FF2B5EF4-FFF2-40B4-BE49-F238E27FC236}">
                <a16:creationId xmlns:a16="http://schemas.microsoft.com/office/drawing/2014/main" id="{A81D7972-3CC4-4AF1-9CA2-AA48EEF69F41}"/>
              </a:ext>
            </a:extLst>
          </p:cNvPr>
          <p:cNvGrpSpPr>
            <a:grpSpLocks/>
          </p:cNvGrpSpPr>
          <p:nvPr/>
        </p:nvGrpSpPr>
        <p:grpSpPr bwMode="auto">
          <a:xfrm rot="16889794">
            <a:off x="7866857" y="5235587"/>
            <a:ext cx="457200" cy="344487"/>
            <a:chOff x="5040" y="2208"/>
            <a:chExt cx="288" cy="240"/>
          </a:xfrm>
        </p:grpSpPr>
        <p:sp>
          <p:nvSpPr>
            <p:cNvPr id="264" name="Oval 200">
              <a:extLst>
                <a:ext uri="{FF2B5EF4-FFF2-40B4-BE49-F238E27FC236}">
                  <a16:creationId xmlns:a16="http://schemas.microsoft.com/office/drawing/2014/main" id="{1E5E9751-3C58-405E-8C14-649A49F739AD}"/>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65" name="Group 201">
              <a:extLst>
                <a:ext uri="{FF2B5EF4-FFF2-40B4-BE49-F238E27FC236}">
                  <a16:creationId xmlns:a16="http://schemas.microsoft.com/office/drawing/2014/main" id="{C989FE2D-7D21-418B-9286-AC9B9977C0DE}"/>
                </a:ext>
              </a:extLst>
            </p:cNvPr>
            <p:cNvGrpSpPr>
              <a:grpSpLocks/>
            </p:cNvGrpSpPr>
            <p:nvPr/>
          </p:nvGrpSpPr>
          <p:grpSpPr bwMode="auto">
            <a:xfrm rot="1003678">
              <a:off x="5088" y="2208"/>
              <a:ext cx="192" cy="192"/>
              <a:chOff x="4992" y="2160"/>
              <a:chExt cx="192" cy="192"/>
            </a:xfrm>
          </p:grpSpPr>
          <p:sp>
            <p:nvSpPr>
              <p:cNvPr id="266" name="Oval 202">
                <a:extLst>
                  <a:ext uri="{FF2B5EF4-FFF2-40B4-BE49-F238E27FC236}">
                    <a16:creationId xmlns:a16="http://schemas.microsoft.com/office/drawing/2014/main" id="{966426AF-6759-4B5F-A847-12C05BA9004B}"/>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67" name="Line 203">
                <a:extLst>
                  <a:ext uri="{FF2B5EF4-FFF2-40B4-BE49-F238E27FC236}">
                    <a16:creationId xmlns:a16="http://schemas.microsoft.com/office/drawing/2014/main" id="{A54377DD-5612-4A11-96E3-39C682623E40}"/>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278" name="AutoShape 66">
            <a:extLst>
              <a:ext uri="{FF2B5EF4-FFF2-40B4-BE49-F238E27FC236}">
                <a16:creationId xmlns:a16="http://schemas.microsoft.com/office/drawing/2014/main" id="{242EFD5E-B0E5-407F-B20E-9FD589310750}"/>
              </a:ext>
            </a:extLst>
          </p:cNvPr>
          <p:cNvSpPr>
            <a:spLocks noChangeArrowheads="1"/>
          </p:cNvSpPr>
          <p:nvPr/>
        </p:nvSpPr>
        <p:spPr bwMode="auto">
          <a:xfrm>
            <a:off x="5959475" y="46585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79" name="AutoShape 209">
            <a:extLst>
              <a:ext uri="{FF2B5EF4-FFF2-40B4-BE49-F238E27FC236}">
                <a16:creationId xmlns:a16="http://schemas.microsoft.com/office/drawing/2014/main" id="{40CAE89B-D34B-4EAF-B2ED-E4226039AF14}"/>
              </a:ext>
            </a:extLst>
          </p:cNvPr>
          <p:cNvSpPr>
            <a:spLocks noChangeArrowheads="1"/>
          </p:cNvSpPr>
          <p:nvPr/>
        </p:nvSpPr>
        <p:spPr bwMode="auto">
          <a:xfrm>
            <a:off x="6308726" y="46585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0" name="AutoShape 40">
            <a:extLst>
              <a:ext uri="{FF2B5EF4-FFF2-40B4-BE49-F238E27FC236}">
                <a16:creationId xmlns:a16="http://schemas.microsoft.com/office/drawing/2014/main" id="{C10AFEBB-205D-4B5B-8621-B08EA851BD1E}"/>
              </a:ext>
            </a:extLst>
          </p:cNvPr>
          <p:cNvSpPr>
            <a:spLocks noChangeArrowheads="1"/>
          </p:cNvSpPr>
          <p:nvPr/>
        </p:nvSpPr>
        <p:spPr bwMode="auto">
          <a:xfrm>
            <a:off x="4829175" y="39092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1" name="AutoShape 67">
            <a:extLst>
              <a:ext uri="{FF2B5EF4-FFF2-40B4-BE49-F238E27FC236}">
                <a16:creationId xmlns:a16="http://schemas.microsoft.com/office/drawing/2014/main" id="{41F4223D-65C4-40C6-9837-245898C720B4}"/>
              </a:ext>
            </a:extLst>
          </p:cNvPr>
          <p:cNvSpPr>
            <a:spLocks noChangeArrowheads="1"/>
          </p:cNvSpPr>
          <p:nvPr/>
        </p:nvSpPr>
        <p:spPr bwMode="auto">
          <a:xfrm rot="3320220">
            <a:off x="5268119" y="4914911"/>
            <a:ext cx="457200" cy="2746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82" name="Group 68">
            <a:extLst>
              <a:ext uri="{FF2B5EF4-FFF2-40B4-BE49-F238E27FC236}">
                <a16:creationId xmlns:a16="http://schemas.microsoft.com/office/drawing/2014/main" id="{F220E7AE-8FA1-4954-97A4-5AFE435D0107}"/>
              </a:ext>
            </a:extLst>
          </p:cNvPr>
          <p:cNvGrpSpPr>
            <a:grpSpLocks/>
          </p:cNvGrpSpPr>
          <p:nvPr/>
        </p:nvGrpSpPr>
        <p:grpSpPr bwMode="auto">
          <a:xfrm>
            <a:off x="3638550" y="4518830"/>
            <a:ext cx="1512888" cy="1066800"/>
            <a:chOff x="3648" y="1104"/>
            <a:chExt cx="1056" cy="672"/>
          </a:xfrm>
        </p:grpSpPr>
        <p:sp>
          <p:nvSpPr>
            <p:cNvPr id="283" name="Line 69">
              <a:extLst>
                <a:ext uri="{FF2B5EF4-FFF2-40B4-BE49-F238E27FC236}">
                  <a16:creationId xmlns:a16="http://schemas.microsoft.com/office/drawing/2014/main" id="{F9D366A6-30C4-4A09-9F82-E89E961B505F}"/>
                </a:ext>
              </a:extLst>
            </p:cNvPr>
            <p:cNvSpPr>
              <a:spLocks noChangeShapeType="1"/>
            </p:cNvSpPr>
            <p:nvPr/>
          </p:nvSpPr>
          <p:spPr bwMode="auto">
            <a:xfrm>
              <a:off x="3648" y="1776"/>
              <a:ext cx="1008" cy="0"/>
            </a:xfrm>
            <a:prstGeom prst="line">
              <a:avLst/>
            </a:prstGeom>
            <a:noFill/>
            <a:ln w="28575">
              <a:solidFill>
                <a:srgbClr val="FF99FF"/>
              </a:solidFill>
              <a:round/>
              <a:headEnd/>
              <a:tailEnd/>
            </a:ln>
            <a:effectLst>
              <a:prstShdw prst="shdw17" dist="17961" dir="2700000">
                <a:srgbClr val="FF99FF">
                  <a:gamma/>
                  <a:shade val="60000"/>
                  <a:invGamma/>
                </a:srgbClr>
              </a:prst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84" name="Group 70">
              <a:extLst>
                <a:ext uri="{FF2B5EF4-FFF2-40B4-BE49-F238E27FC236}">
                  <a16:creationId xmlns:a16="http://schemas.microsoft.com/office/drawing/2014/main" id="{9197B3B9-8344-4D34-A013-8F44F32DE552}"/>
                </a:ext>
              </a:extLst>
            </p:cNvPr>
            <p:cNvGrpSpPr>
              <a:grpSpLocks/>
            </p:cNvGrpSpPr>
            <p:nvPr/>
          </p:nvGrpSpPr>
          <p:grpSpPr bwMode="auto">
            <a:xfrm rot="-8820115">
              <a:off x="3744" y="1296"/>
              <a:ext cx="192" cy="336"/>
              <a:chOff x="960" y="1056"/>
              <a:chExt cx="96" cy="144"/>
            </a:xfrm>
          </p:grpSpPr>
          <p:sp>
            <p:nvSpPr>
              <p:cNvPr id="308" name="Line 71">
                <a:extLst>
                  <a:ext uri="{FF2B5EF4-FFF2-40B4-BE49-F238E27FC236}">
                    <a16:creationId xmlns:a16="http://schemas.microsoft.com/office/drawing/2014/main" id="{4F056572-24C3-454B-8274-2B2E7208B7BC}"/>
                  </a:ext>
                </a:extLst>
              </p:cNvPr>
              <p:cNvSpPr>
                <a:spLocks noChangeShapeType="1"/>
              </p:cNvSpPr>
              <p:nvPr/>
            </p:nvSpPr>
            <p:spPr bwMode="auto">
              <a:xfrm>
                <a:off x="960"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9" name="Line 72">
                <a:extLst>
                  <a:ext uri="{FF2B5EF4-FFF2-40B4-BE49-F238E27FC236}">
                    <a16:creationId xmlns:a16="http://schemas.microsoft.com/office/drawing/2014/main" id="{F04DC1A4-58AC-4FF1-B3FF-FCDFA9A3CDF1}"/>
                  </a:ext>
                </a:extLst>
              </p:cNvPr>
              <p:cNvSpPr>
                <a:spLocks noChangeShapeType="1"/>
              </p:cNvSpPr>
              <p:nvPr/>
            </p:nvSpPr>
            <p:spPr bwMode="auto">
              <a:xfrm flipH="1">
                <a:off x="1008" y="1056"/>
                <a:ext cx="48" cy="48"/>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10" name="Line 73">
                <a:extLst>
                  <a:ext uri="{FF2B5EF4-FFF2-40B4-BE49-F238E27FC236}">
                    <a16:creationId xmlns:a16="http://schemas.microsoft.com/office/drawing/2014/main" id="{CFF5B8AB-E5AD-46A9-9E3F-6F48BD7043CF}"/>
                  </a:ext>
                </a:extLst>
              </p:cNvPr>
              <p:cNvSpPr>
                <a:spLocks noChangeShapeType="1"/>
              </p:cNvSpPr>
              <p:nvPr/>
            </p:nvSpPr>
            <p:spPr bwMode="auto">
              <a:xfrm>
                <a:off x="1008" y="1104"/>
                <a:ext cx="0" cy="96"/>
              </a:xfrm>
              <a:prstGeom prst="line">
                <a:avLst/>
              </a:prstGeom>
              <a:noFill/>
              <a:ln w="28575">
                <a:solidFill>
                  <a:srgbClr val="FF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sp>
          <p:nvSpPr>
            <p:cNvPr id="285" name="Oval 74">
              <a:extLst>
                <a:ext uri="{FF2B5EF4-FFF2-40B4-BE49-F238E27FC236}">
                  <a16:creationId xmlns:a16="http://schemas.microsoft.com/office/drawing/2014/main" id="{67AA224C-16CF-4962-A69D-67B9C54BC184}"/>
                </a:ext>
              </a:extLst>
            </p:cNvPr>
            <p:cNvSpPr>
              <a:spLocks noChangeArrowheads="1"/>
            </p:cNvSpPr>
            <p:nvPr/>
          </p:nvSpPr>
          <p:spPr bwMode="auto">
            <a:xfrm>
              <a:off x="3720" y="1680"/>
              <a:ext cx="432" cy="96"/>
            </a:xfrm>
            <a:prstGeom prst="ellipse">
              <a:avLst/>
            </a:prstGeom>
            <a:solidFill>
              <a:schemeClr val="accent1"/>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86" name="Oval 75">
              <a:extLst>
                <a:ext uri="{FF2B5EF4-FFF2-40B4-BE49-F238E27FC236}">
                  <a16:creationId xmlns:a16="http://schemas.microsoft.com/office/drawing/2014/main" id="{229F7C20-CAC8-4F73-87E5-7F5989893A31}"/>
                </a:ext>
              </a:extLst>
            </p:cNvPr>
            <p:cNvSpPr>
              <a:spLocks noChangeArrowheads="1"/>
            </p:cNvSpPr>
            <p:nvPr/>
          </p:nvSpPr>
          <p:spPr bwMode="auto">
            <a:xfrm flipV="1">
              <a:off x="4200" y="1728"/>
              <a:ext cx="336" cy="48"/>
            </a:xfrm>
            <a:prstGeom prst="ellipse">
              <a:avLst/>
            </a:prstGeom>
            <a:solidFill>
              <a:srgbClr val="FF6600"/>
            </a:solidFill>
            <a:ln w="285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287" name="Group 76">
              <a:extLst>
                <a:ext uri="{FF2B5EF4-FFF2-40B4-BE49-F238E27FC236}">
                  <a16:creationId xmlns:a16="http://schemas.microsoft.com/office/drawing/2014/main" id="{092785F3-DC31-4DE5-B017-D9F3ADC80DE3}"/>
                </a:ext>
              </a:extLst>
            </p:cNvPr>
            <p:cNvGrpSpPr>
              <a:grpSpLocks/>
            </p:cNvGrpSpPr>
            <p:nvPr/>
          </p:nvGrpSpPr>
          <p:grpSpPr bwMode="auto">
            <a:xfrm rot="-1556371">
              <a:off x="4128" y="1104"/>
              <a:ext cx="576" cy="576"/>
              <a:chOff x="4176" y="960"/>
              <a:chExt cx="576" cy="576"/>
            </a:xfrm>
          </p:grpSpPr>
          <p:grpSp>
            <p:nvGrpSpPr>
              <p:cNvPr id="288" name="Group 77">
                <a:extLst>
                  <a:ext uri="{FF2B5EF4-FFF2-40B4-BE49-F238E27FC236}">
                    <a16:creationId xmlns:a16="http://schemas.microsoft.com/office/drawing/2014/main" id="{2EA370E8-E185-4A84-AFA1-B20DCE4B6FE3}"/>
                  </a:ext>
                </a:extLst>
              </p:cNvPr>
              <p:cNvGrpSpPr>
                <a:grpSpLocks/>
              </p:cNvGrpSpPr>
              <p:nvPr/>
            </p:nvGrpSpPr>
            <p:grpSpPr bwMode="auto">
              <a:xfrm rot="7336825">
                <a:off x="4536" y="1176"/>
                <a:ext cx="144" cy="288"/>
                <a:chOff x="960" y="1056"/>
                <a:chExt cx="96" cy="144"/>
              </a:xfrm>
            </p:grpSpPr>
            <p:sp>
              <p:nvSpPr>
                <p:cNvPr id="305" name="Line 78">
                  <a:extLst>
                    <a:ext uri="{FF2B5EF4-FFF2-40B4-BE49-F238E27FC236}">
                      <a16:creationId xmlns:a16="http://schemas.microsoft.com/office/drawing/2014/main" id="{DACD81FB-F11C-420D-A328-7BD599C08F11}"/>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6" name="Line 79">
                  <a:extLst>
                    <a:ext uri="{FF2B5EF4-FFF2-40B4-BE49-F238E27FC236}">
                      <a16:creationId xmlns:a16="http://schemas.microsoft.com/office/drawing/2014/main" id="{F3D6F6D9-4F3E-4070-8565-05A2D9E8567A}"/>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7" name="Line 80">
                  <a:extLst>
                    <a:ext uri="{FF2B5EF4-FFF2-40B4-BE49-F238E27FC236}">
                      <a16:creationId xmlns:a16="http://schemas.microsoft.com/office/drawing/2014/main" id="{2901D656-9047-4A1E-846F-556F263F9E59}"/>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89" name="Group 81">
                <a:extLst>
                  <a:ext uri="{FF2B5EF4-FFF2-40B4-BE49-F238E27FC236}">
                    <a16:creationId xmlns:a16="http://schemas.microsoft.com/office/drawing/2014/main" id="{2F2F9C45-28F0-497A-91D4-14EDB7B8B7D0}"/>
                  </a:ext>
                </a:extLst>
              </p:cNvPr>
              <p:cNvGrpSpPr>
                <a:grpSpLocks/>
              </p:cNvGrpSpPr>
              <p:nvPr/>
            </p:nvGrpSpPr>
            <p:grpSpPr bwMode="auto">
              <a:xfrm rot="2481737">
                <a:off x="4512" y="960"/>
                <a:ext cx="144" cy="288"/>
                <a:chOff x="960" y="1056"/>
                <a:chExt cx="96" cy="144"/>
              </a:xfrm>
            </p:grpSpPr>
            <p:sp>
              <p:nvSpPr>
                <p:cNvPr id="302" name="Line 82">
                  <a:extLst>
                    <a:ext uri="{FF2B5EF4-FFF2-40B4-BE49-F238E27FC236}">
                      <a16:creationId xmlns:a16="http://schemas.microsoft.com/office/drawing/2014/main" id="{4C008C53-42BB-4AB1-9315-CE14B4238AA5}"/>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3" name="Line 83">
                  <a:extLst>
                    <a:ext uri="{FF2B5EF4-FFF2-40B4-BE49-F238E27FC236}">
                      <a16:creationId xmlns:a16="http://schemas.microsoft.com/office/drawing/2014/main" id="{48797AC6-4643-4D6D-B587-9B8EE4C4A952}"/>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4" name="Line 84">
                  <a:extLst>
                    <a:ext uri="{FF2B5EF4-FFF2-40B4-BE49-F238E27FC236}">
                      <a16:creationId xmlns:a16="http://schemas.microsoft.com/office/drawing/2014/main" id="{C348F20D-BFA8-4B3A-9C5A-891194763541}"/>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90" name="Group 85">
                <a:extLst>
                  <a:ext uri="{FF2B5EF4-FFF2-40B4-BE49-F238E27FC236}">
                    <a16:creationId xmlns:a16="http://schemas.microsoft.com/office/drawing/2014/main" id="{E2985F9F-5912-4441-8021-EF0DBE98903D}"/>
                  </a:ext>
                </a:extLst>
              </p:cNvPr>
              <p:cNvGrpSpPr>
                <a:grpSpLocks/>
              </p:cNvGrpSpPr>
              <p:nvPr/>
            </p:nvGrpSpPr>
            <p:grpSpPr bwMode="auto">
              <a:xfrm rot="11479526">
                <a:off x="4368" y="1248"/>
                <a:ext cx="144" cy="288"/>
                <a:chOff x="960" y="1056"/>
                <a:chExt cx="96" cy="144"/>
              </a:xfrm>
            </p:grpSpPr>
            <p:sp>
              <p:nvSpPr>
                <p:cNvPr id="299" name="Line 86">
                  <a:extLst>
                    <a:ext uri="{FF2B5EF4-FFF2-40B4-BE49-F238E27FC236}">
                      <a16:creationId xmlns:a16="http://schemas.microsoft.com/office/drawing/2014/main" id="{5A2EFA99-1AF0-48FC-B003-90742329D48C}"/>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0" name="Line 87">
                  <a:extLst>
                    <a:ext uri="{FF2B5EF4-FFF2-40B4-BE49-F238E27FC236}">
                      <a16:creationId xmlns:a16="http://schemas.microsoft.com/office/drawing/2014/main" id="{8138837D-2E45-4F2B-9F9F-0205A6401A80}"/>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01" name="Line 88">
                  <a:extLst>
                    <a:ext uri="{FF2B5EF4-FFF2-40B4-BE49-F238E27FC236}">
                      <a16:creationId xmlns:a16="http://schemas.microsoft.com/office/drawing/2014/main" id="{1894D14A-97BE-4359-8063-0805C1226E5F}"/>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91" name="Group 89">
                <a:extLst>
                  <a:ext uri="{FF2B5EF4-FFF2-40B4-BE49-F238E27FC236}">
                    <a16:creationId xmlns:a16="http://schemas.microsoft.com/office/drawing/2014/main" id="{48FFF765-7B2C-40CB-A067-F4935C0FD5D3}"/>
                  </a:ext>
                </a:extLst>
              </p:cNvPr>
              <p:cNvGrpSpPr>
                <a:grpSpLocks/>
              </p:cNvGrpSpPr>
              <p:nvPr/>
            </p:nvGrpSpPr>
            <p:grpSpPr bwMode="auto">
              <a:xfrm rot="-5019101">
                <a:off x="4248" y="1080"/>
                <a:ext cx="144" cy="288"/>
                <a:chOff x="960" y="1056"/>
                <a:chExt cx="96" cy="144"/>
              </a:xfrm>
            </p:grpSpPr>
            <p:sp>
              <p:nvSpPr>
                <p:cNvPr id="296" name="Line 90">
                  <a:extLst>
                    <a:ext uri="{FF2B5EF4-FFF2-40B4-BE49-F238E27FC236}">
                      <a16:creationId xmlns:a16="http://schemas.microsoft.com/office/drawing/2014/main" id="{C5D178F2-893C-4632-B508-5D4E358D22FE}"/>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7" name="Line 91">
                  <a:extLst>
                    <a:ext uri="{FF2B5EF4-FFF2-40B4-BE49-F238E27FC236}">
                      <a16:creationId xmlns:a16="http://schemas.microsoft.com/office/drawing/2014/main" id="{3FFB41FF-C1F5-4F6D-8B6C-D803669D727C}"/>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8" name="Line 92">
                  <a:extLst>
                    <a:ext uri="{FF2B5EF4-FFF2-40B4-BE49-F238E27FC236}">
                      <a16:creationId xmlns:a16="http://schemas.microsoft.com/office/drawing/2014/main" id="{F0B05D23-0AD5-48AE-A3AB-7D32A847DE86}"/>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92" name="Group 93">
                <a:extLst>
                  <a:ext uri="{FF2B5EF4-FFF2-40B4-BE49-F238E27FC236}">
                    <a16:creationId xmlns:a16="http://schemas.microsoft.com/office/drawing/2014/main" id="{E1012947-95BD-488C-8CF6-6991C2CD12BF}"/>
                  </a:ext>
                </a:extLst>
              </p:cNvPr>
              <p:cNvGrpSpPr>
                <a:grpSpLocks/>
              </p:cNvGrpSpPr>
              <p:nvPr/>
            </p:nvGrpSpPr>
            <p:grpSpPr bwMode="auto">
              <a:xfrm rot="-1394825">
                <a:off x="4319" y="960"/>
                <a:ext cx="192" cy="316"/>
                <a:chOff x="960" y="1056"/>
                <a:chExt cx="96" cy="144"/>
              </a:xfrm>
            </p:grpSpPr>
            <p:sp>
              <p:nvSpPr>
                <p:cNvPr id="293" name="Line 94">
                  <a:extLst>
                    <a:ext uri="{FF2B5EF4-FFF2-40B4-BE49-F238E27FC236}">
                      <a16:creationId xmlns:a16="http://schemas.microsoft.com/office/drawing/2014/main" id="{F5B25959-E53C-46AB-AD8A-5C0EFA5F795F}"/>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4" name="Line 95">
                  <a:extLst>
                    <a:ext uri="{FF2B5EF4-FFF2-40B4-BE49-F238E27FC236}">
                      <a16:creationId xmlns:a16="http://schemas.microsoft.com/office/drawing/2014/main" id="{D309BF70-8492-40E5-9BCC-2891A030E54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95" name="Line 96">
                  <a:extLst>
                    <a:ext uri="{FF2B5EF4-FFF2-40B4-BE49-F238E27FC236}">
                      <a16:creationId xmlns:a16="http://schemas.microsoft.com/office/drawing/2014/main" id="{FB8A7E89-434C-49B6-B22A-C88A61DBB660}"/>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grpSp>
        <p:nvGrpSpPr>
          <p:cNvPr id="316" name="Group 102">
            <a:extLst>
              <a:ext uri="{FF2B5EF4-FFF2-40B4-BE49-F238E27FC236}">
                <a16:creationId xmlns:a16="http://schemas.microsoft.com/office/drawing/2014/main" id="{6EA64A51-9846-4CF1-9FEA-40F1CFA975E4}"/>
              </a:ext>
            </a:extLst>
          </p:cNvPr>
          <p:cNvGrpSpPr>
            <a:grpSpLocks/>
          </p:cNvGrpSpPr>
          <p:nvPr/>
        </p:nvGrpSpPr>
        <p:grpSpPr bwMode="auto">
          <a:xfrm rot="2436077">
            <a:off x="5219700" y="4976030"/>
            <a:ext cx="412750" cy="381000"/>
            <a:chOff x="5040" y="2208"/>
            <a:chExt cx="288" cy="240"/>
          </a:xfrm>
        </p:grpSpPr>
        <p:sp>
          <p:nvSpPr>
            <p:cNvPr id="317" name="Oval 103">
              <a:extLst>
                <a:ext uri="{FF2B5EF4-FFF2-40B4-BE49-F238E27FC236}">
                  <a16:creationId xmlns:a16="http://schemas.microsoft.com/office/drawing/2014/main" id="{5E8C07FA-1147-4FBE-BB73-CDB0F25976FA}"/>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18" name="Group 104">
              <a:extLst>
                <a:ext uri="{FF2B5EF4-FFF2-40B4-BE49-F238E27FC236}">
                  <a16:creationId xmlns:a16="http://schemas.microsoft.com/office/drawing/2014/main" id="{802F7F12-53C7-42A1-85AC-E96797AC0035}"/>
                </a:ext>
              </a:extLst>
            </p:cNvPr>
            <p:cNvGrpSpPr>
              <a:grpSpLocks/>
            </p:cNvGrpSpPr>
            <p:nvPr/>
          </p:nvGrpSpPr>
          <p:grpSpPr bwMode="auto">
            <a:xfrm rot="1003678">
              <a:off x="5088" y="2208"/>
              <a:ext cx="192" cy="192"/>
              <a:chOff x="4992" y="2160"/>
              <a:chExt cx="192" cy="192"/>
            </a:xfrm>
          </p:grpSpPr>
          <p:sp>
            <p:nvSpPr>
              <p:cNvPr id="319" name="Oval 105">
                <a:extLst>
                  <a:ext uri="{FF2B5EF4-FFF2-40B4-BE49-F238E27FC236}">
                    <a16:creationId xmlns:a16="http://schemas.microsoft.com/office/drawing/2014/main" id="{08088CE4-74EB-402F-82F4-5CE73EB58BA8}"/>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20" name="Line 106">
                <a:extLst>
                  <a:ext uri="{FF2B5EF4-FFF2-40B4-BE49-F238E27FC236}">
                    <a16:creationId xmlns:a16="http://schemas.microsoft.com/office/drawing/2014/main" id="{276F853A-7591-4B5D-9BCC-8D8618F9AB4F}"/>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21" name="Group 107">
            <a:extLst>
              <a:ext uri="{FF2B5EF4-FFF2-40B4-BE49-F238E27FC236}">
                <a16:creationId xmlns:a16="http://schemas.microsoft.com/office/drawing/2014/main" id="{C1D0CD04-9480-4CEB-AB58-2582227B8920}"/>
              </a:ext>
            </a:extLst>
          </p:cNvPr>
          <p:cNvGrpSpPr>
            <a:grpSpLocks/>
          </p:cNvGrpSpPr>
          <p:nvPr/>
        </p:nvGrpSpPr>
        <p:grpSpPr bwMode="auto">
          <a:xfrm>
            <a:off x="5219700" y="4518830"/>
            <a:ext cx="412750" cy="381000"/>
            <a:chOff x="5040" y="2208"/>
            <a:chExt cx="288" cy="240"/>
          </a:xfrm>
        </p:grpSpPr>
        <p:sp>
          <p:nvSpPr>
            <p:cNvPr id="322" name="Oval 108">
              <a:extLst>
                <a:ext uri="{FF2B5EF4-FFF2-40B4-BE49-F238E27FC236}">
                  <a16:creationId xmlns:a16="http://schemas.microsoft.com/office/drawing/2014/main" id="{A48CAFEB-FCCA-4F6A-8839-5C8AB68E4D88}"/>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23" name="Group 109">
              <a:extLst>
                <a:ext uri="{FF2B5EF4-FFF2-40B4-BE49-F238E27FC236}">
                  <a16:creationId xmlns:a16="http://schemas.microsoft.com/office/drawing/2014/main" id="{34946B6E-A3B4-415A-96DD-DC10E4F72D3F}"/>
                </a:ext>
              </a:extLst>
            </p:cNvPr>
            <p:cNvGrpSpPr>
              <a:grpSpLocks/>
            </p:cNvGrpSpPr>
            <p:nvPr/>
          </p:nvGrpSpPr>
          <p:grpSpPr bwMode="auto">
            <a:xfrm rot="1003678">
              <a:off x="5088" y="2208"/>
              <a:ext cx="192" cy="192"/>
              <a:chOff x="4992" y="2160"/>
              <a:chExt cx="192" cy="192"/>
            </a:xfrm>
          </p:grpSpPr>
          <p:sp>
            <p:nvSpPr>
              <p:cNvPr id="324" name="Oval 110">
                <a:extLst>
                  <a:ext uri="{FF2B5EF4-FFF2-40B4-BE49-F238E27FC236}">
                    <a16:creationId xmlns:a16="http://schemas.microsoft.com/office/drawing/2014/main" id="{B3E33D8F-EBC2-4756-AB73-F61F8264F3B4}"/>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25" name="Line 111">
                <a:extLst>
                  <a:ext uri="{FF2B5EF4-FFF2-40B4-BE49-F238E27FC236}">
                    <a16:creationId xmlns:a16="http://schemas.microsoft.com/office/drawing/2014/main" id="{80BCD689-4235-4AD0-9DF5-0AFBB76CCBD6}"/>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26" name="Group 112">
            <a:extLst>
              <a:ext uri="{FF2B5EF4-FFF2-40B4-BE49-F238E27FC236}">
                <a16:creationId xmlns:a16="http://schemas.microsoft.com/office/drawing/2014/main" id="{C8DC32AF-B8CF-4AEF-88AB-53170BE6BFFC}"/>
              </a:ext>
            </a:extLst>
          </p:cNvPr>
          <p:cNvGrpSpPr>
            <a:grpSpLocks/>
          </p:cNvGrpSpPr>
          <p:nvPr/>
        </p:nvGrpSpPr>
        <p:grpSpPr bwMode="auto">
          <a:xfrm>
            <a:off x="4325938" y="4061630"/>
            <a:ext cx="412750" cy="381000"/>
            <a:chOff x="5040" y="2208"/>
            <a:chExt cx="288" cy="240"/>
          </a:xfrm>
        </p:grpSpPr>
        <p:sp>
          <p:nvSpPr>
            <p:cNvPr id="327" name="Oval 113">
              <a:extLst>
                <a:ext uri="{FF2B5EF4-FFF2-40B4-BE49-F238E27FC236}">
                  <a16:creationId xmlns:a16="http://schemas.microsoft.com/office/drawing/2014/main" id="{A0985014-BD46-4AEB-A2B4-D0B81821E077}"/>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28" name="Group 114">
              <a:extLst>
                <a:ext uri="{FF2B5EF4-FFF2-40B4-BE49-F238E27FC236}">
                  <a16:creationId xmlns:a16="http://schemas.microsoft.com/office/drawing/2014/main" id="{949266CD-C7B7-466E-AA6B-576BB621ABDC}"/>
                </a:ext>
              </a:extLst>
            </p:cNvPr>
            <p:cNvGrpSpPr>
              <a:grpSpLocks/>
            </p:cNvGrpSpPr>
            <p:nvPr/>
          </p:nvGrpSpPr>
          <p:grpSpPr bwMode="auto">
            <a:xfrm rot="1003678">
              <a:off x="5088" y="2208"/>
              <a:ext cx="192" cy="192"/>
              <a:chOff x="4992" y="2160"/>
              <a:chExt cx="192" cy="192"/>
            </a:xfrm>
          </p:grpSpPr>
          <p:sp>
            <p:nvSpPr>
              <p:cNvPr id="329" name="Oval 115">
                <a:extLst>
                  <a:ext uri="{FF2B5EF4-FFF2-40B4-BE49-F238E27FC236}">
                    <a16:creationId xmlns:a16="http://schemas.microsoft.com/office/drawing/2014/main" id="{345A25B5-4FCB-46DB-92DB-B6B2D1002074}"/>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30" name="Line 116">
                <a:extLst>
                  <a:ext uri="{FF2B5EF4-FFF2-40B4-BE49-F238E27FC236}">
                    <a16:creationId xmlns:a16="http://schemas.microsoft.com/office/drawing/2014/main" id="{ADB41E69-E720-4699-B5EF-036FF8CC5F54}"/>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31" name="Group 117">
            <a:extLst>
              <a:ext uri="{FF2B5EF4-FFF2-40B4-BE49-F238E27FC236}">
                <a16:creationId xmlns:a16="http://schemas.microsoft.com/office/drawing/2014/main" id="{949F892F-9FDB-4B2A-902C-E1DFA177C504}"/>
              </a:ext>
            </a:extLst>
          </p:cNvPr>
          <p:cNvGrpSpPr>
            <a:grpSpLocks/>
          </p:cNvGrpSpPr>
          <p:nvPr/>
        </p:nvGrpSpPr>
        <p:grpSpPr bwMode="auto">
          <a:xfrm rot="20006097">
            <a:off x="3981450" y="4442630"/>
            <a:ext cx="412750" cy="381000"/>
            <a:chOff x="5040" y="2208"/>
            <a:chExt cx="288" cy="240"/>
          </a:xfrm>
        </p:grpSpPr>
        <p:sp>
          <p:nvSpPr>
            <p:cNvPr id="332" name="Oval 118">
              <a:extLst>
                <a:ext uri="{FF2B5EF4-FFF2-40B4-BE49-F238E27FC236}">
                  <a16:creationId xmlns:a16="http://schemas.microsoft.com/office/drawing/2014/main" id="{242EDC12-850C-4E04-8CE2-1EF17340F96E}"/>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33" name="Group 119">
              <a:extLst>
                <a:ext uri="{FF2B5EF4-FFF2-40B4-BE49-F238E27FC236}">
                  <a16:creationId xmlns:a16="http://schemas.microsoft.com/office/drawing/2014/main" id="{4248190A-F9A0-43E7-AB00-AA78434B647D}"/>
                </a:ext>
              </a:extLst>
            </p:cNvPr>
            <p:cNvGrpSpPr>
              <a:grpSpLocks/>
            </p:cNvGrpSpPr>
            <p:nvPr/>
          </p:nvGrpSpPr>
          <p:grpSpPr bwMode="auto">
            <a:xfrm rot="1003678">
              <a:off x="5088" y="2208"/>
              <a:ext cx="192" cy="192"/>
              <a:chOff x="4992" y="2160"/>
              <a:chExt cx="192" cy="192"/>
            </a:xfrm>
          </p:grpSpPr>
          <p:sp>
            <p:nvSpPr>
              <p:cNvPr id="334" name="Oval 120">
                <a:extLst>
                  <a:ext uri="{FF2B5EF4-FFF2-40B4-BE49-F238E27FC236}">
                    <a16:creationId xmlns:a16="http://schemas.microsoft.com/office/drawing/2014/main" id="{8841A872-8098-47B3-BC7F-67939B7F4C56}"/>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35" name="Line 121">
                <a:extLst>
                  <a:ext uri="{FF2B5EF4-FFF2-40B4-BE49-F238E27FC236}">
                    <a16:creationId xmlns:a16="http://schemas.microsoft.com/office/drawing/2014/main" id="{3902171F-B0DE-4391-BDB8-A4DC8B76E21F}"/>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36" name="Group 122">
            <a:extLst>
              <a:ext uri="{FF2B5EF4-FFF2-40B4-BE49-F238E27FC236}">
                <a16:creationId xmlns:a16="http://schemas.microsoft.com/office/drawing/2014/main" id="{AB426D6A-E65E-40F6-8478-6830697A8219}"/>
              </a:ext>
            </a:extLst>
          </p:cNvPr>
          <p:cNvGrpSpPr>
            <a:grpSpLocks/>
          </p:cNvGrpSpPr>
          <p:nvPr/>
        </p:nvGrpSpPr>
        <p:grpSpPr bwMode="auto">
          <a:xfrm rot="20439911">
            <a:off x="4600575" y="3985430"/>
            <a:ext cx="412750" cy="381000"/>
            <a:chOff x="5040" y="2208"/>
            <a:chExt cx="288" cy="240"/>
          </a:xfrm>
        </p:grpSpPr>
        <p:sp>
          <p:nvSpPr>
            <p:cNvPr id="337" name="Oval 123">
              <a:extLst>
                <a:ext uri="{FF2B5EF4-FFF2-40B4-BE49-F238E27FC236}">
                  <a16:creationId xmlns:a16="http://schemas.microsoft.com/office/drawing/2014/main" id="{288F4A4A-88DE-4C51-96CD-E07262F538BC}"/>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38" name="Group 124">
              <a:extLst>
                <a:ext uri="{FF2B5EF4-FFF2-40B4-BE49-F238E27FC236}">
                  <a16:creationId xmlns:a16="http://schemas.microsoft.com/office/drawing/2014/main" id="{EE8E8989-B74B-4AB4-94F6-5F07AE97C532}"/>
                </a:ext>
              </a:extLst>
            </p:cNvPr>
            <p:cNvGrpSpPr>
              <a:grpSpLocks/>
            </p:cNvGrpSpPr>
            <p:nvPr/>
          </p:nvGrpSpPr>
          <p:grpSpPr bwMode="auto">
            <a:xfrm rot="1003678">
              <a:off x="5088" y="2208"/>
              <a:ext cx="192" cy="192"/>
              <a:chOff x="4992" y="2160"/>
              <a:chExt cx="192" cy="192"/>
            </a:xfrm>
          </p:grpSpPr>
          <p:sp>
            <p:nvSpPr>
              <p:cNvPr id="339" name="Oval 125">
                <a:extLst>
                  <a:ext uri="{FF2B5EF4-FFF2-40B4-BE49-F238E27FC236}">
                    <a16:creationId xmlns:a16="http://schemas.microsoft.com/office/drawing/2014/main" id="{D63789AB-C450-4DF8-8FBB-FA6FDF262563}"/>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40" name="Line 126">
                <a:extLst>
                  <a:ext uri="{FF2B5EF4-FFF2-40B4-BE49-F238E27FC236}">
                    <a16:creationId xmlns:a16="http://schemas.microsoft.com/office/drawing/2014/main" id="{91E89C16-8302-4BFE-AAE1-8817697945D7}"/>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41" name="Group 127">
            <a:extLst>
              <a:ext uri="{FF2B5EF4-FFF2-40B4-BE49-F238E27FC236}">
                <a16:creationId xmlns:a16="http://schemas.microsoft.com/office/drawing/2014/main" id="{253A8D71-ACCC-48B9-AD3C-7A1154007368}"/>
              </a:ext>
            </a:extLst>
          </p:cNvPr>
          <p:cNvGrpSpPr>
            <a:grpSpLocks/>
          </p:cNvGrpSpPr>
          <p:nvPr/>
        </p:nvGrpSpPr>
        <p:grpSpPr bwMode="auto">
          <a:xfrm>
            <a:off x="4945063" y="4137830"/>
            <a:ext cx="412750" cy="381000"/>
            <a:chOff x="5040" y="2208"/>
            <a:chExt cx="288" cy="240"/>
          </a:xfrm>
        </p:grpSpPr>
        <p:sp>
          <p:nvSpPr>
            <p:cNvPr id="342" name="Oval 128">
              <a:extLst>
                <a:ext uri="{FF2B5EF4-FFF2-40B4-BE49-F238E27FC236}">
                  <a16:creationId xmlns:a16="http://schemas.microsoft.com/office/drawing/2014/main" id="{DC0ECE5C-7F72-40F6-9C1D-5F6DE12C98AF}"/>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43" name="Group 129">
              <a:extLst>
                <a:ext uri="{FF2B5EF4-FFF2-40B4-BE49-F238E27FC236}">
                  <a16:creationId xmlns:a16="http://schemas.microsoft.com/office/drawing/2014/main" id="{CC4E76A1-66F1-4498-974E-907169E1C3F9}"/>
                </a:ext>
              </a:extLst>
            </p:cNvPr>
            <p:cNvGrpSpPr>
              <a:grpSpLocks/>
            </p:cNvGrpSpPr>
            <p:nvPr/>
          </p:nvGrpSpPr>
          <p:grpSpPr bwMode="auto">
            <a:xfrm rot="1003678">
              <a:off x="5088" y="2208"/>
              <a:ext cx="192" cy="192"/>
              <a:chOff x="4992" y="2160"/>
              <a:chExt cx="192" cy="192"/>
            </a:xfrm>
          </p:grpSpPr>
          <p:sp>
            <p:nvSpPr>
              <p:cNvPr id="344" name="Oval 130">
                <a:extLst>
                  <a:ext uri="{FF2B5EF4-FFF2-40B4-BE49-F238E27FC236}">
                    <a16:creationId xmlns:a16="http://schemas.microsoft.com/office/drawing/2014/main" id="{9AAD8259-2199-45B4-82C3-E9ECD4219F1A}"/>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45" name="Line 131">
                <a:extLst>
                  <a:ext uri="{FF2B5EF4-FFF2-40B4-BE49-F238E27FC236}">
                    <a16:creationId xmlns:a16="http://schemas.microsoft.com/office/drawing/2014/main" id="{F6DF9619-1334-4159-8369-35249209F4A5}"/>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346" name="Group 132">
            <a:extLst>
              <a:ext uri="{FF2B5EF4-FFF2-40B4-BE49-F238E27FC236}">
                <a16:creationId xmlns:a16="http://schemas.microsoft.com/office/drawing/2014/main" id="{12586630-4D8C-41ED-A9A0-D3CA2BBF7F71}"/>
              </a:ext>
            </a:extLst>
          </p:cNvPr>
          <p:cNvGrpSpPr>
            <a:grpSpLocks/>
          </p:cNvGrpSpPr>
          <p:nvPr/>
        </p:nvGrpSpPr>
        <p:grpSpPr bwMode="auto">
          <a:xfrm rot="16889794">
            <a:off x="4063207" y="5108587"/>
            <a:ext cx="457200" cy="344487"/>
            <a:chOff x="5040" y="2208"/>
            <a:chExt cx="288" cy="240"/>
          </a:xfrm>
        </p:grpSpPr>
        <p:sp>
          <p:nvSpPr>
            <p:cNvPr id="347" name="Oval 133">
              <a:extLst>
                <a:ext uri="{FF2B5EF4-FFF2-40B4-BE49-F238E27FC236}">
                  <a16:creationId xmlns:a16="http://schemas.microsoft.com/office/drawing/2014/main" id="{A43F4BE0-6A0E-441D-B907-D8859727CF78}"/>
                </a:ext>
              </a:extLst>
            </p:cNvPr>
            <p:cNvSpPr>
              <a:spLocks noChangeArrowheads="1"/>
            </p:cNvSpPr>
            <p:nvPr/>
          </p:nvSpPr>
          <p:spPr bwMode="auto">
            <a:xfrm>
              <a:off x="5040" y="2400"/>
              <a:ext cx="288" cy="48"/>
            </a:xfrm>
            <a:prstGeom prst="ellipse">
              <a:avLst/>
            </a:prstGeom>
            <a:solidFill>
              <a:srgbClr val="FF33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48" name="Group 134">
              <a:extLst>
                <a:ext uri="{FF2B5EF4-FFF2-40B4-BE49-F238E27FC236}">
                  <a16:creationId xmlns:a16="http://schemas.microsoft.com/office/drawing/2014/main" id="{35ABCFA0-A5EC-47C7-8C3B-6A75CD4EF4E2}"/>
                </a:ext>
              </a:extLst>
            </p:cNvPr>
            <p:cNvGrpSpPr>
              <a:grpSpLocks/>
            </p:cNvGrpSpPr>
            <p:nvPr/>
          </p:nvGrpSpPr>
          <p:grpSpPr bwMode="auto">
            <a:xfrm rot="1003678">
              <a:off x="5088" y="2208"/>
              <a:ext cx="192" cy="192"/>
              <a:chOff x="4992" y="2160"/>
              <a:chExt cx="192" cy="192"/>
            </a:xfrm>
          </p:grpSpPr>
          <p:sp>
            <p:nvSpPr>
              <p:cNvPr id="349" name="Oval 135">
                <a:extLst>
                  <a:ext uri="{FF2B5EF4-FFF2-40B4-BE49-F238E27FC236}">
                    <a16:creationId xmlns:a16="http://schemas.microsoft.com/office/drawing/2014/main" id="{C1594B33-EBFE-4A8F-88EE-597DEAD3A205}"/>
                  </a:ext>
                </a:extLst>
              </p:cNvPr>
              <p:cNvSpPr>
                <a:spLocks noChangeArrowheads="1"/>
              </p:cNvSpPr>
              <p:nvPr/>
            </p:nvSpPr>
            <p:spPr bwMode="auto">
              <a:xfrm>
                <a:off x="4992" y="2160"/>
                <a:ext cx="192" cy="48"/>
              </a:xfrm>
              <a:prstGeom prst="ellipse">
                <a:avLst/>
              </a:prstGeom>
              <a:solidFill>
                <a:srgbClr val="FFFF00"/>
              </a:solidFill>
              <a:ln w="19050" algn="ctr">
                <a:solidFill>
                  <a:srgbClr val="0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0" name="Line 136">
                <a:extLst>
                  <a:ext uri="{FF2B5EF4-FFF2-40B4-BE49-F238E27FC236}">
                    <a16:creationId xmlns:a16="http://schemas.microsoft.com/office/drawing/2014/main" id="{8C658A75-F043-425E-88A2-C9DEAD0BBA68}"/>
                  </a:ext>
                </a:extLst>
              </p:cNvPr>
              <p:cNvSpPr>
                <a:spLocks noChangeShapeType="1"/>
              </p:cNvSpPr>
              <p:nvPr/>
            </p:nvSpPr>
            <p:spPr bwMode="auto">
              <a:xfrm rot="-5400000">
                <a:off x="5016" y="2280"/>
                <a:ext cx="144" cy="0"/>
              </a:xfrm>
              <a:prstGeom prst="line">
                <a:avLst/>
              </a:prstGeom>
              <a:noFill/>
              <a:ln w="19050">
                <a:solidFill>
                  <a:srgbClr val="00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351" name="AutoShape 204">
            <a:extLst>
              <a:ext uri="{FF2B5EF4-FFF2-40B4-BE49-F238E27FC236}">
                <a16:creationId xmlns:a16="http://schemas.microsoft.com/office/drawing/2014/main" id="{A20D544B-00A1-4F1A-BDAF-5ADEC1FCB34C}"/>
              </a:ext>
            </a:extLst>
          </p:cNvPr>
          <p:cNvSpPr>
            <a:spLocks noChangeArrowheads="1"/>
          </p:cNvSpPr>
          <p:nvPr/>
        </p:nvSpPr>
        <p:spPr bwMode="auto">
          <a:xfrm rot="21170886">
            <a:off x="3913188" y="43664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2" name="AutoShape 205">
            <a:extLst>
              <a:ext uri="{FF2B5EF4-FFF2-40B4-BE49-F238E27FC236}">
                <a16:creationId xmlns:a16="http://schemas.microsoft.com/office/drawing/2014/main" id="{AEA39BF8-74D7-4749-A54D-14FCE2096F4F}"/>
              </a:ext>
            </a:extLst>
          </p:cNvPr>
          <p:cNvSpPr>
            <a:spLocks noChangeArrowheads="1"/>
          </p:cNvSpPr>
          <p:nvPr/>
        </p:nvSpPr>
        <p:spPr bwMode="auto">
          <a:xfrm rot="1015650">
            <a:off x="4945063" y="4061630"/>
            <a:ext cx="411162"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3" name="AutoShape 206">
            <a:extLst>
              <a:ext uri="{FF2B5EF4-FFF2-40B4-BE49-F238E27FC236}">
                <a16:creationId xmlns:a16="http://schemas.microsoft.com/office/drawing/2014/main" id="{99A019E6-B672-4813-8A5E-A26EAEDD856D}"/>
              </a:ext>
            </a:extLst>
          </p:cNvPr>
          <p:cNvSpPr>
            <a:spLocks noChangeArrowheads="1"/>
          </p:cNvSpPr>
          <p:nvPr/>
        </p:nvSpPr>
        <p:spPr bwMode="auto">
          <a:xfrm rot="1294981">
            <a:off x="5287963" y="44426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4" name="AutoShape 207">
            <a:extLst>
              <a:ext uri="{FF2B5EF4-FFF2-40B4-BE49-F238E27FC236}">
                <a16:creationId xmlns:a16="http://schemas.microsoft.com/office/drawing/2014/main" id="{834032BF-9C0B-4EB8-B167-099EE6622224}"/>
              </a:ext>
            </a:extLst>
          </p:cNvPr>
          <p:cNvSpPr>
            <a:spLocks noChangeArrowheads="1"/>
          </p:cNvSpPr>
          <p:nvPr/>
        </p:nvSpPr>
        <p:spPr bwMode="auto">
          <a:xfrm rot="19116838">
            <a:off x="3981450" y="50522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56" name="AutoShape 210">
            <a:extLst>
              <a:ext uri="{FF2B5EF4-FFF2-40B4-BE49-F238E27FC236}">
                <a16:creationId xmlns:a16="http://schemas.microsoft.com/office/drawing/2014/main" id="{BA14AD6E-FBFA-415B-B539-B71BA0271FF4}"/>
              </a:ext>
            </a:extLst>
          </p:cNvPr>
          <p:cNvSpPr>
            <a:spLocks noChangeArrowheads="1"/>
          </p:cNvSpPr>
          <p:nvPr/>
        </p:nvSpPr>
        <p:spPr bwMode="auto">
          <a:xfrm rot="902783">
            <a:off x="4325938" y="3985430"/>
            <a:ext cx="412750" cy="304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19050" algn="ctr">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445" name="Text Box 41">
            <a:extLst>
              <a:ext uri="{FF2B5EF4-FFF2-40B4-BE49-F238E27FC236}">
                <a16:creationId xmlns:a16="http://schemas.microsoft.com/office/drawing/2014/main" id="{75160C01-ACD1-486C-9F23-C200BF917C9F}"/>
              </a:ext>
            </a:extLst>
          </p:cNvPr>
          <p:cNvSpPr txBox="1">
            <a:spLocks noChangeArrowheads="1"/>
          </p:cNvSpPr>
          <p:nvPr/>
        </p:nvSpPr>
        <p:spPr bwMode="auto">
          <a:xfrm>
            <a:off x="2289409" y="2389235"/>
            <a:ext cx="3016249" cy="923330"/>
          </a:xfrm>
          <a:prstGeom prst="rect">
            <a:avLst/>
          </a:prstGeom>
          <a:noFill/>
          <a:ln w="19050"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9999FF">
                    <a:lumMod val="50000"/>
                  </a:srgbClr>
                </a:solidFill>
                <a:effectLst/>
                <a:uLnTx/>
                <a:uFillTx/>
                <a:latin typeface="Arial" pitchFamily="34" charset="0"/>
                <a:ea typeface="+mn-ea"/>
                <a:cs typeface="Arial"/>
              </a:rPr>
              <a:t>Antigen</a:t>
            </a:r>
            <a:r>
              <a:rPr kumimoji="0" lang="en-US" sz="1800" b="0" i="0" u="none" strike="noStrike" kern="1200" cap="none" spc="0" normalizeH="0" baseline="0" noProof="0" dirty="0">
                <a:ln>
                  <a:noFill/>
                </a:ln>
                <a:solidFill>
                  <a:srgbClr val="9999FF">
                    <a:lumMod val="50000"/>
                  </a:srgbClr>
                </a:solidFill>
                <a:effectLst/>
                <a:uLnTx/>
                <a:uFillTx/>
                <a:latin typeface="Arial" pitchFamily="34" charset="0"/>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99FF">
                    <a:lumMod val="50000"/>
                  </a:srgbClr>
                </a:solidFill>
                <a:effectLst/>
                <a:uLnTx/>
                <a:uFillTx/>
                <a:latin typeface="Arial" pitchFamily="34" charset="0"/>
                <a:ea typeface="+mn-ea"/>
                <a:cs typeface="Arial"/>
              </a:rPr>
              <a:t>Recombinant proteins or synthetic peptides</a:t>
            </a:r>
          </a:p>
        </p:txBody>
      </p:sp>
      <p:grpSp>
        <p:nvGrpSpPr>
          <p:cNvPr id="236" name="Group 46">
            <a:extLst>
              <a:ext uri="{FF2B5EF4-FFF2-40B4-BE49-F238E27FC236}">
                <a16:creationId xmlns:a16="http://schemas.microsoft.com/office/drawing/2014/main" id="{80F1C450-119D-4D95-BF8B-71C4A4C3A82B}"/>
              </a:ext>
            </a:extLst>
          </p:cNvPr>
          <p:cNvGrpSpPr>
            <a:grpSpLocks/>
          </p:cNvGrpSpPr>
          <p:nvPr/>
        </p:nvGrpSpPr>
        <p:grpSpPr bwMode="auto">
          <a:xfrm>
            <a:off x="2785774" y="1355091"/>
            <a:ext cx="242888" cy="457200"/>
            <a:chOff x="960" y="1056"/>
            <a:chExt cx="96" cy="144"/>
          </a:xfrm>
        </p:grpSpPr>
        <p:sp>
          <p:nvSpPr>
            <p:cNvPr id="237" name="Line 47">
              <a:extLst>
                <a:ext uri="{FF2B5EF4-FFF2-40B4-BE49-F238E27FC236}">
                  <a16:creationId xmlns:a16="http://schemas.microsoft.com/office/drawing/2014/main" id="{D47F9712-9BA2-41E8-A6CA-2ED18AF77B1B}"/>
                </a:ext>
              </a:extLst>
            </p:cNvPr>
            <p:cNvSpPr>
              <a:spLocks noChangeShapeType="1"/>
            </p:cNvSpPr>
            <p:nvPr/>
          </p:nvSpPr>
          <p:spPr bwMode="auto">
            <a:xfrm>
              <a:off x="960"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8" name="Line 48">
              <a:extLst>
                <a:ext uri="{FF2B5EF4-FFF2-40B4-BE49-F238E27FC236}">
                  <a16:creationId xmlns:a16="http://schemas.microsoft.com/office/drawing/2014/main" id="{EFD676FE-31E6-48B9-B220-9E8552B1F2CE}"/>
                </a:ext>
              </a:extLst>
            </p:cNvPr>
            <p:cNvSpPr>
              <a:spLocks noChangeShapeType="1"/>
            </p:cNvSpPr>
            <p:nvPr/>
          </p:nvSpPr>
          <p:spPr bwMode="auto">
            <a:xfrm flipH="1">
              <a:off x="1008"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9" name="Line 49">
              <a:extLst>
                <a:ext uri="{FF2B5EF4-FFF2-40B4-BE49-F238E27FC236}">
                  <a16:creationId xmlns:a16="http://schemas.microsoft.com/office/drawing/2014/main" id="{7398E781-C3EB-41B6-AAE2-3E3F1C1BBD87}"/>
                </a:ext>
              </a:extLst>
            </p:cNvPr>
            <p:cNvSpPr>
              <a:spLocks noChangeShapeType="1"/>
            </p:cNvSpPr>
            <p:nvPr/>
          </p:nvSpPr>
          <p:spPr bwMode="auto">
            <a:xfrm>
              <a:off x="1008" y="1104"/>
              <a:ext cx="0" cy="96"/>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70" name="Group 46">
            <a:extLst>
              <a:ext uri="{FF2B5EF4-FFF2-40B4-BE49-F238E27FC236}">
                <a16:creationId xmlns:a16="http://schemas.microsoft.com/office/drawing/2014/main" id="{41E3BB46-08A8-40FB-B803-5794AAD4A445}"/>
              </a:ext>
            </a:extLst>
          </p:cNvPr>
          <p:cNvGrpSpPr>
            <a:grpSpLocks/>
          </p:cNvGrpSpPr>
          <p:nvPr/>
        </p:nvGrpSpPr>
        <p:grpSpPr bwMode="auto">
          <a:xfrm>
            <a:off x="6627579" y="1804316"/>
            <a:ext cx="242888" cy="457200"/>
            <a:chOff x="960" y="1056"/>
            <a:chExt cx="96" cy="144"/>
          </a:xfrm>
        </p:grpSpPr>
        <p:sp>
          <p:nvSpPr>
            <p:cNvPr id="271" name="Line 47">
              <a:extLst>
                <a:ext uri="{FF2B5EF4-FFF2-40B4-BE49-F238E27FC236}">
                  <a16:creationId xmlns:a16="http://schemas.microsoft.com/office/drawing/2014/main" id="{A0652A02-A556-4F1B-BB22-75B46803D03C}"/>
                </a:ext>
              </a:extLst>
            </p:cNvPr>
            <p:cNvSpPr>
              <a:spLocks noChangeShapeType="1"/>
            </p:cNvSpPr>
            <p:nvPr/>
          </p:nvSpPr>
          <p:spPr bwMode="auto">
            <a:xfrm>
              <a:off x="960"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2" name="Line 48">
              <a:extLst>
                <a:ext uri="{FF2B5EF4-FFF2-40B4-BE49-F238E27FC236}">
                  <a16:creationId xmlns:a16="http://schemas.microsoft.com/office/drawing/2014/main" id="{AAAFE2D3-C8CC-4A23-A83A-A653070A56D2}"/>
                </a:ext>
              </a:extLst>
            </p:cNvPr>
            <p:cNvSpPr>
              <a:spLocks noChangeShapeType="1"/>
            </p:cNvSpPr>
            <p:nvPr/>
          </p:nvSpPr>
          <p:spPr bwMode="auto">
            <a:xfrm flipH="1">
              <a:off x="1008"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3" name="Line 49">
              <a:extLst>
                <a:ext uri="{FF2B5EF4-FFF2-40B4-BE49-F238E27FC236}">
                  <a16:creationId xmlns:a16="http://schemas.microsoft.com/office/drawing/2014/main" id="{171746AF-C6C1-4387-9B32-0B1B600057B6}"/>
                </a:ext>
              </a:extLst>
            </p:cNvPr>
            <p:cNvSpPr>
              <a:spLocks noChangeShapeType="1"/>
            </p:cNvSpPr>
            <p:nvPr/>
          </p:nvSpPr>
          <p:spPr bwMode="auto">
            <a:xfrm>
              <a:off x="1008" y="1104"/>
              <a:ext cx="0" cy="96"/>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 name="Diamond 1">
            <a:extLst>
              <a:ext uri="{FF2B5EF4-FFF2-40B4-BE49-F238E27FC236}">
                <a16:creationId xmlns:a16="http://schemas.microsoft.com/office/drawing/2014/main" id="{768FED18-25CC-45A4-95DD-B08A4CA6AB38}"/>
              </a:ext>
            </a:extLst>
          </p:cNvPr>
          <p:cNvSpPr/>
          <p:nvPr/>
        </p:nvSpPr>
        <p:spPr bwMode="auto">
          <a:xfrm>
            <a:off x="6600861" y="1462852"/>
            <a:ext cx="289614" cy="396034"/>
          </a:xfrm>
          <a:prstGeom prst="diamond">
            <a:avLst/>
          </a:prstGeom>
          <a:solidFill>
            <a:srgbClr val="D60093"/>
          </a:solidFill>
          <a:ln w="38100">
            <a:solidFill>
              <a:srgbClr val="D60093"/>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3" name="TextBox 2">
            <a:extLst>
              <a:ext uri="{FF2B5EF4-FFF2-40B4-BE49-F238E27FC236}">
                <a16:creationId xmlns:a16="http://schemas.microsoft.com/office/drawing/2014/main" id="{DD433F7C-4573-4470-A4C2-72E6B0C65831}"/>
              </a:ext>
            </a:extLst>
          </p:cNvPr>
          <p:cNvSpPr txBox="1"/>
          <p:nvPr/>
        </p:nvSpPr>
        <p:spPr>
          <a:xfrm>
            <a:off x="701637" y="913093"/>
            <a:ext cx="3797453" cy="369332"/>
          </a:xfrm>
          <a:prstGeom prst="rect">
            <a:avLst/>
          </a:prstGeom>
          <a:noFill/>
        </p:spPr>
        <p:txBody>
          <a:bodyPr wrap="square" rtlCol="0">
            <a:spAutoFit/>
          </a:bodyPr>
          <a:lstStyle/>
          <a:p>
            <a:pPr algn="l"/>
            <a:r>
              <a:rPr lang="en-US" b="1" dirty="0">
                <a:latin typeface="Arial" panose="020B0604020202020204" pitchFamily="34" charset="0"/>
                <a:cs typeface="Arial" panose="020B0604020202020204" pitchFamily="34" charset="0"/>
              </a:rPr>
              <a:t>Monoclonal anti-p24 antibody</a:t>
            </a:r>
          </a:p>
        </p:txBody>
      </p:sp>
      <p:grpSp>
        <p:nvGrpSpPr>
          <p:cNvPr id="274" name="Group 46">
            <a:extLst>
              <a:ext uri="{FF2B5EF4-FFF2-40B4-BE49-F238E27FC236}">
                <a16:creationId xmlns:a16="http://schemas.microsoft.com/office/drawing/2014/main" id="{D19C4AEC-CD24-4186-843B-11ABAF58B242}"/>
              </a:ext>
            </a:extLst>
          </p:cNvPr>
          <p:cNvGrpSpPr>
            <a:grpSpLocks/>
          </p:cNvGrpSpPr>
          <p:nvPr/>
        </p:nvGrpSpPr>
        <p:grpSpPr bwMode="auto">
          <a:xfrm>
            <a:off x="7269419" y="5220897"/>
            <a:ext cx="242888" cy="457200"/>
            <a:chOff x="960" y="1056"/>
            <a:chExt cx="96" cy="144"/>
          </a:xfrm>
        </p:grpSpPr>
        <p:sp>
          <p:nvSpPr>
            <p:cNvPr id="275" name="Line 47">
              <a:extLst>
                <a:ext uri="{FF2B5EF4-FFF2-40B4-BE49-F238E27FC236}">
                  <a16:creationId xmlns:a16="http://schemas.microsoft.com/office/drawing/2014/main" id="{8881BA83-6B27-4EE1-914F-B7DEC2C3EC2E}"/>
                </a:ext>
              </a:extLst>
            </p:cNvPr>
            <p:cNvSpPr>
              <a:spLocks noChangeShapeType="1"/>
            </p:cNvSpPr>
            <p:nvPr/>
          </p:nvSpPr>
          <p:spPr bwMode="auto">
            <a:xfrm>
              <a:off x="960"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6" name="Line 48">
              <a:extLst>
                <a:ext uri="{FF2B5EF4-FFF2-40B4-BE49-F238E27FC236}">
                  <a16:creationId xmlns:a16="http://schemas.microsoft.com/office/drawing/2014/main" id="{040EE5F3-C03D-4382-B4AE-3EDBCF448822}"/>
                </a:ext>
              </a:extLst>
            </p:cNvPr>
            <p:cNvSpPr>
              <a:spLocks noChangeShapeType="1"/>
            </p:cNvSpPr>
            <p:nvPr/>
          </p:nvSpPr>
          <p:spPr bwMode="auto">
            <a:xfrm flipH="1">
              <a:off x="1008"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7" name="Line 49">
              <a:extLst>
                <a:ext uri="{FF2B5EF4-FFF2-40B4-BE49-F238E27FC236}">
                  <a16:creationId xmlns:a16="http://schemas.microsoft.com/office/drawing/2014/main" id="{3FFEB819-921F-460E-995D-62AE7F2F733F}"/>
                </a:ext>
              </a:extLst>
            </p:cNvPr>
            <p:cNvSpPr>
              <a:spLocks noChangeShapeType="1"/>
            </p:cNvSpPr>
            <p:nvPr/>
          </p:nvSpPr>
          <p:spPr bwMode="auto">
            <a:xfrm>
              <a:off x="1008" y="1104"/>
              <a:ext cx="0" cy="96"/>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11" name="Group 46">
            <a:extLst>
              <a:ext uri="{FF2B5EF4-FFF2-40B4-BE49-F238E27FC236}">
                <a16:creationId xmlns:a16="http://schemas.microsoft.com/office/drawing/2014/main" id="{E08C0C88-4C6A-4F7E-A792-E3DC3F619FA3}"/>
              </a:ext>
            </a:extLst>
          </p:cNvPr>
          <p:cNvGrpSpPr>
            <a:grpSpLocks/>
          </p:cNvGrpSpPr>
          <p:nvPr/>
        </p:nvGrpSpPr>
        <p:grpSpPr bwMode="auto">
          <a:xfrm>
            <a:off x="3402618" y="5128522"/>
            <a:ext cx="242888" cy="457200"/>
            <a:chOff x="960" y="1056"/>
            <a:chExt cx="96" cy="144"/>
          </a:xfrm>
        </p:grpSpPr>
        <p:sp>
          <p:nvSpPr>
            <p:cNvPr id="312" name="Line 47">
              <a:extLst>
                <a:ext uri="{FF2B5EF4-FFF2-40B4-BE49-F238E27FC236}">
                  <a16:creationId xmlns:a16="http://schemas.microsoft.com/office/drawing/2014/main" id="{E7B5B523-061E-473B-84BC-0C18B6CA27AC}"/>
                </a:ext>
              </a:extLst>
            </p:cNvPr>
            <p:cNvSpPr>
              <a:spLocks noChangeShapeType="1"/>
            </p:cNvSpPr>
            <p:nvPr/>
          </p:nvSpPr>
          <p:spPr bwMode="auto">
            <a:xfrm>
              <a:off x="960"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3" name="Line 48">
              <a:extLst>
                <a:ext uri="{FF2B5EF4-FFF2-40B4-BE49-F238E27FC236}">
                  <a16:creationId xmlns:a16="http://schemas.microsoft.com/office/drawing/2014/main" id="{465C0658-9571-4966-9320-0E1DEC27C45D}"/>
                </a:ext>
              </a:extLst>
            </p:cNvPr>
            <p:cNvSpPr>
              <a:spLocks noChangeShapeType="1"/>
            </p:cNvSpPr>
            <p:nvPr/>
          </p:nvSpPr>
          <p:spPr bwMode="auto">
            <a:xfrm flipH="1">
              <a:off x="1008"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4" name="Line 49">
              <a:extLst>
                <a:ext uri="{FF2B5EF4-FFF2-40B4-BE49-F238E27FC236}">
                  <a16:creationId xmlns:a16="http://schemas.microsoft.com/office/drawing/2014/main" id="{54A4E0D8-6249-4FEB-A74B-3B9E314E07DA}"/>
                </a:ext>
              </a:extLst>
            </p:cNvPr>
            <p:cNvSpPr>
              <a:spLocks noChangeShapeType="1"/>
            </p:cNvSpPr>
            <p:nvPr/>
          </p:nvSpPr>
          <p:spPr bwMode="auto">
            <a:xfrm>
              <a:off x="1008" y="1104"/>
              <a:ext cx="0" cy="96"/>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15" name="Group 46">
            <a:extLst>
              <a:ext uri="{FF2B5EF4-FFF2-40B4-BE49-F238E27FC236}">
                <a16:creationId xmlns:a16="http://schemas.microsoft.com/office/drawing/2014/main" id="{FF31CA35-E70D-42BD-8382-7E2508CA8420}"/>
              </a:ext>
            </a:extLst>
          </p:cNvPr>
          <p:cNvGrpSpPr>
            <a:grpSpLocks/>
          </p:cNvGrpSpPr>
          <p:nvPr/>
        </p:nvGrpSpPr>
        <p:grpSpPr bwMode="auto">
          <a:xfrm rot="15050200">
            <a:off x="9704908" y="2668614"/>
            <a:ext cx="242888" cy="457200"/>
            <a:chOff x="960" y="1056"/>
            <a:chExt cx="96" cy="144"/>
          </a:xfrm>
        </p:grpSpPr>
        <p:sp>
          <p:nvSpPr>
            <p:cNvPr id="355" name="Line 47">
              <a:extLst>
                <a:ext uri="{FF2B5EF4-FFF2-40B4-BE49-F238E27FC236}">
                  <a16:creationId xmlns:a16="http://schemas.microsoft.com/office/drawing/2014/main" id="{B5B8DB27-F209-4CD9-B723-D98C60F3BC85}"/>
                </a:ext>
              </a:extLst>
            </p:cNvPr>
            <p:cNvSpPr>
              <a:spLocks noChangeShapeType="1"/>
            </p:cNvSpPr>
            <p:nvPr/>
          </p:nvSpPr>
          <p:spPr bwMode="auto">
            <a:xfrm>
              <a:off x="960"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57" name="Line 48">
              <a:extLst>
                <a:ext uri="{FF2B5EF4-FFF2-40B4-BE49-F238E27FC236}">
                  <a16:creationId xmlns:a16="http://schemas.microsoft.com/office/drawing/2014/main" id="{2AA88EB8-4DCD-4111-9F76-A58944E8E8CA}"/>
                </a:ext>
              </a:extLst>
            </p:cNvPr>
            <p:cNvSpPr>
              <a:spLocks noChangeShapeType="1"/>
            </p:cNvSpPr>
            <p:nvPr/>
          </p:nvSpPr>
          <p:spPr bwMode="auto">
            <a:xfrm flipH="1">
              <a:off x="1008" y="1056"/>
              <a:ext cx="48" cy="48"/>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58" name="Line 49">
              <a:extLst>
                <a:ext uri="{FF2B5EF4-FFF2-40B4-BE49-F238E27FC236}">
                  <a16:creationId xmlns:a16="http://schemas.microsoft.com/office/drawing/2014/main" id="{42497075-F067-4EBA-ADE6-5CC052E246B4}"/>
                </a:ext>
              </a:extLst>
            </p:cNvPr>
            <p:cNvSpPr>
              <a:spLocks noChangeShapeType="1"/>
            </p:cNvSpPr>
            <p:nvPr/>
          </p:nvSpPr>
          <p:spPr bwMode="auto">
            <a:xfrm>
              <a:off x="1008" y="1104"/>
              <a:ext cx="0" cy="96"/>
            </a:xfrm>
            <a:prstGeom prst="line">
              <a:avLst/>
            </a:prstGeom>
            <a:ln w="57150">
              <a:headEnd/>
              <a:tailEnd/>
            </a:ln>
          </p:spPr>
          <p:style>
            <a:lnRef idx="2">
              <a:schemeClr val="dk1"/>
            </a:lnRef>
            <a:fillRef idx="0">
              <a:schemeClr val="dk1"/>
            </a:fillRef>
            <a:effectRef idx="1">
              <a:schemeClr val="dk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59" name="Group 43">
            <a:extLst>
              <a:ext uri="{FF2B5EF4-FFF2-40B4-BE49-F238E27FC236}">
                <a16:creationId xmlns:a16="http://schemas.microsoft.com/office/drawing/2014/main" id="{343E0382-BE03-4AAE-B7FF-0BC91179A825}"/>
              </a:ext>
            </a:extLst>
          </p:cNvPr>
          <p:cNvGrpSpPr>
            <a:grpSpLocks/>
          </p:cNvGrpSpPr>
          <p:nvPr/>
        </p:nvGrpSpPr>
        <p:grpSpPr bwMode="auto">
          <a:xfrm>
            <a:off x="9824484" y="2439999"/>
            <a:ext cx="457200" cy="347662"/>
            <a:chOff x="5040" y="2208"/>
            <a:chExt cx="288" cy="240"/>
          </a:xfrm>
        </p:grpSpPr>
        <p:sp>
          <p:nvSpPr>
            <p:cNvPr id="360" name="Oval 44">
              <a:extLst>
                <a:ext uri="{FF2B5EF4-FFF2-40B4-BE49-F238E27FC236}">
                  <a16:creationId xmlns:a16="http://schemas.microsoft.com/office/drawing/2014/main" id="{3125A60A-52AF-4932-8D4D-5BB676893C17}"/>
                </a:ext>
              </a:extLst>
            </p:cNvPr>
            <p:cNvSpPr>
              <a:spLocks noChangeArrowheads="1"/>
            </p:cNvSpPr>
            <p:nvPr/>
          </p:nvSpPr>
          <p:spPr bwMode="auto">
            <a:xfrm>
              <a:off x="5040" y="2400"/>
              <a:ext cx="288" cy="48"/>
            </a:xfrm>
            <a:prstGeom prst="ellipse">
              <a:avLst/>
            </a:prstGeom>
            <a:solidFill>
              <a:srgbClr val="FF33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nvGrpSpPr>
            <p:cNvPr id="361" name="Group 45">
              <a:extLst>
                <a:ext uri="{FF2B5EF4-FFF2-40B4-BE49-F238E27FC236}">
                  <a16:creationId xmlns:a16="http://schemas.microsoft.com/office/drawing/2014/main" id="{CA3A3CEA-B483-4848-9D15-78281EB9764F}"/>
                </a:ext>
              </a:extLst>
            </p:cNvPr>
            <p:cNvGrpSpPr>
              <a:grpSpLocks/>
            </p:cNvGrpSpPr>
            <p:nvPr/>
          </p:nvGrpSpPr>
          <p:grpSpPr bwMode="auto">
            <a:xfrm rot="1003678">
              <a:off x="5088" y="2208"/>
              <a:ext cx="192" cy="192"/>
              <a:chOff x="4992" y="2160"/>
              <a:chExt cx="192" cy="192"/>
            </a:xfrm>
          </p:grpSpPr>
          <p:sp>
            <p:nvSpPr>
              <p:cNvPr id="362" name="Oval 46">
                <a:extLst>
                  <a:ext uri="{FF2B5EF4-FFF2-40B4-BE49-F238E27FC236}">
                    <a16:creationId xmlns:a16="http://schemas.microsoft.com/office/drawing/2014/main" id="{38DF1E54-3E65-416C-B683-37ED25EB3CF7}"/>
                  </a:ext>
                </a:extLst>
              </p:cNvPr>
              <p:cNvSpPr>
                <a:spLocks noChangeArrowheads="1"/>
              </p:cNvSpPr>
              <p:nvPr/>
            </p:nvSpPr>
            <p:spPr bwMode="auto">
              <a:xfrm>
                <a:off x="4992" y="2160"/>
                <a:ext cx="192" cy="48"/>
              </a:xfrm>
              <a:prstGeom prst="ellipse">
                <a:avLst/>
              </a:prstGeom>
              <a:solidFill>
                <a:srgbClr val="FFFF00"/>
              </a:solidFill>
              <a:ln w="19050" algn="ctr">
                <a:solidFill>
                  <a:schemeClr val="tx2"/>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363" name="Line 47">
                <a:extLst>
                  <a:ext uri="{FF2B5EF4-FFF2-40B4-BE49-F238E27FC236}">
                    <a16:creationId xmlns:a16="http://schemas.microsoft.com/office/drawing/2014/main" id="{E665A1E0-C162-4983-9C30-8D67BD4F3EB3}"/>
                  </a:ext>
                </a:extLst>
              </p:cNvPr>
              <p:cNvSpPr>
                <a:spLocks noChangeShapeType="1"/>
              </p:cNvSpPr>
              <p:nvPr/>
            </p:nvSpPr>
            <p:spPr bwMode="auto">
              <a:xfrm rot="-5400000">
                <a:off x="5016" y="2280"/>
                <a:ext cx="144" cy="0"/>
              </a:xfrm>
              <a:prstGeom prst="line">
                <a:avLst/>
              </a:prstGeom>
              <a:noFill/>
              <a:ln w="19050">
                <a:solidFill>
                  <a:schemeClr val="tx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sp>
        <p:nvSpPr>
          <p:cNvPr id="364" name="Line 220">
            <a:extLst>
              <a:ext uri="{FF2B5EF4-FFF2-40B4-BE49-F238E27FC236}">
                <a16:creationId xmlns:a16="http://schemas.microsoft.com/office/drawing/2014/main" id="{2408E82C-0B93-4FE0-ADB5-10B8142EA433}"/>
              </a:ext>
            </a:extLst>
          </p:cNvPr>
          <p:cNvSpPr>
            <a:spLocks noChangeShapeType="1"/>
          </p:cNvSpPr>
          <p:nvPr/>
        </p:nvSpPr>
        <p:spPr bwMode="auto">
          <a:xfrm>
            <a:off x="9541159" y="2551406"/>
            <a:ext cx="263313" cy="16084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4" name="TextBox 3">
            <a:extLst>
              <a:ext uri="{FF2B5EF4-FFF2-40B4-BE49-F238E27FC236}">
                <a16:creationId xmlns:a16="http://schemas.microsoft.com/office/drawing/2014/main" id="{D07AFB2B-F17C-44A3-BDFB-1AD3F354394F}"/>
              </a:ext>
            </a:extLst>
          </p:cNvPr>
          <p:cNvSpPr txBox="1"/>
          <p:nvPr/>
        </p:nvSpPr>
        <p:spPr>
          <a:xfrm>
            <a:off x="10105691" y="2991484"/>
            <a:ext cx="1164430" cy="400110"/>
          </a:xfrm>
          <a:prstGeom prst="rect">
            <a:avLst/>
          </a:prstGeom>
          <a:noFill/>
        </p:spPr>
        <p:txBody>
          <a:bodyPr wrap="square" rtlCol="0">
            <a:spAutoFit/>
          </a:bodyPr>
          <a:lstStyle/>
          <a:p>
            <a:r>
              <a:rPr lang="en-US" sz="2000" b="1">
                <a:latin typeface="Candara" panose="020E0502030303020204" pitchFamily="34" charset="0"/>
              </a:rPr>
              <a:t>anti-p24</a:t>
            </a:r>
            <a:endParaRPr lang="en-US" sz="2000" b="1" dirty="0">
              <a:latin typeface="Candara" panose="020E0502030303020204" pitchFamily="34" charset="0"/>
            </a:endParaRPr>
          </a:p>
        </p:txBody>
      </p:sp>
      <p:cxnSp>
        <p:nvCxnSpPr>
          <p:cNvPr id="6" name="Straight Arrow Connector 5">
            <a:extLst>
              <a:ext uri="{FF2B5EF4-FFF2-40B4-BE49-F238E27FC236}">
                <a16:creationId xmlns:a16="http://schemas.microsoft.com/office/drawing/2014/main" id="{E728E177-9F3D-4495-A6D9-49DE78080497}"/>
              </a:ext>
            </a:extLst>
          </p:cNvPr>
          <p:cNvCxnSpPr>
            <a:stCxn id="4" idx="1"/>
          </p:cNvCxnSpPr>
          <p:nvPr/>
        </p:nvCxnSpPr>
        <p:spPr bwMode="auto">
          <a:xfrm flipH="1" flipV="1">
            <a:off x="9898330" y="3003743"/>
            <a:ext cx="207361" cy="187796"/>
          </a:xfrm>
          <a:prstGeom prst="straightConnector1">
            <a:avLst/>
          </a:prstGeom>
          <a:noFill/>
          <a:ln w="31750"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E5FE7670-230B-4E8A-9758-EA7A2FE451C3}"/>
              </a:ext>
            </a:extLst>
          </p:cNvPr>
          <p:cNvSpPr txBox="1"/>
          <p:nvPr/>
        </p:nvSpPr>
        <p:spPr>
          <a:xfrm>
            <a:off x="6455137" y="737956"/>
            <a:ext cx="630960" cy="707886"/>
          </a:xfrm>
          <a:prstGeom prst="rect">
            <a:avLst/>
          </a:prstGeom>
          <a:noFill/>
        </p:spPr>
        <p:txBody>
          <a:bodyPr wrap="square" rtlCol="0">
            <a:spAutoFit/>
          </a:bodyPr>
          <a:lstStyle/>
          <a:p>
            <a:pPr algn="l"/>
            <a:r>
              <a:rPr lang="en-US" sz="2000" b="1" dirty="0">
                <a:solidFill>
                  <a:srgbClr val="D60093"/>
                </a:solidFill>
                <a:latin typeface="Candara" panose="020E0502030303020204" pitchFamily="34" charset="0"/>
              </a:rPr>
              <a:t>p24 Ag</a:t>
            </a:r>
          </a:p>
        </p:txBody>
      </p:sp>
      <p:sp>
        <p:nvSpPr>
          <p:cNvPr id="365" name="Diamond 364">
            <a:extLst>
              <a:ext uri="{FF2B5EF4-FFF2-40B4-BE49-F238E27FC236}">
                <a16:creationId xmlns:a16="http://schemas.microsoft.com/office/drawing/2014/main" id="{5AF17EAE-2CE6-4FE2-96A6-5B46F4DE826B}"/>
              </a:ext>
            </a:extLst>
          </p:cNvPr>
          <p:cNvSpPr/>
          <p:nvPr/>
        </p:nvSpPr>
        <p:spPr bwMode="auto">
          <a:xfrm>
            <a:off x="7252799" y="4858333"/>
            <a:ext cx="289614" cy="396034"/>
          </a:xfrm>
          <a:prstGeom prst="diamond">
            <a:avLst/>
          </a:prstGeom>
          <a:solidFill>
            <a:srgbClr val="D60093"/>
          </a:solidFill>
          <a:ln w="38100">
            <a:solidFill>
              <a:srgbClr val="D60093"/>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
        <p:nvSpPr>
          <p:cNvPr id="366" name="Diamond 365">
            <a:extLst>
              <a:ext uri="{FF2B5EF4-FFF2-40B4-BE49-F238E27FC236}">
                <a16:creationId xmlns:a16="http://schemas.microsoft.com/office/drawing/2014/main" id="{6E8C4DF2-1210-4BBA-913C-0D54CA83D09D}"/>
              </a:ext>
            </a:extLst>
          </p:cNvPr>
          <p:cNvSpPr/>
          <p:nvPr/>
        </p:nvSpPr>
        <p:spPr bwMode="auto">
          <a:xfrm>
            <a:off x="3382028" y="4773710"/>
            <a:ext cx="289614" cy="396034"/>
          </a:xfrm>
          <a:prstGeom prst="diamond">
            <a:avLst/>
          </a:prstGeom>
          <a:solidFill>
            <a:srgbClr val="D60093"/>
          </a:solidFill>
          <a:ln w="38100">
            <a:solidFill>
              <a:srgbClr val="D60093"/>
            </a:solidFill>
            <a:round/>
            <a:headEnd/>
            <a:tailEnd/>
          </a:ln>
          <a:effectLst/>
        </p:spPr>
        <p:txBody>
          <a:bodyPr wrap="none" rtlCol="0" anchor="ctr"/>
          <a:lstStyle/>
          <a:p>
            <a:pPr algn="ctr" eaLnBrk="0" hangingPunct="0"/>
            <a:endParaRPr lang="en-US" sz="2000">
              <a:solidFill>
                <a:srgbClr val="FFFF00"/>
              </a:solidFill>
              <a:latin typeface="ZapfHumnst BT"/>
              <a:cs typeface="+mn-cs"/>
            </a:endParaRPr>
          </a:p>
        </p:txBody>
      </p:sp>
    </p:spTree>
    <p:custDataLst>
      <p:tags r:id="rId1"/>
    </p:custDataLst>
    <p:extLst>
      <p:ext uri="{BB962C8B-B14F-4D97-AF65-F5344CB8AC3E}">
        <p14:creationId xmlns:p14="http://schemas.microsoft.com/office/powerpoint/2010/main" val="5780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750"/>
                                        <p:tgtEl>
                                          <p:spTgt spid="2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70"/>
                                        </p:tgtEl>
                                        <p:attrNameLst>
                                          <p:attrName>style.visibility</p:attrName>
                                        </p:attrNameLst>
                                      </p:cBhvr>
                                      <p:to>
                                        <p:strVal val="visible"/>
                                      </p:to>
                                    </p:set>
                                    <p:animEffect transition="in" filter="fade">
                                      <p:cBhvr>
                                        <p:cTn id="13" dur="750"/>
                                        <p:tgtEl>
                                          <p:spTgt spid="270"/>
                                        </p:tgtEl>
                                      </p:cBhvr>
                                    </p:animEffect>
                                  </p:childTnLst>
                                </p:cTn>
                              </p:par>
                              <p:par>
                                <p:cTn id="14" presetID="10" presetClass="entr" presetSubtype="0" fill="hold" nodeType="withEffect">
                                  <p:stCondLst>
                                    <p:cond delay="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750"/>
                                        <p:tgtEl>
                                          <p:spTgt spid="274"/>
                                        </p:tgtEl>
                                      </p:cBhvr>
                                    </p:animEffect>
                                  </p:childTnLst>
                                </p:cTn>
                              </p:par>
                              <p:par>
                                <p:cTn id="17" presetID="10" presetClass="entr" presetSubtype="0" fill="hold" nodeType="withEffect">
                                  <p:stCondLst>
                                    <p:cond delay="0"/>
                                  </p:stCondLst>
                                  <p:childTnLst>
                                    <p:set>
                                      <p:cBhvr>
                                        <p:cTn id="18" dur="1" fill="hold">
                                          <p:stCondLst>
                                            <p:cond delay="0"/>
                                          </p:stCondLst>
                                        </p:cTn>
                                        <p:tgtEl>
                                          <p:spTgt spid="311"/>
                                        </p:tgtEl>
                                        <p:attrNameLst>
                                          <p:attrName>style.visibility</p:attrName>
                                        </p:attrNameLst>
                                      </p:cBhvr>
                                      <p:to>
                                        <p:strVal val="visible"/>
                                      </p:to>
                                    </p:set>
                                    <p:animEffect transition="in" filter="fade">
                                      <p:cBhvr>
                                        <p:cTn id="19" dur="750"/>
                                        <p:tgtEl>
                                          <p:spTgt spid="3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5"/>
                                        </p:tgtEl>
                                        <p:attrNameLst>
                                          <p:attrName>style.visibility</p:attrName>
                                        </p:attrNameLst>
                                      </p:cBhvr>
                                      <p:to>
                                        <p:strVal val="visible"/>
                                      </p:to>
                                    </p:set>
                                    <p:animEffect transition="in" filter="fade">
                                      <p:cBhvr>
                                        <p:cTn id="41" dur="250"/>
                                        <p:tgtEl>
                                          <p:spTgt spid="3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6"/>
                                        </p:tgtEl>
                                        <p:attrNameLst>
                                          <p:attrName>style.visibility</p:attrName>
                                        </p:attrNameLst>
                                      </p:cBhvr>
                                      <p:to>
                                        <p:strVal val="visible"/>
                                      </p:to>
                                    </p:set>
                                    <p:animEffect transition="in" filter="fade">
                                      <p:cBhvr>
                                        <p:cTn id="44" dur="250"/>
                                        <p:tgtEl>
                                          <p:spTgt spid="36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99139"/>
                                        </p:tgtEl>
                                        <p:attrNameLst>
                                          <p:attrName>style.visibility</p:attrName>
                                        </p:attrNameLst>
                                      </p:cBhvr>
                                      <p:to>
                                        <p:strVal val="visible"/>
                                      </p:to>
                                    </p:set>
                                    <p:animEffect transition="in" filter="fade">
                                      <p:cBhvr>
                                        <p:cTn id="49" dur="250"/>
                                        <p:tgtEl>
                                          <p:spTgt spid="599139"/>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139" grpId="0"/>
      <p:bldP spid="2" grpId="0" animBg="1"/>
      <p:bldP spid="3" grpId="0"/>
      <p:bldP spid="4" grpId="0"/>
      <p:bldP spid="8" grpId="0"/>
      <p:bldP spid="365" grpId="0" animBg="1"/>
      <p:bldP spid="3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750459" y="-226401"/>
            <a:ext cx="10691084" cy="1143000"/>
          </a:xfrm>
        </p:spPr>
        <p:txBody>
          <a:bodyPr/>
          <a:lstStyle/>
          <a:p>
            <a:r>
              <a:rPr lang="en-US" dirty="0"/>
              <a:t>Rapid Tests:  which generation?</a:t>
            </a:r>
          </a:p>
        </p:txBody>
      </p:sp>
      <p:sp>
        <p:nvSpPr>
          <p:cNvPr id="599043" name="Text Box 3"/>
          <p:cNvSpPr txBox="1">
            <a:spLocks noChangeArrowheads="1"/>
          </p:cNvSpPr>
          <p:nvPr/>
        </p:nvSpPr>
        <p:spPr bwMode="auto">
          <a:xfrm>
            <a:off x="7988300" y="803885"/>
            <a:ext cx="1665288" cy="64135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Plasma/serum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(1 h/37</a:t>
            </a:r>
            <a:r>
              <a:rPr kumimoji="0" lang="en-US" sz="1800" b="0" i="0" u="none" strike="noStrike" kern="1200" cap="none" spc="0" normalizeH="0" baseline="30000" noProof="0" dirty="0">
                <a:ln>
                  <a:noFill/>
                </a:ln>
                <a:solidFill>
                  <a:srgbClr val="FFFFFF"/>
                </a:solidFill>
                <a:effectLst/>
                <a:uLnTx/>
                <a:uFillTx/>
                <a:latin typeface="Georgia" pitchFamily="18" charset="0"/>
                <a:ea typeface="+mn-ea"/>
                <a:cs typeface="Arial" charset="0"/>
              </a:rPr>
              <a:t>o</a:t>
            </a:r>
            <a:r>
              <a:rPr kumimoji="0" lang="en-US" sz="1800" b="0" i="0" u="none" strike="noStrike" kern="1200" cap="none" spc="0" normalizeH="0" baseline="0" noProof="0" dirty="0">
                <a:ln>
                  <a:noFill/>
                </a:ln>
                <a:solidFill>
                  <a:srgbClr val="FFFFFF"/>
                </a:solidFill>
                <a:effectLst/>
                <a:uLnTx/>
                <a:uFillTx/>
                <a:latin typeface="Georgia" pitchFamily="18" charset="0"/>
                <a:ea typeface="+mn-ea"/>
                <a:cs typeface="Arial" charset="0"/>
              </a:rPr>
              <a:t> C)</a:t>
            </a:r>
          </a:p>
        </p:txBody>
      </p:sp>
      <p:sp>
        <p:nvSpPr>
          <p:cNvPr id="599044" name="Text Box 4"/>
          <p:cNvSpPr txBox="1">
            <a:spLocks noChangeArrowheads="1"/>
          </p:cNvSpPr>
          <p:nvPr/>
        </p:nvSpPr>
        <p:spPr bwMode="auto">
          <a:xfrm>
            <a:off x="9118600" y="6605588"/>
            <a:ext cx="1841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itchFamily="18" charset="0"/>
              <a:ea typeface="+mn-ea"/>
              <a:cs typeface="Arial" charset="0"/>
            </a:endParaRPr>
          </a:p>
        </p:txBody>
      </p:sp>
      <p:sp>
        <p:nvSpPr>
          <p:cNvPr id="599076" name="Line 36"/>
          <p:cNvSpPr>
            <a:spLocks noChangeShapeType="1"/>
          </p:cNvSpPr>
          <p:nvPr/>
        </p:nvSpPr>
        <p:spPr bwMode="auto">
          <a:xfrm>
            <a:off x="3087953" y="1543660"/>
            <a:ext cx="1077647"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79" name="Text Box 39"/>
          <p:cNvSpPr txBox="1">
            <a:spLocks noChangeArrowheads="1"/>
          </p:cNvSpPr>
          <p:nvPr/>
        </p:nvSpPr>
        <p:spPr bwMode="auto">
          <a:xfrm>
            <a:off x="1188493" y="1324217"/>
            <a:ext cx="1774845"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rPr>
              <a:t>Plasma/serum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Arial" pitchFamily="34" charset="0"/>
                <a:cs typeface="Arial" charset="0"/>
              </a:rPr>
              <a:t>Blood, oral fluid</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grpSp>
        <p:nvGrpSpPr>
          <p:cNvPr id="8" name="Group 52"/>
          <p:cNvGrpSpPr>
            <a:grpSpLocks/>
          </p:cNvGrpSpPr>
          <p:nvPr/>
        </p:nvGrpSpPr>
        <p:grpSpPr bwMode="auto">
          <a:xfrm flipV="1">
            <a:off x="8386774" y="1518399"/>
            <a:ext cx="242887" cy="457200"/>
            <a:chOff x="960" y="1056"/>
            <a:chExt cx="96" cy="144"/>
          </a:xfrm>
        </p:grpSpPr>
        <p:sp>
          <p:nvSpPr>
            <p:cNvPr id="599093" name="Line 53"/>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4" name="Line 54"/>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5" name="Line 55"/>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096" name="Oval 56"/>
          <p:cNvSpPr>
            <a:spLocks noChangeArrowheads="1"/>
          </p:cNvSpPr>
          <p:nvPr/>
        </p:nvSpPr>
        <p:spPr bwMode="auto">
          <a:xfrm flipV="1">
            <a:off x="8467736" y="136599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6" name="Group 5">
            <a:extLst>
              <a:ext uri="{FF2B5EF4-FFF2-40B4-BE49-F238E27FC236}">
                <a16:creationId xmlns:a16="http://schemas.microsoft.com/office/drawing/2014/main" id="{1C68C328-ACBE-48EC-9E08-B673B6A72408}"/>
              </a:ext>
            </a:extLst>
          </p:cNvPr>
          <p:cNvGrpSpPr/>
          <p:nvPr/>
        </p:nvGrpSpPr>
        <p:grpSpPr>
          <a:xfrm>
            <a:off x="8680460" y="1505699"/>
            <a:ext cx="242889" cy="609600"/>
            <a:chOff x="5416560" y="1803539"/>
            <a:chExt cx="242889" cy="609600"/>
          </a:xfrm>
        </p:grpSpPr>
        <p:grpSp>
          <p:nvGrpSpPr>
            <p:cNvPr id="9" name="Group 57"/>
            <p:cNvGrpSpPr>
              <a:grpSpLocks/>
            </p:cNvGrpSpPr>
            <p:nvPr/>
          </p:nvGrpSpPr>
          <p:grpSpPr bwMode="auto">
            <a:xfrm flipV="1">
              <a:off x="5416560" y="1955939"/>
              <a:ext cx="242888" cy="457200"/>
              <a:chOff x="960" y="1056"/>
              <a:chExt cx="96" cy="144"/>
            </a:xfrm>
          </p:grpSpPr>
          <p:sp>
            <p:nvSpPr>
              <p:cNvPr id="599098" name="Line 58"/>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099" name="Line 59"/>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00" name="Line 60"/>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01" name="Oval 61"/>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99132" name="Text Box 92"/>
          <p:cNvSpPr txBox="1">
            <a:spLocks noChangeArrowheads="1"/>
          </p:cNvSpPr>
          <p:nvPr/>
        </p:nvSpPr>
        <p:spPr bwMode="auto">
          <a:xfrm>
            <a:off x="8781225" y="939238"/>
            <a:ext cx="2133599" cy="369332"/>
          </a:xfrm>
          <a:prstGeom prst="rect">
            <a:avLst/>
          </a:prstGeom>
          <a:noFill/>
          <a:ln w="2857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itchFamily="34" charset="0"/>
                <a:ea typeface="+mn-ea"/>
                <a:cs typeface="Arial" charset="0"/>
              </a:rPr>
              <a:t>Colloidal Gold</a:t>
            </a:r>
          </a:p>
        </p:txBody>
      </p:sp>
      <p:sp>
        <p:nvSpPr>
          <p:cNvPr id="599133" name="Line 93"/>
          <p:cNvSpPr>
            <a:spLocks noChangeShapeType="1"/>
          </p:cNvSpPr>
          <p:nvPr/>
        </p:nvSpPr>
        <p:spPr bwMode="auto">
          <a:xfrm flipH="1">
            <a:off x="8677285" y="1175499"/>
            <a:ext cx="228600" cy="1524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4" name="Line 94"/>
          <p:cNvSpPr>
            <a:spLocks noChangeShapeType="1"/>
          </p:cNvSpPr>
          <p:nvPr/>
        </p:nvSpPr>
        <p:spPr bwMode="auto">
          <a:xfrm flipH="1">
            <a:off x="8829685" y="1175499"/>
            <a:ext cx="76200" cy="228600"/>
          </a:xfrm>
          <a:prstGeom prst="line">
            <a:avLst/>
          </a:prstGeom>
          <a:noFill/>
          <a:ln w="28575">
            <a:solidFill>
              <a:schemeClr val="accent1">
                <a:lumMod val="50000"/>
              </a:schemeClr>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9136" name="Text Box 96"/>
          <p:cNvSpPr txBox="1">
            <a:spLocks noChangeArrowheads="1"/>
          </p:cNvSpPr>
          <p:nvPr/>
        </p:nvSpPr>
        <p:spPr bwMode="auto">
          <a:xfrm>
            <a:off x="8535518" y="2051800"/>
            <a:ext cx="25146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pitchFamily="34" charset="0"/>
                <a:ea typeface="+mn-ea"/>
                <a:cs typeface="Arial" charset="0"/>
              </a:rPr>
              <a:t>Protein A</a:t>
            </a:r>
          </a:p>
        </p:txBody>
      </p:sp>
      <p:sp>
        <p:nvSpPr>
          <p:cNvPr id="599138" name="Line 98"/>
          <p:cNvSpPr>
            <a:spLocks noChangeShapeType="1"/>
          </p:cNvSpPr>
          <p:nvPr/>
        </p:nvSpPr>
        <p:spPr bwMode="auto">
          <a:xfrm flipH="1" flipV="1">
            <a:off x="8982085" y="1899399"/>
            <a:ext cx="381000" cy="152400"/>
          </a:xfrm>
          <a:prstGeom prst="line">
            <a:avLst/>
          </a:prstGeom>
          <a:noFill/>
          <a:ln w="28575">
            <a:solidFill>
              <a:schemeClr val="tx1"/>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146" name="Group 46">
            <a:extLst>
              <a:ext uri="{FF2B5EF4-FFF2-40B4-BE49-F238E27FC236}">
                <a16:creationId xmlns:a16="http://schemas.microsoft.com/office/drawing/2014/main" id="{759D5E39-F72C-4686-8E09-F96A2C1E578F}"/>
              </a:ext>
            </a:extLst>
          </p:cNvPr>
          <p:cNvGrpSpPr>
            <a:grpSpLocks/>
          </p:cNvGrpSpPr>
          <p:nvPr/>
        </p:nvGrpSpPr>
        <p:grpSpPr bwMode="auto">
          <a:xfrm rot="-10592995">
            <a:off x="4648309" y="1539695"/>
            <a:ext cx="242888" cy="457200"/>
            <a:chOff x="960" y="1056"/>
            <a:chExt cx="96" cy="144"/>
          </a:xfrm>
        </p:grpSpPr>
        <p:sp>
          <p:nvSpPr>
            <p:cNvPr id="147" name="Line 47">
              <a:extLst>
                <a:ext uri="{FF2B5EF4-FFF2-40B4-BE49-F238E27FC236}">
                  <a16:creationId xmlns:a16="http://schemas.microsoft.com/office/drawing/2014/main" id="{F14F2202-A724-4ADD-A4A3-4783A3986A36}"/>
                </a:ext>
              </a:extLst>
            </p:cNvPr>
            <p:cNvSpPr>
              <a:spLocks noChangeShapeType="1"/>
            </p:cNvSpPr>
            <p:nvPr/>
          </p:nvSpPr>
          <p:spPr bwMode="auto">
            <a:xfrm>
              <a:off x="960" y="1056"/>
              <a:ext cx="48" cy="48"/>
            </a:xfrm>
            <a:prstGeom prst="line">
              <a:avLst/>
            </a:prstGeom>
            <a:noFill/>
            <a:ln w="41275">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8" name="Line 48">
              <a:extLst>
                <a:ext uri="{FF2B5EF4-FFF2-40B4-BE49-F238E27FC236}">
                  <a16:creationId xmlns:a16="http://schemas.microsoft.com/office/drawing/2014/main" id="{F8A3E781-5760-42A6-A592-44E7E004E67A}"/>
                </a:ext>
              </a:extLst>
            </p:cNvPr>
            <p:cNvSpPr>
              <a:spLocks noChangeShapeType="1"/>
            </p:cNvSpPr>
            <p:nvPr/>
          </p:nvSpPr>
          <p:spPr bwMode="auto">
            <a:xfrm flipH="1">
              <a:off x="1008" y="1056"/>
              <a:ext cx="48" cy="48"/>
            </a:xfrm>
            <a:prstGeom prst="line">
              <a:avLst/>
            </a:prstGeom>
            <a:noFill/>
            <a:ln w="41275">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9" name="Line 49">
              <a:extLst>
                <a:ext uri="{FF2B5EF4-FFF2-40B4-BE49-F238E27FC236}">
                  <a16:creationId xmlns:a16="http://schemas.microsoft.com/office/drawing/2014/main" id="{FB3B4FAA-208C-4CBF-9915-2FADFA5E6B5A}"/>
                </a:ext>
              </a:extLst>
            </p:cNvPr>
            <p:cNvSpPr>
              <a:spLocks noChangeShapeType="1"/>
            </p:cNvSpPr>
            <p:nvPr/>
          </p:nvSpPr>
          <p:spPr bwMode="auto">
            <a:xfrm>
              <a:off x="1008" y="1104"/>
              <a:ext cx="0" cy="96"/>
            </a:xfrm>
            <a:prstGeom prst="line">
              <a:avLst/>
            </a:prstGeom>
            <a:noFill/>
            <a:ln w="41275">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150" name="Group 149">
            <a:extLst>
              <a:ext uri="{FF2B5EF4-FFF2-40B4-BE49-F238E27FC236}">
                <a16:creationId xmlns:a16="http://schemas.microsoft.com/office/drawing/2014/main" id="{6048B22B-44F2-476B-B615-D016924E5BB6}"/>
              </a:ext>
            </a:extLst>
          </p:cNvPr>
          <p:cNvGrpSpPr/>
          <p:nvPr/>
        </p:nvGrpSpPr>
        <p:grpSpPr>
          <a:xfrm>
            <a:off x="5083343" y="1304676"/>
            <a:ext cx="879823" cy="816656"/>
            <a:chOff x="7597834" y="1761916"/>
            <a:chExt cx="879823" cy="816656"/>
          </a:xfrm>
        </p:grpSpPr>
        <p:grpSp>
          <p:nvGrpSpPr>
            <p:cNvPr id="151" name="Group 20">
              <a:extLst>
                <a:ext uri="{FF2B5EF4-FFF2-40B4-BE49-F238E27FC236}">
                  <a16:creationId xmlns:a16="http://schemas.microsoft.com/office/drawing/2014/main" id="{F9DB8755-EB96-4F73-B187-FA4E61A09F9C}"/>
                </a:ext>
              </a:extLst>
            </p:cNvPr>
            <p:cNvGrpSpPr>
              <a:grpSpLocks/>
            </p:cNvGrpSpPr>
            <p:nvPr/>
          </p:nvGrpSpPr>
          <p:grpSpPr bwMode="auto">
            <a:xfrm rot="4501873">
              <a:off x="8144877" y="1875053"/>
              <a:ext cx="208359" cy="457200"/>
              <a:chOff x="960" y="1056"/>
              <a:chExt cx="96" cy="144"/>
            </a:xfrm>
          </p:grpSpPr>
          <p:sp>
            <p:nvSpPr>
              <p:cNvPr id="168" name="Line 21">
                <a:extLst>
                  <a:ext uri="{FF2B5EF4-FFF2-40B4-BE49-F238E27FC236}">
                    <a16:creationId xmlns:a16="http://schemas.microsoft.com/office/drawing/2014/main" id="{594E4BF2-6687-40A0-B8FE-09F05C2980C5}"/>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9" name="Line 22">
                <a:extLst>
                  <a:ext uri="{FF2B5EF4-FFF2-40B4-BE49-F238E27FC236}">
                    <a16:creationId xmlns:a16="http://schemas.microsoft.com/office/drawing/2014/main" id="{18612EF8-9734-47FF-9543-3B97FBAE5DA9}"/>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70" name="Line 23">
                <a:extLst>
                  <a:ext uri="{FF2B5EF4-FFF2-40B4-BE49-F238E27FC236}">
                    <a16:creationId xmlns:a16="http://schemas.microsoft.com/office/drawing/2014/main" id="{8D42B6F3-45AE-4429-8759-7FE421536C69}"/>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52" name="Group 24">
              <a:extLst>
                <a:ext uri="{FF2B5EF4-FFF2-40B4-BE49-F238E27FC236}">
                  <a16:creationId xmlns:a16="http://schemas.microsoft.com/office/drawing/2014/main" id="{3E1F5AB3-EB8E-4236-B66B-95E25CB9DCB7}"/>
                </a:ext>
              </a:extLst>
            </p:cNvPr>
            <p:cNvGrpSpPr>
              <a:grpSpLocks/>
            </p:cNvGrpSpPr>
            <p:nvPr/>
          </p:nvGrpSpPr>
          <p:grpSpPr bwMode="auto">
            <a:xfrm rot="21246785">
              <a:off x="7879393" y="1761916"/>
              <a:ext cx="228600" cy="416719"/>
              <a:chOff x="960" y="1056"/>
              <a:chExt cx="96" cy="144"/>
            </a:xfrm>
          </p:grpSpPr>
          <p:sp>
            <p:nvSpPr>
              <p:cNvPr id="165" name="Line 25">
                <a:extLst>
                  <a:ext uri="{FF2B5EF4-FFF2-40B4-BE49-F238E27FC236}">
                    <a16:creationId xmlns:a16="http://schemas.microsoft.com/office/drawing/2014/main" id="{7D81765A-93D0-423A-B1A7-7267C8B64C2D}"/>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6" name="Line 26">
                <a:extLst>
                  <a:ext uri="{FF2B5EF4-FFF2-40B4-BE49-F238E27FC236}">
                    <a16:creationId xmlns:a16="http://schemas.microsoft.com/office/drawing/2014/main" id="{1CF80CD6-BC1C-4957-B276-995B73A43F8B}"/>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7" name="Line 27">
                <a:extLst>
                  <a:ext uri="{FF2B5EF4-FFF2-40B4-BE49-F238E27FC236}">
                    <a16:creationId xmlns:a16="http://schemas.microsoft.com/office/drawing/2014/main" id="{DABC7B75-49ED-4093-8403-7B3093F96CE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53" name="Group 28">
              <a:extLst>
                <a:ext uri="{FF2B5EF4-FFF2-40B4-BE49-F238E27FC236}">
                  <a16:creationId xmlns:a16="http://schemas.microsoft.com/office/drawing/2014/main" id="{081E216F-1F7F-4794-B248-55CAA3E95AB3}"/>
                </a:ext>
              </a:extLst>
            </p:cNvPr>
            <p:cNvGrpSpPr>
              <a:grpSpLocks/>
            </p:cNvGrpSpPr>
            <p:nvPr/>
          </p:nvGrpSpPr>
          <p:grpSpPr bwMode="auto">
            <a:xfrm rot="8644574">
              <a:off x="8030218" y="2161853"/>
              <a:ext cx="228600" cy="416719"/>
              <a:chOff x="960" y="1056"/>
              <a:chExt cx="96" cy="144"/>
            </a:xfrm>
          </p:grpSpPr>
          <p:sp>
            <p:nvSpPr>
              <p:cNvPr id="162" name="Line 29">
                <a:extLst>
                  <a:ext uri="{FF2B5EF4-FFF2-40B4-BE49-F238E27FC236}">
                    <a16:creationId xmlns:a16="http://schemas.microsoft.com/office/drawing/2014/main" id="{46748644-102E-404C-AC92-4B26DC6420D9}"/>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3" name="Line 30">
                <a:extLst>
                  <a:ext uri="{FF2B5EF4-FFF2-40B4-BE49-F238E27FC236}">
                    <a16:creationId xmlns:a16="http://schemas.microsoft.com/office/drawing/2014/main" id="{EF67706D-7A26-4EA5-98BF-82FD11C50456}"/>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4" name="Line 31">
                <a:extLst>
                  <a:ext uri="{FF2B5EF4-FFF2-40B4-BE49-F238E27FC236}">
                    <a16:creationId xmlns:a16="http://schemas.microsoft.com/office/drawing/2014/main" id="{097C1BBA-11A7-433F-AB6A-FACB5C633308}"/>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54" name="Group 32">
              <a:extLst>
                <a:ext uri="{FF2B5EF4-FFF2-40B4-BE49-F238E27FC236}">
                  <a16:creationId xmlns:a16="http://schemas.microsoft.com/office/drawing/2014/main" id="{3786317B-C2F8-4BF3-95B9-1C781BC52C6E}"/>
                </a:ext>
              </a:extLst>
            </p:cNvPr>
            <p:cNvGrpSpPr>
              <a:grpSpLocks/>
            </p:cNvGrpSpPr>
            <p:nvPr/>
          </p:nvGrpSpPr>
          <p:grpSpPr bwMode="auto">
            <a:xfrm rot="13745947">
              <a:off x="7732524" y="2116490"/>
              <a:ext cx="208359" cy="457200"/>
              <a:chOff x="960" y="1056"/>
              <a:chExt cx="96" cy="144"/>
            </a:xfrm>
          </p:grpSpPr>
          <p:sp>
            <p:nvSpPr>
              <p:cNvPr id="159" name="Line 33">
                <a:extLst>
                  <a:ext uri="{FF2B5EF4-FFF2-40B4-BE49-F238E27FC236}">
                    <a16:creationId xmlns:a16="http://schemas.microsoft.com/office/drawing/2014/main" id="{A63189A5-485F-4838-B32E-6A9690EAC77C}"/>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0" name="Line 34">
                <a:extLst>
                  <a:ext uri="{FF2B5EF4-FFF2-40B4-BE49-F238E27FC236}">
                    <a16:creationId xmlns:a16="http://schemas.microsoft.com/office/drawing/2014/main" id="{E3A2A28D-488F-49E4-AA18-4C3017A0102D}"/>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61" name="Line 35">
                <a:extLst>
                  <a:ext uri="{FF2B5EF4-FFF2-40B4-BE49-F238E27FC236}">
                    <a16:creationId xmlns:a16="http://schemas.microsoft.com/office/drawing/2014/main" id="{7FDE345E-6B03-407E-9E8C-C047A81C4422}"/>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55" name="Group 36">
              <a:extLst>
                <a:ext uri="{FF2B5EF4-FFF2-40B4-BE49-F238E27FC236}">
                  <a16:creationId xmlns:a16="http://schemas.microsoft.com/office/drawing/2014/main" id="{4FC9BA02-1264-45F9-A36F-BE58F16D6242}"/>
                </a:ext>
              </a:extLst>
            </p:cNvPr>
            <p:cNvGrpSpPr>
              <a:grpSpLocks/>
            </p:cNvGrpSpPr>
            <p:nvPr/>
          </p:nvGrpSpPr>
          <p:grpSpPr bwMode="auto">
            <a:xfrm rot="17370223">
              <a:off x="7674051" y="1901617"/>
              <a:ext cx="304800" cy="457233"/>
              <a:chOff x="960" y="1056"/>
              <a:chExt cx="96" cy="144"/>
            </a:xfrm>
          </p:grpSpPr>
          <p:sp>
            <p:nvSpPr>
              <p:cNvPr id="156" name="Line 37">
                <a:extLst>
                  <a:ext uri="{FF2B5EF4-FFF2-40B4-BE49-F238E27FC236}">
                    <a16:creationId xmlns:a16="http://schemas.microsoft.com/office/drawing/2014/main" id="{D496CA25-6A73-4FA2-9A78-AFCDBAE27F16}"/>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57" name="Line 38">
                <a:extLst>
                  <a:ext uri="{FF2B5EF4-FFF2-40B4-BE49-F238E27FC236}">
                    <a16:creationId xmlns:a16="http://schemas.microsoft.com/office/drawing/2014/main" id="{04CC7901-355D-460A-A8B4-5DF5D2233679}"/>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158" name="Line 39">
                <a:extLst>
                  <a:ext uri="{FF2B5EF4-FFF2-40B4-BE49-F238E27FC236}">
                    <a16:creationId xmlns:a16="http://schemas.microsoft.com/office/drawing/2014/main" id="{80EEFC94-4899-4F6C-BB0C-F559439DE69A}"/>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171" name="Group 46">
            <a:extLst>
              <a:ext uri="{FF2B5EF4-FFF2-40B4-BE49-F238E27FC236}">
                <a16:creationId xmlns:a16="http://schemas.microsoft.com/office/drawing/2014/main" id="{9CEA8ECA-1BE9-4B4C-8588-1F35D0026F46}"/>
              </a:ext>
            </a:extLst>
          </p:cNvPr>
          <p:cNvGrpSpPr>
            <a:grpSpLocks/>
          </p:cNvGrpSpPr>
          <p:nvPr/>
        </p:nvGrpSpPr>
        <p:grpSpPr bwMode="auto">
          <a:xfrm rot="-10592995">
            <a:off x="6210409" y="1615895"/>
            <a:ext cx="242888" cy="457200"/>
            <a:chOff x="960" y="1056"/>
            <a:chExt cx="96" cy="144"/>
          </a:xfrm>
        </p:grpSpPr>
        <p:sp>
          <p:nvSpPr>
            <p:cNvPr id="172" name="Line 47">
              <a:extLst>
                <a:ext uri="{FF2B5EF4-FFF2-40B4-BE49-F238E27FC236}">
                  <a16:creationId xmlns:a16="http://schemas.microsoft.com/office/drawing/2014/main" id="{70D79667-FE76-4310-B71E-1D2AAC022BB2}"/>
                </a:ext>
              </a:extLst>
            </p:cNvPr>
            <p:cNvSpPr>
              <a:spLocks noChangeShapeType="1"/>
            </p:cNvSpPr>
            <p:nvPr/>
          </p:nvSpPr>
          <p:spPr bwMode="auto">
            <a:xfrm>
              <a:off x="960"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3" name="Line 48">
              <a:extLst>
                <a:ext uri="{FF2B5EF4-FFF2-40B4-BE49-F238E27FC236}">
                  <a16:creationId xmlns:a16="http://schemas.microsoft.com/office/drawing/2014/main" id="{13791329-A7B4-4C3E-AA19-1F046B390743}"/>
                </a:ext>
              </a:extLst>
            </p:cNvPr>
            <p:cNvSpPr>
              <a:spLocks noChangeShapeType="1"/>
            </p:cNvSpPr>
            <p:nvPr/>
          </p:nvSpPr>
          <p:spPr bwMode="auto">
            <a:xfrm flipH="1">
              <a:off x="1008"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4" name="Line 49">
              <a:extLst>
                <a:ext uri="{FF2B5EF4-FFF2-40B4-BE49-F238E27FC236}">
                  <a16:creationId xmlns:a16="http://schemas.microsoft.com/office/drawing/2014/main" id="{1CB9225E-EA00-41AE-8CE4-9FF91C56F0E0}"/>
                </a:ext>
              </a:extLst>
            </p:cNvPr>
            <p:cNvSpPr>
              <a:spLocks noChangeShapeType="1"/>
            </p:cNvSpPr>
            <p:nvPr/>
          </p:nvSpPr>
          <p:spPr bwMode="auto">
            <a:xfrm>
              <a:off x="1008" y="1104"/>
              <a:ext cx="0" cy="96"/>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175" name="Group 46">
            <a:extLst>
              <a:ext uri="{FF2B5EF4-FFF2-40B4-BE49-F238E27FC236}">
                <a16:creationId xmlns:a16="http://schemas.microsoft.com/office/drawing/2014/main" id="{2D11E6B0-3412-423A-B17E-26FCC7EF58CC}"/>
              </a:ext>
            </a:extLst>
          </p:cNvPr>
          <p:cNvGrpSpPr>
            <a:grpSpLocks/>
          </p:cNvGrpSpPr>
          <p:nvPr/>
        </p:nvGrpSpPr>
        <p:grpSpPr bwMode="auto">
          <a:xfrm rot="-10592995">
            <a:off x="5143815" y="2149566"/>
            <a:ext cx="242888" cy="457200"/>
            <a:chOff x="960" y="1056"/>
            <a:chExt cx="96" cy="144"/>
          </a:xfrm>
        </p:grpSpPr>
        <p:sp>
          <p:nvSpPr>
            <p:cNvPr id="176" name="Line 47">
              <a:extLst>
                <a:ext uri="{FF2B5EF4-FFF2-40B4-BE49-F238E27FC236}">
                  <a16:creationId xmlns:a16="http://schemas.microsoft.com/office/drawing/2014/main" id="{39102AD7-265C-43CE-9824-DED61F0EA27B}"/>
                </a:ext>
              </a:extLst>
            </p:cNvPr>
            <p:cNvSpPr>
              <a:spLocks noChangeShapeType="1"/>
            </p:cNvSpPr>
            <p:nvPr/>
          </p:nvSpPr>
          <p:spPr bwMode="auto">
            <a:xfrm>
              <a:off x="960" y="1056"/>
              <a:ext cx="48" cy="48"/>
            </a:xfrm>
            <a:prstGeom prst="line">
              <a:avLst/>
            </a:prstGeom>
            <a:noFill/>
            <a:ln w="41275">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7" name="Line 48">
              <a:extLst>
                <a:ext uri="{FF2B5EF4-FFF2-40B4-BE49-F238E27FC236}">
                  <a16:creationId xmlns:a16="http://schemas.microsoft.com/office/drawing/2014/main" id="{9AC5D810-D874-4E01-8BAB-FC3E6F82A54B}"/>
                </a:ext>
              </a:extLst>
            </p:cNvPr>
            <p:cNvSpPr>
              <a:spLocks noChangeShapeType="1"/>
            </p:cNvSpPr>
            <p:nvPr/>
          </p:nvSpPr>
          <p:spPr bwMode="auto">
            <a:xfrm flipH="1">
              <a:off x="1008" y="1056"/>
              <a:ext cx="48" cy="48"/>
            </a:xfrm>
            <a:prstGeom prst="line">
              <a:avLst/>
            </a:prstGeom>
            <a:noFill/>
            <a:ln w="41275">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8" name="Line 49">
              <a:extLst>
                <a:ext uri="{FF2B5EF4-FFF2-40B4-BE49-F238E27FC236}">
                  <a16:creationId xmlns:a16="http://schemas.microsoft.com/office/drawing/2014/main" id="{7F3CF7E2-5EE2-4A39-8EBC-96312EE4DD23}"/>
                </a:ext>
              </a:extLst>
            </p:cNvPr>
            <p:cNvSpPr>
              <a:spLocks noChangeShapeType="1"/>
            </p:cNvSpPr>
            <p:nvPr/>
          </p:nvSpPr>
          <p:spPr bwMode="auto">
            <a:xfrm>
              <a:off x="1008" y="1104"/>
              <a:ext cx="0" cy="96"/>
            </a:xfrm>
            <a:prstGeom prst="line">
              <a:avLst/>
            </a:prstGeom>
            <a:noFill/>
            <a:ln w="41275">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179" name="Group 46">
            <a:extLst>
              <a:ext uri="{FF2B5EF4-FFF2-40B4-BE49-F238E27FC236}">
                <a16:creationId xmlns:a16="http://schemas.microsoft.com/office/drawing/2014/main" id="{3C01A82F-4041-4379-A9D3-8AE0910A2937}"/>
              </a:ext>
            </a:extLst>
          </p:cNvPr>
          <p:cNvGrpSpPr>
            <a:grpSpLocks/>
          </p:cNvGrpSpPr>
          <p:nvPr/>
        </p:nvGrpSpPr>
        <p:grpSpPr bwMode="auto">
          <a:xfrm rot="-10592995">
            <a:off x="5868238" y="2111362"/>
            <a:ext cx="242888" cy="457200"/>
            <a:chOff x="960" y="1056"/>
            <a:chExt cx="96" cy="144"/>
          </a:xfrm>
        </p:grpSpPr>
        <p:sp>
          <p:nvSpPr>
            <p:cNvPr id="180" name="Line 47">
              <a:extLst>
                <a:ext uri="{FF2B5EF4-FFF2-40B4-BE49-F238E27FC236}">
                  <a16:creationId xmlns:a16="http://schemas.microsoft.com/office/drawing/2014/main" id="{322EDF97-8268-4D6B-A0BE-B0401FC4A7E4}"/>
                </a:ext>
              </a:extLst>
            </p:cNvPr>
            <p:cNvSpPr>
              <a:spLocks noChangeShapeType="1"/>
            </p:cNvSpPr>
            <p:nvPr/>
          </p:nvSpPr>
          <p:spPr bwMode="auto">
            <a:xfrm>
              <a:off x="960" y="1056"/>
              <a:ext cx="48" cy="48"/>
            </a:xfrm>
            <a:prstGeom prst="line">
              <a:avLst/>
            </a:prstGeom>
            <a:noFill/>
            <a:ln w="41275">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1" name="Line 48">
              <a:extLst>
                <a:ext uri="{FF2B5EF4-FFF2-40B4-BE49-F238E27FC236}">
                  <a16:creationId xmlns:a16="http://schemas.microsoft.com/office/drawing/2014/main" id="{DEAEFBC4-EBC1-4364-B866-5A5090F6915F}"/>
                </a:ext>
              </a:extLst>
            </p:cNvPr>
            <p:cNvSpPr>
              <a:spLocks noChangeShapeType="1"/>
            </p:cNvSpPr>
            <p:nvPr/>
          </p:nvSpPr>
          <p:spPr bwMode="auto">
            <a:xfrm flipH="1">
              <a:off x="1008" y="1056"/>
              <a:ext cx="48" cy="48"/>
            </a:xfrm>
            <a:prstGeom prst="line">
              <a:avLst/>
            </a:prstGeom>
            <a:noFill/>
            <a:ln w="41275">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2" name="Line 49">
              <a:extLst>
                <a:ext uri="{FF2B5EF4-FFF2-40B4-BE49-F238E27FC236}">
                  <a16:creationId xmlns:a16="http://schemas.microsoft.com/office/drawing/2014/main" id="{91D948B7-9921-499B-8F3F-18074EA210D9}"/>
                </a:ext>
              </a:extLst>
            </p:cNvPr>
            <p:cNvSpPr>
              <a:spLocks noChangeShapeType="1"/>
            </p:cNvSpPr>
            <p:nvPr/>
          </p:nvSpPr>
          <p:spPr bwMode="auto">
            <a:xfrm>
              <a:off x="1008" y="1104"/>
              <a:ext cx="0" cy="96"/>
            </a:xfrm>
            <a:prstGeom prst="line">
              <a:avLst/>
            </a:prstGeom>
            <a:noFill/>
            <a:ln w="41275">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183" name="Group 182">
            <a:extLst>
              <a:ext uri="{FF2B5EF4-FFF2-40B4-BE49-F238E27FC236}">
                <a16:creationId xmlns:a16="http://schemas.microsoft.com/office/drawing/2014/main" id="{8FB1AD26-394D-4DF0-A4B9-74E68651904F}"/>
              </a:ext>
            </a:extLst>
          </p:cNvPr>
          <p:cNvGrpSpPr/>
          <p:nvPr/>
        </p:nvGrpSpPr>
        <p:grpSpPr>
          <a:xfrm>
            <a:off x="8174769" y="1722206"/>
            <a:ext cx="242889" cy="609600"/>
            <a:chOff x="5416560" y="1803539"/>
            <a:chExt cx="242889" cy="609600"/>
          </a:xfrm>
        </p:grpSpPr>
        <p:grpSp>
          <p:nvGrpSpPr>
            <p:cNvPr id="184" name="Group 57">
              <a:extLst>
                <a:ext uri="{FF2B5EF4-FFF2-40B4-BE49-F238E27FC236}">
                  <a16:creationId xmlns:a16="http://schemas.microsoft.com/office/drawing/2014/main" id="{A6267358-3D25-4156-9412-3E0859C925B8}"/>
                </a:ext>
              </a:extLst>
            </p:cNvPr>
            <p:cNvGrpSpPr>
              <a:grpSpLocks/>
            </p:cNvGrpSpPr>
            <p:nvPr/>
          </p:nvGrpSpPr>
          <p:grpSpPr bwMode="auto">
            <a:xfrm flipV="1">
              <a:off x="5416560" y="1955939"/>
              <a:ext cx="242888" cy="457200"/>
              <a:chOff x="960" y="1056"/>
              <a:chExt cx="96" cy="144"/>
            </a:xfrm>
          </p:grpSpPr>
          <p:sp>
            <p:nvSpPr>
              <p:cNvPr id="186" name="Line 58">
                <a:extLst>
                  <a:ext uri="{FF2B5EF4-FFF2-40B4-BE49-F238E27FC236}">
                    <a16:creationId xmlns:a16="http://schemas.microsoft.com/office/drawing/2014/main" id="{DBAE7975-DBE1-40DB-A968-D81BB63DD08B}"/>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7" name="Line 59">
                <a:extLst>
                  <a:ext uri="{FF2B5EF4-FFF2-40B4-BE49-F238E27FC236}">
                    <a16:creationId xmlns:a16="http://schemas.microsoft.com/office/drawing/2014/main" id="{A3FB6207-28EF-4DDC-A4F9-E0DA7C285908}"/>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8" name="Line 60">
                <a:extLst>
                  <a:ext uri="{FF2B5EF4-FFF2-40B4-BE49-F238E27FC236}">
                    <a16:creationId xmlns:a16="http://schemas.microsoft.com/office/drawing/2014/main" id="{9A79407A-4609-412A-B52E-6FFCABFC76F3}"/>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185" name="Oval 61">
              <a:extLst>
                <a:ext uri="{FF2B5EF4-FFF2-40B4-BE49-F238E27FC236}">
                  <a16:creationId xmlns:a16="http://schemas.microsoft.com/office/drawing/2014/main" id="{3DE6AC1A-4E30-4CFA-8B57-626EC7E28DFA}"/>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11" name="TextBox 10">
            <a:extLst>
              <a:ext uri="{FF2B5EF4-FFF2-40B4-BE49-F238E27FC236}">
                <a16:creationId xmlns:a16="http://schemas.microsoft.com/office/drawing/2014/main" id="{2FCE87C6-4BEE-4372-8F92-C34EAA42350B}"/>
              </a:ext>
            </a:extLst>
          </p:cNvPr>
          <p:cNvSpPr txBox="1"/>
          <p:nvPr/>
        </p:nvSpPr>
        <p:spPr>
          <a:xfrm>
            <a:off x="5537717" y="792113"/>
            <a:ext cx="1964903" cy="400110"/>
          </a:xfrm>
          <a:prstGeom prst="rect">
            <a:avLst/>
          </a:prstGeom>
          <a:noFill/>
        </p:spPr>
        <p:txBody>
          <a:bodyPr wrap="square" rtlCol="0">
            <a:spAutoFit/>
          </a:bodyPr>
          <a:lstStyle/>
          <a:p>
            <a:pPr algn="l"/>
            <a:r>
              <a:rPr lang="en-US" sz="2000" b="1" dirty="0">
                <a:solidFill>
                  <a:srgbClr val="FF0000"/>
                </a:solidFill>
                <a:latin typeface="Candara" panose="020E0502030303020204" pitchFamily="34" charset="0"/>
              </a:rPr>
              <a:t>HIV antibodies</a:t>
            </a:r>
          </a:p>
        </p:txBody>
      </p:sp>
      <p:sp>
        <p:nvSpPr>
          <p:cNvPr id="189" name="TextBox 188">
            <a:extLst>
              <a:ext uri="{FF2B5EF4-FFF2-40B4-BE49-F238E27FC236}">
                <a16:creationId xmlns:a16="http://schemas.microsoft.com/office/drawing/2014/main" id="{8427E452-E715-4C52-A217-B764C33BF639}"/>
              </a:ext>
            </a:extLst>
          </p:cNvPr>
          <p:cNvSpPr txBox="1"/>
          <p:nvPr/>
        </p:nvSpPr>
        <p:spPr>
          <a:xfrm>
            <a:off x="3941931" y="2924253"/>
            <a:ext cx="1964903" cy="400110"/>
          </a:xfrm>
          <a:prstGeom prst="rect">
            <a:avLst/>
          </a:prstGeom>
          <a:noFill/>
        </p:spPr>
        <p:txBody>
          <a:bodyPr wrap="square" rtlCol="0">
            <a:spAutoFit/>
          </a:bodyPr>
          <a:lstStyle/>
          <a:p>
            <a:pPr algn="l"/>
            <a:r>
              <a:rPr lang="en-US" sz="2000" b="1" dirty="0">
                <a:solidFill>
                  <a:srgbClr val="00B050"/>
                </a:solidFill>
                <a:latin typeface="Candara" panose="020E0502030303020204" pitchFamily="34" charset="0"/>
              </a:rPr>
              <a:t>IgG antibodies</a:t>
            </a:r>
          </a:p>
        </p:txBody>
      </p:sp>
      <p:cxnSp>
        <p:nvCxnSpPr>
          <p:cNvPr id="16" name="Straight Arrow Connector 15">
            <a:extLst>
              <a:ext uri="{FF2B5EF4-FFF2-40B4-BE49-F238E27FC236}">
                <a16:creationId xmlns:a16="http://schemas.microsoft.com/office/drawing/2014/main" id="{2785B0CB-A86E-4FEC-9C62-30A5754A8A99}"/>
              </a:ext>
            </a:extLst>
          </p:cNvPr>
          <p:cNvCxnSpPr>
            <a:stCxn id="189" idx="0"/>
          </p:cNvCxnSpPr>
          <p:nvPr/>
        </p:nvCxnSpPr>
        <p:spPr bwMode="auto">
          <a:xfrm flipH="1" flipV="1">
            <a:off x="4722427" y="2188821"/>
            <a:ext cx="201956" cy="727419"/>
          </a:xfrm>
          <a:prstGeom prst="straightConnector1">
            <a:avLst/>
          </a:prstGeom>
          <a:noFill/>
          <a:ln w="31750" cap="flat" cmpd="sng" algn="ctr">
            <a:solidFill>
              <a:srgbClr val="00B050"/>
            </a:solidFill>
            <a:prstDash val="solid"/>
            <a:round/>
            <a:headEnd type="none" w="med" len="med"/>
            <a:tailEnd type="triangle"/>
          </a:ln>
          <a:effectLst/>
        </p:spPr>
      </p:cxnSp>
      <p:cxnSp>
        <p:nvCxnSpPr>
          <p:cNvPr id="190" name="Straight Arrow Connector 189">
            <a:extLst>
              <a:ext uri="{FF2B5EF4-FFF2-40B4-BE49-F238E27FC236}">
                <a16:creationId xmlns:a16="http://schemas.microsoft.com/office/drawing/2014/main" id="{E47906BB-4402-4AA5-84FA-5E0920B4CE6A}"/>
              </a:ext>
            </a:extLst>
          </p:cNvPr>
          <p:cNvCxnSpPr>
            <a:cxnSpLocks/>
          </p:cNvCxnSpPr>
          <p:nvPr/>
        </p:nvCxnSpPr>
        <p:spPr bwMode="auto">
          <a:xfrm flipV="1">
            <a:off x="4924383" y="2672484"/>
            <a:ext cx="838989" cy="274874"/>
          </a:xfrm>
          <a:prstGeom prst="straightConnector1">
            <a:avLst/>
          </a:prstGeom>
          <a:noFill/>
          <a:ln w="31750" cap="flat" cmpd="sng" algn="ctr">
            <a:solidFill>
              <a:srgbClr val="00B05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C391CCAB-2F0D-4A83-8EBA-74E793057A78}"/>
              </a:ext>
            </a:extLst>
          </p:cNvPr>
          <p:cNvCxnSpPr>
            <a:cxnSpLocks/>
          </p:cNvCxnSpPr>
          <p:nvPr/>
        </p:nvCxnSpPr>
        <p:spPr bwMode="auto">
          <a:xfrm flipH="1">
            <a:off x="5457831" y="1205427"/>
            <a:ext cx="1109166" cy="1096677"/>
          </a:xfrm>
          <a:prstGeom prst="straightConnector1">
            <a:avLst/>
          </a:prstGeom>
          <a:noFill/>
          <a:ln w="31750" cap="flat" cmpd="sng" algn="ctr">
            <a:solidFill>
              <a:srgbClr val="C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D2DA3A1B-50A7-4B83-ACA1-4ED4CFC8607D}"/>
              </a:ext>
            </a:extLst>
          </p:cNvPr>
          <p:cNvCxnSpPr>
            <a:cxnSpLocks/>
          </p:cNvCxnSpPr>
          <p:nvPr/>
        </p:nvCxnSpPr>
        <p:spPr bwMode="auto">
          <a:xfrm flipH="1">
            <a:off x="6418796" y="1251699"/>
            <a:ext cx="126839" cy="598550"/>
          </a:xfrm>
          <a:prstGeom prst="straightConnector1">
            <a:avLst/>
          </a:prstGeom>
          <a:noFill/>
          <a:ln w="31750" cap="flat" cmpd="sng" algn="ctr">
            <a:solidFill>
              <a:srgbClr val="C00000"/>
            </a:solidFill>
            <a:prstDash val="solid"/>
            <a:round/>
            <a:headEnd type="none" w="med" len="med"/>
            <a:tailEnd type="triangle"/>
          </a:ln>
          <a:effectLst/>
        </p:spPr>
      </p:cxnSp>
      <p:sp>
        <p:nvSpPr>
          <p:cNvPr id="191" name="Line 36">
            <a:extLst>
              <a:ext uri="{FF2B5EF4-FFF2-40B4-BE49-F238E27FC236}">
                <a16:creationId xmlns:a16="http://schemas.microsoft.com/office/drawing/2014/main" id="{F9D120A8-09EE-42A9-8ECC-DDDA0AE9190F}"/>
              </a:ext>
            </a:extLst>
          </p:cNvPr>
          <p:cNvSpPr>
            <a:spLocks noChangeShapeType="1"/>
          </p:cNvSpPr>
          <p:nvPr/>
        </p:nvSpPr>
        <p:spPr bwMode="auto">
          <a:xfrm>
            <a:off x="6948620" y="1594460"/>
            <a:ext cx="888376" cy="0"/>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196" name="Group 195">
            <a:extLst>
              <a:ext uri="{FF2B5EF4-FFF2-40B4-BE49-F238E27FC236}">
                <a16:creationId xmlns:a16="http://schemas.microsoft.com/office/drawing/2014/main" id="{31E81068-320D-4979-890C-B39F67A0C870}"/>
              </a:ext>
            </a:extLst>
          </p:cNvPr>
          <p:cNvGrpSpPr/>
          <p:nvPr/>
        </p:nvGrpSpPr>
        <p:grpSpPr>
          <a:xfrm>
            <a:off x="8102680" y="4032601"/>
            <a:ext cx="879823" cy="816656"/>
            <a:chOff x="7597834" y="1761916"/>
            <a:chExt cx="879823" cy="816656"/>
          </a:xfrm>
        </p:grpSpPr>
        <p:grpSp>
          <p:nvGrpSpPr>
            <p:cNvPr id="197" name="Group 20">
              <a:extLst>
                <a:ext uri="{FF2B5EF4-FFF2-40B4-BE49-F238E27FC236}">
                  <a16:creationId xmlns:a16="http://schemas.microsoft.com/office/drawing/2014/main" id="{63716792-C8A4-42F7-9D55-FF7215744C82}"/>
                </a:ext>
              </a:extLst>
            </p:cNvPr>
            <p:cNvGrpSpPr>
              <a:grpSpLocks/>
            </p:cNvGrpSpPr>
            <p:nvPr/>
          </p:nvGrpSpPr>
          <p:grpSpPr bwMode="auto">
            <a:xfrm rot="4501873">
              <a:off x="8144877" y="1875053"/>
              <a:ext cx="208359" cy="457200"/>
              <a:chOff x="960" y="1056"/>
              <a:chExt cx="96" cy="144"/>
            </a:xfrm>
          </p:grpSpPr>
          <p:sp>
            <p:nvSpPr>
              <p:cNvPr id="214" name="Line 21">
                <a:extLst>
                  <a:ext uri="{FF2B5EF4-FFF2-40B4-BE49-F238E27FC236}">
                    <a16:creationId xmlns:a16="http://schemas.microsoft.com/office/drawing/2014/main" id="{E5FC1A2F-9BE4-4265-AEA1-B448F0C87265}"/>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5" name="Line 22">
                <a:extLst>
                  <a:ext uri="{FF2B5EF4-FFF2-40B4-BE49-F238E27FC236}">
                    <a16:creationId xmlns:a16="http://schemas.microsoft.com/office/drawing/2014/main" id="{4973E191-5E68-43D5-8221-091460F9AFE5}"/>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6" name="Line 23">
                <a:extLst>
                  <a:ext uri="{FF2B5EF4-FFF2-40B4-BE49-F238E27FC236}">
                    <a16:creationId xmlns:a16="http://schemas.microsoft.com/office/drawing/2014/main" id="{8B10073C-B313-4E01-993D-3BFA031AEAB7}"/>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98" name="Group 24">
              <a:extLst>
                <a:ext uri="{FF2B5EF4-FFF2-40B4-BE49-F238E27FC236}">
                  <a16:creationId xmlns:a16="http://schemas.microsoft.com/office/drawing/2014/main" id="{5205B792-6D8F-4382-8BDD-3EAE4246E0F3}"/>
                </a:ext>
              </a:extLst>
            </p:cNvPr>
            <p:cNvGrpSpPr>
              <a:grpSpLocks/>
            </p:cNvGrpSpPr>
            <p:nvPr/>
          </p:nvGrpSpPr>
          <p:grpSpPr bwMode="auto">
            <a:xfrm rot="21246785">
              <a:off x="7879393" y="1761916"/>
              <a:ext cx="228600" cy="416719"/>
              <a:chOff x="960" y="1056"/>
              <a:chExt cx="96" cy="144"/>
            </a:xfrm>
          </p:grpSpPr>
          <p:sp>
            <p:nvSpPr>
              <p:cNvPr id="211" name="Line 25">
                <a:extLst>
                  <a:ext uri="{FF2B5EF4-FFF2-40B4-BE49-F238E27FC236}">
                    <a16:creationId xmlns:a16="http://schemas.microsoft.com/office/drawing/2014/main" id="{A21311D9-7CCB-4B01-8651-7C3869E724DE}"/>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2" name="Line 26">
                <a:extLst>
                  <a:ext uri="{FF2B5EF4-FFF2-40B4-BE49-F238E27FC236}">
                    <a16:creationId xmlns:a16="http://schemas.microsoft.com/office/drawing/2014/main" id="{83C30437-0411-47EE-8328-F141F2978504}"/>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3" name="Line 27">
                <a:extLst>
                  <a:ext uri="{FF2B5EF4-FFF2-40B4-BE49-F238E27FC236}">
                    <a16:creationId xmlns:a16="http://schemas.microsoft.com/office/drawing/2014/main" id="{51162833-313D-416C-B611-1D7CA39CD4CD}"/>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199" name="Group 28">
              <a:extLst>
                <a:ext uri="{FF2B5EF4-FFF2-40B4-BE49-F238E27FC236}">
                  <a16:creationId xmlns:a16="http://schemas.microsoft.com/office/drawing/2014/main" id="{E91F0C66-59D6-4EED-A1F3-31335BF8803B}"/>
                </a:ext>
              </a:extLst>
            </p:cNvPr>
            <p:cNvGrpSpPr>
              <a:grpSpLocks/>
            </p:cNvGrpSpPr>
            <p:nvPr/>
          </p:nvGrpSpPr>
          <p:grpSpPr bwMode="auto">
            <a:xfrm rot="8644574">
              <a:off x="8030218" y="2161853"/>
              <a:ext cx="228600" cy="416719"/>
              <a:chOff x="960" y="1056"/>
              <a:chExt cx="96" cy="144"/>
            </a:xfrm>
          </p:grpSpPr>
          <p:sp>
            <p:nvSpPr>
              <p:cNvPr id="208" name="Line 29">
                <a:extLst>
                  <a:ext uri="{FF2B5EF4-FFF2-40B4-BE49-F238E27FC236}">
                    <a16:creationId xmlns:a16="http://schemas.microsoft.com/office/drawing/2014/main" id="{70E1AF47-3BE2-481A-86E0-9BFF84050F0E}"/>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9" name="Line 30">
                <a:extLst>
                  <a:ext uri="{FF2B5EF4-FFF2-40B4-BE49-F238E27FC236}">
                    <a16:creationId xmlns:a16="http://schemas.microsoft.com/office/drawing/2014/main" id="{135D2127-57F6-4014-BB8B-0350ED444E0C}"/>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10" name="Line 31">
                <a:extLst>
                  <a:ext uri="{FF2B5EF4-FFF2-40B4-BE49-F238E27FC236}">
                    <a16:creationId xmlns:a16="http://schemas.microsoft.com/office/drawing/2014/main" id="{FFFA93A2-0B0A-4CEC-8F70-BE9AC9496F47}"/>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00" name="Group 32">
              <a:extLst>
                <a:ext uri="{FF2B5EF4-FFF2-40B4-BE49-F238E27FC236}">
                  <a16:creationId xmlns:a16="http://schemas.microsoft.com/office/drawing/2014/main" id="{BED94C59-14DA-4668-A5DB-F6F97CCA46C2}"/>
                </a:ext>
              </a:extLst>
            </p:cNvPr>
            <p:cNvGrpSpPr>
              <a:grpSpLocks/>
            </p:cNvGrpSpPr>
            <p:nvPr/>
          </p:nvGrpSpPr>
          <p:grpSpPr bwMode="auto">
            <a:xfrm rot="13745947">
              <a:off x="7732524" y="2116490"/>
              <a:ext cx="208359" cy="457200"/>
              <a:chOff x="960" y="1056"/>
              <a:chExt cx="96" cy="144"/>
            </a:xfrm>
          </p:grpSpPr>
          <p:sp>
            <p:nvSpPr>
              <p:cNvPr id="205" name="Line 33">
                <a:extLst>
                  <a:ext uri="{FF2B5EF4-FFF2-40B4-BE49-F238E27FC236}">
                    <a16:creationId xmlns:a16="http://schemas.microsoft.com/office/drawing/2014/main" id="{86928C23-D783-4F30-80D6-C8197107EDAE}"/>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6" name="Line 34">
                <a:extLst>
                  <a:ext uri="{FF2B5EF4-FFF2-40B4-BE49-F238E27FC236}">
                    <a16:creationId xmlns:a16="http://schemas.microsoft.com/office/drawing/2014/main" id="{B875FE79-668E-490F-976F-31BF8593B086}"/>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7" name="Line 35">
                <a:extLst>
                  <a:ext uri="{FF2B5EF4-FFF2-40B4-BE49-F238E27FC236}">
                    <a16:creationId xmlns:a16="http://schemas.microsoft.com/office/drawing/2014/main" id="{918F9ACC-A954-41B5-AA36-97F38CC20EF4}"/>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nvGrpSpPr>
            <p:cNvPr id="201" name="Group 36">
              <a:extLst>
                <a:ext uri="{FF2B5EF4-FFF2-40B4-BE49-F238E27FC236}">
                  <a16:creationId xmlns:a16="http://schemas.microsoft.com/office/drawing/2014/main" id="{632FC11D-2EE7-4DDD-ABEA-8B8EA97FC6CD}"/>
                </a:ext>
              </a:extLst>
            </p:cNvPr>
            <p:cNvGrpSpPr>
              <a:grpSpLocks/>
            </p:cNvGrpSpPr>
            <p:nvPr/>
          </p:nvGrpSpPr>
          <p:grpSpPr bwMode="auto">
            <a:xfrm rot="17370223">
              <a:off x="7674051" y="1901617"/>
              <a:ext cx="304800" cy="457233"/>
              <a:chOff x="960" y="1056"/>
              <a:chExt cx="96" cy="144"/>
            </a:xfrm>
          </p:grpSpPr>
          <p:sp>
            <p:nvSpPr>
              <p:cNvPr id="202" name="Line 37">
                <a:extLst>
                  <a:ext uri="{FF2B5EF4-FFF2-40B4-BE49-F238E27FC236}">
                    <a16:creationId xmlns:a16="http://schemas.microsoft.com/office/drawing/2014/main" id="{51A09D93-A442-453D-9348-1D035B2B5BB7}"/>
                  </a:ext>
                </a:extLst>
              </p:cNvPr>
              <p:cNvSpPr>
                <a:spLocks noChangeShapeType="1"/>
              </p:cNvSpPr>
              <p:nvPr/>
            </p:nvSpPr>
            <p:spPr bwMode="auto">
              <a:xfrm>
                <a:off x="960"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3" name="Line 38">
                <a:extLst>
                  <a:ext uri="{FF2B5EF4-FFF2-40B4-BE49-F238E27FC236}">
                    <a16:creationId xmlns:a16="http://schemas.microsoft.com/office/drawing/2014/main" id="{E01EA5B1-A84E-462A-B0F2-B843F88BB2D3}"/>
                  </a:ext>
                </a:extLst>
              </p:cNvPr>
              <p:cNvSpPr>
                <a:spLocks noChangeShapeType="1"/>
              </p:cNvSpPr>
              <p:nvPr/>
            </p:nvSpPr>
            <p:spPr bwMode="auto">
              <a:xfrm flipH="1">
                <a:off x="1008" y="1056"/>
                <a:ext cx="48" cy="48"/>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sp>
            <p:nvSpPr>
              <p:cNvPr id="204" name="Line 39">
                <a:extLst>
                  <a:ext uri="{FF2B5EF4-FFF2-40B4-BE49-F238E27FC236}">
                    <a16:creationId xmlns:a16="http://schemas.microsoft.com/office/drawing/2014/main" id="{FC65C674-43A8-4A7E-85B1-A299E0558437}"/>
                  </a:ext>
                </a:extLst>
              </p:cNvPr>
              <p:cNvSpPr>
                <a:spLocks noChangeShapeType="1"/>
              </p:cNvSpPr>
              <p:nvPr/>
            </p:nvSpPr>
            <p:spPr bwMode="auto">
              <a:xfrm>
                <a:off x="1008" y="1104"/>
                <a:ext cx="0" cy="96"/>
              </a:xfrm>
              <a:prstGeom prst="line">
                <a:avLst/>
              </a:prstGeom>
              <a:noFill/>
              <a:ln w="28575">
                <a:solidFill>
                  <a:schemeClr val="hlink"/>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ZapfHumnst BT"/>
                  <a:ea typeface="+mn-ea"/>
                  <a:cs typeface="Arial"/>
                </a:endParaRPr>
              </a:p>
            </p:txBody>
          </p:sp>
        </p:grpSp>
      </p:grpSp>
      <p:grpSp>
        <p:nvGrpSpPr>
          <p:cNvPr id="217" name="Group 46">
            <a:extLst>
              <a:ext uri="{FF2B5EF4-FFF2-40B4-BE49-F238E27FC236}">
                <a16:creationId xmlns:a16="http://schemas.microsoft.com/office/drawing/2014/main" id="{C5AEAB64-2BF6-4D6A-B55E-69573AF85E1A}"/>
              </a:ext>
            </a:extLst>
          </p:cNvPr>
          <p:cNvGrpSpPr>
            <a:grpSpLocks/>
          </p:cNvGrpSpPr>
          <p:nvPr/>
        </p:nvGrpSpPr>
        <p:grpSpPr bwMode="auto">
          <a:xfrm rot="-10592995">
            <a:off x="9229746" y="4978820"/>
            <a:ext cx="242888" cy="457200"/>
            <a:chOff x="960" y="1056"/>
            <a:chExt cx="96" cy="144"/>
          </a:xfrm>
        </p:grpSpPr>
        <p:sp>
          <p:nvSpPr>
            <p:cNvPr id="218" name="Line 47">
              <a:extLst>
                <a:ext uri="{FF2B5EF4-FFF2-40B4-BE49-F238E27FC236}">
                  <a16:creationId xmlns:a16="http://schemas.microsoft.com/office/drawing/2014/main" id="{73E7F49B-8AE6-4BEF-8124-BC671A577BC3}"/>
                </a:ext>
              </a:extLst>
            </p:cNvPr>
            <p:cNvSpPr>
              <a:spLocks noChangeShapeType="1"/>
            </p:cNvSpPr>
            <p:nvPr/>
          </p:nvSpPr>
          <p:spPr bwMode="auto">
            <a:xfrm>
              <a:off x="960"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9" name="Line 48">
              <a:extLst>
                <a:ext uri="{FF2B5EF4-FFF2-40B4-BE49-F238E27FC236}">
                  <a16:creationId xmlns:a16="http://schemas.microsoft.com/office/drawing/2014/main" id="{9DE1BE25-4629-4B90-A7D0-3C32200EB124}"/>
                </a:ext>
              </a:extLst>
            </p:cNvPr>
            <p:cNvSpPr>
              <a:spLocks noChangeShapeType="1"/>
            </p:cNvSpPr>
            <p:nvPr/>
          </p:nvSpPr>
          <p:spPr bwMode="auto">
            <a:xfrm flipH="1">
              <a:off x="1008"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0" name="Line 49">
              <a:extLst>
                <a:ext uri="{FF2B5EF4-FFF2-40B4-BE49-F238E27FC236}">
                  <a16:creationId xmlns:a16="http://schemas.microsoft.com/office/drawing/2014/main" id="{EE4DF21F-C57D-4024-BC54-579F5BEAC4E9}"/>
                </a:ext>
              </a:extLst>
            </p:cNvPr>
            <p:cNvSpPr>
              <a:spLocks noChangeShapeType="1"/>
            </p:cNvSpPr>
            <p:nvPr/>
          </p:nvSpPr>
          <p:spPr bwMode="auto">
            <a:xfrm>
              <a:off x="1008" y="1104"/>
              <a:ext cx="0" cy="96"/>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25" name="Group 46">
            <a:extLst>
              <a:ext uri="{FF2B5EF4-FFF2-40B4-BE49-F238E27FC236}">
                <a16:creationId xmlns:a16="http://schemas.microsoft.com/office/drawing/2014/main" id="{C06D0A00-9264-4A60-A1AA-6B9A9DADABBA}"/>
              </a:ext>
            </a:extLst>
          </p:cNvPr>
          <p:cNvGrpSpPr>
            <a:grpSpLocks/>
          </p:cNvGrpSpPr>
          <p:nvPr/>
        </p:nvGrpSpPr>
        <p:grpSpPr bwMode="auto">
          <a:xfrm rot="-10592995">
            <a:off x="8887575" y="5474287"/>
            <a:ext cx="242888" cy="457200"/>
            <a:chOff x="960" y="1056"/>
            <a:chExt cx="96" cy="144"/>
          </a:xfrm>
        </p:grpSpPr>
        <p:sp>
          <p:nvSpPr>
            <p:cNvPr id="226" name="Line 47">
              <a:extLst>
                <a:ext uri="{FF2B5EF4-FFF2-40B4-BE49-F238E27FC236}">
                  <a16:creationId xmlns:a16="http://schemas.microsoft.com/office/drawing/2014/main" id="{7782AC99-CEA0-4086-9CCC-E6F053D83DF4}"/>
                </a:ext>
              </a:extLst>
            </p:cNvPr>
            <p:cNvSpPr>
              <a:spLocks noChangeShapeType="1"/>
            </p:cNvSpPr>
            <p:nvPr/>
          </p:nvSpPr>
          <p:spPr bwMode="auto">
            <a:xfrm>
              <a:off x="960"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7" name="Line 48">
              <a:extLst>
                <a:ext uri="{FF2B5EF4-FFF2-40B4-BE49-F238E27FC236}">
                  <a16:creationId xmlns:a16="http://schemas.microsoft.com/office/drawing/2014/main" id="{E78C4480-8E21-4FD6-B315-D55FF549C677}"/>
                </a:ext>
              </a:extLst>
            </p:cNvPr>
            <p:cNvSpPr>
              <a:spLocks noChangeShapeType="1"/>
            </p:cNvSpPr>
            <p:nvPr/>
          </p:nvSpPr>
          <p:spPr bwMode="auto">
            <a:xfrm flipH="1">
              <a:off x="1008"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8" name="Line 49">
              <a:extLst>
                <a:ext uri="{FF2B5EF4-FFF2-40B4-BE49-F238E27FC236}">
                  <a16:creationId xmlns:a16="http://schemas.microsoft.com/office/drawing/2014/main" id="{1A8AC448-5F1D-4770-BDA5-CC1E28F69BDB}"/>
                </a:ext>
              </a:extLst>
            </p:cNvPr>
            <p:cNvSpPr>
              <a:spLocks noChangeShapeType="1"/>
            </p:cNvSpPr>
            <p:nvPr/>
          </p:nvSpPr>
          <p:spPr bwMode="auto">
            <a:xfrm>
              <a:off x="1008" y="1104"/>
              <a:ext cx="0" cy="96"/>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0" name="Group 29">
            <a:extLst>
              <a:ext uri="{FF2B5EF4-FFF2-40B4-BE49-F238E27FC236}">
                <a16:creationId xmlns:a16="http://schemas.microsoft.com/office/drawing/2014/main" id="{A464DBC3-833A-41D8-AF3F-7326DFCA9BCF}"/>
              </a:ext>
            </a:extLst>
          </p:cNvPr>
          <p:cNvGrpSpPr/>
          <p:nvPr/>
        </p:nvGrpSpPr>
        <p:grpSpPr>
          <a:xfrm>
            <a:off x="7565169" y="4300306"/>
            <a:ext cx="345365" cy="1059514"/>
            <a:chOff x="7565169" y="4801346"/>
            <a:chExt cx="345365" cy="1059514"/>
          </a:xfrm>
        </p:grpSpPr>
        <p:grpSp>
          <p:nvGrpSpPr>
            <p:cNvPr id="192" name="Group 46">
              <a:extLst>
                <a:ext uri="{FF2B5EF4-FFF2-40B4-BE49-F238E27FC236}">
                  <a16:creationId xmlns:a16="http://schemas.microsoft.com/office/drawing/2014/main" id="{5C912E17-0D05-4ABA-A3A5-AA3F41DF29F4}"/>
                </a:ext>
              </a:extLst>
            </p:cNvPr>
            <p:cNvGrpSpPr>
              <a:grpSpLocks/>
            </p:cNvGrpSpPr>
            <p:nvPr/>
          </p:nvGrpSpPr>
          <p:grpSpPr bwMode="auto">
            <a:xfrm rot="-10592995">
              <a:off x="7667646" y="5403660"/>
              <a:ext cx="242888" cy="457200"/>
              <a:chOff x="960" y="1056"/>
              <a:chExt cx="96" cy="144"/>
            </a:xfrm>
          </p:grpSpPr>
          <p:sp>
            <p:nvSpPr>
              <p:cNvPr id="193" name="Line 47">
                <a:extLst>
                  <a:ext uri="{FF2B5EF4-FFF2-40B4-BE49-F238E27FC236}">
                    <a16:creationId xmlns:a16="http://schemas.microsoft.com/office/drawing/2014/main" id="{5AAC2B29-C4B6-430A-A16F-0D65871E5082}"/>
                  </a:ext>
                </a:extLst>
              </p:cNvPr>
              <p:cNvSpPr>
                <a:spLocks noChangeShapeType="1"/>
              </p:cNvSpPr>
              <p:nvPr/>
            </p:nvSpPr>
            <p:spPr bwMode="auto">
              <a:xfrm>
                <a:off x="960"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4" name="Line 48">
                <a:extLst>
                  <a:ext uri="{FF2B5EF4-FFF2-40B4-BE49-F238E27FC236}">
                    <a16:creationId xmlns:a16="http://schemas.microsoft.com/office/drawing/2014/main" id="{2CCB9ED1-8A89-49E0-81AE-6B17922A4315}"/>
                  </a:ext>
                </a:extLst>
              </p:cNvPr>
              <p:cNvSpPr>
                <a:spLocks noChangeShapeType="1"/>
              </p:cNvSpPr>
              <p:nvPr/>
            </p:nvSpPr>
            <p:spPr bwMode="auto">
              <a:xfrm flipH="1">
                <a:off x="1008"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5" name="Line 49">
                <a:extLst>
                  <a:ext uri="{FF2B5EF4-FFF2-40B4-BE49-F238E27FC236}">
                    <a16:creationId xmlns:a16="http://schemas.microsoft.com/office/drawing/2014/main" id="{77BB6709-6816-49D3-99F7-C911FC90CBE9}"/>
                  </a:ext>
                </a:extLst>
              </p:cNvPr>
              <p:cNvSpPr>
                <a:spLocks noChangeShapeType="1"/>
              </p:cNvSpPr>
              <p:nvPr/>
            </p:nvSpPr>
            <p:spPr bwMode="auto">
              <a:xfrm>
                <a:off x="1008" y="1104"/>
                <a:ext cx="0" cy="96"/>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32" name="Group 231">
              <a:extLst>
                <a:ext uri="{FF2B5EF4-FFF2-40B4-BE49-F238E27FC236}">
                  <a16:creationId xmlns:a16="http://schemas.microsoft.com/office/drawing/2014/main" id="{0E8242C5-04DC-40EE-BF58-DE3953EA40F5}"/>
                </a:ext>
              </a:extLst>
            </p:cNvPr>
            <p:cNvGrpSpPr/>
            <p:nvPr/>
          </p:nvGrpSpPr>
          <p:grpSpPr>
            <a:xfrm>
              <a:off x="7565169" y="4801346"/>
              <a:ext cx="242889" cy="609600"/>
              <a:chOff x="5416560" y="1803539"/>
              <a:chExt cx="242889" cy="609600"/>
            </a:xfrm>
          </p:grpSpPr>
          <p:grpSp>
            <p:nvGrpSpPr>
              <p:cNvPr id="233" name="Group 57">
                <a:extLst>
                  <a:ext uri="{FF2B5EF4-FFF2-40B4-BE49-F238E27FC236}">
                    <a16:creationId xmlns:a16="http://schemas.microsoft.com/office/drawing/2014/main" id="{23D23121-16F3-4432-B8D9-9DE77E6E61E5}"/>
                  </a:ext>
                </a:extLst>
              </p:cNvPr>
              <p:cNvGrpSpPr>
                <a:grpSpLocks/>
              </p:cNvGrpSpPr>
              <p:nvPr/>
            </p:nvGrpSpPr>
            <p:grpSpPr bwMode="auto">
              <a:xfrm flipV="1">
                <a:off x="5416560" y="1955939"/>
                <a:ext cx="242888" cy="457200"/>
                <a:chOff x="960" y="1056"/>
                <a:chExt cx="96" cy="144"/>
              </a:xfrm>
            </p:grpSpPr>
            <p:sp>
              <p:nvSpPr>
                <p:cNvPr id="235" name="Line 58">
                  <a:extLst>
                    <a:ext uri="{FF2B5EF4-FFF2-40B4-BE49-F238E27FC236}">
                      <a16:creationId xmlns:a16="http://schemas.microsoft.com/office/drawing/2014/main" id="{0CDEAB95-835E-4C18-BB4A-4BC5374C7F5C}"/>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6" name="Line 59">
                  <a:extLst>
                    <a:ext uri="{FF2B5EF4-FFF2-40B4-BE49-F238E27FC236}">
                      <a16:creationId xmlns:a16="http://schemas.microsoft.com/office/drawing/2014/main" id="{F380CBC1-0A64-49C0-BBB0-9921B9E07763}"/>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7" name="Line 60">
                  <a:extLst>
                    <a:ext uri="{FF2B5EF4-FFF2-40B4-BE49-F238E27FC236}">
                      <a16:creationId xmlns:a16="http://schemas.microsoft.com/office/drawing/2014/main" id="{D346DDFF-5BDE-41FE-9DF1-97FD928A1BC9}"/>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34" name="Oval 61">
                <a:extLst>
                  <a:ext uri="{FF2B5EF4-FFF2-40B4-BE49-F238E27FC236}">
                    <a16:creationId xmlns:a16="http://schemas.microsoft.com/office/drawing/2014/main" id="{156AE8EC-FCA7-47F5-AD0C-EA702D0532F9}"/>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238" name="Group 237">
            <a:extLst>
              <a:ext uri="{FF2B5EF4-FFF2-40B4-BE49-F238E27FC236}">
                <a16:creationId xmlns:a16="http://schemas.microsoft.com/office/drawing/2014/main" id="{930CD455-2853-4BAA-A29A-68CE73A89A51}"/>
              </a:ext>
            </a:extLst>
          </p:cNvPr>
          <p:cNvGrpSpPr/>
          <p:nvPr/>
        </p:nvGrpSpPr>
        <p:grpSpPr>
          <a:xfrm>
            <a:off x="9114569" y="4401906"/>
            <a:ext cx="242889" cy="609600"/>
            <a:chOff x="5416560" y="1803539"/>
            <a:chExt cx="242889" cy="609600"/>
          </a:xfrm>
        </p:grpSpPr>
        <p:grpSp>
          <p:nvGrpSpPr>
            <p:cNvPr id="239" name="Group 57">
              <a:extLst>
                <a:ext uri="{FF2B5EF4-FFF2-40B4-BE49-F238E27FC236}">
                  <a16:creationId xmlns:a16="http://schemas.microsoft.com/office/drawing/2014/main" id="{4E14E951-5F5B-4857-9C5B-24BB53AD9430}"/>
                </a:ext>
              </a:extLst>
            </p:cNvPr>
            <p:cNvGrpSpPr>
              <a:grpSpLocks/>
            </p:cNvGrpSpPr>
            <p:nvPr/>
          </p:nvGrpSpPr>
          <p:grpSpPr bwMode="auto">
            <a:xfrm flipV="1">
              <a:off x="5416560" y="1955939"/>
              <a:ext cx="242888" cy="457200"/>
              <a:chOff x="960" y="1056"/>
              <a:chExt cx="96" cy="144"/>
            </a:xfrm>
          </p:grpSpPr>
          <p:sp>
            <p:nvSpPr>
              <p:cNvPr id="241" name="Line 58">
                <a:extLst>
                  <a:ext uri="{FF2B5EF4-FFF2-40B4-BE49-F238E27FC236}">
                    <a16:creationId xmlns:a16="http://schemas.microsoft.com/office/drawing/2014/main" id="{54071988-0A72-469D-9244-102FB16BBFB1}"/>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2" name="Line 59">
                <a:extLst>
                  <a:ext uri="{FF2B5EF4-FFF2-40B4-BE49-F238E27FC236}">
                    <a16:creationId xmlns:a16="http://schemas.microsoft.com/office/drawing/2014/main" id="{24CF220D-7901-4F37-9729-D69DDE897C94}"/>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3" name="Line 60">
                <a:extLst>
                  <a:ext uri="{FF2B5EF4-FFF2-40B4-BE49-F238E27FC236}">
                    <a16:creationId xmlns:a16="http://schemas.microsoft.com/office/drawing/2014/main" id="{4DE08C53-36CB-4C3F-9E3C-FB134C484E0A}"/>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40" name="Oval 61">
              <a:extLst>
                <a:ext uri="{FF2B5EF4-FFF2-40B4-BE49-F238E27FC236}">
                  <a16:creationId xmlns:a16="http://schemas.microsoft.com/office/drawing/2014/main" id="{AB4D8A3E-6339-4095-81A6-F95F5417DED1}"/>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9" name="Group 28">
            <a:extLst>
              <a:ext uri="{FF2B5EF4-FFF2-40B4-BE49-F238E27FC236}">
                <a16:creationId xmlns:a16="http://schemas.microsoft.com/office/drawing/2014/main" id="{704A1230-442C-4DFC-A4F5-2FDEA65F035F}"/>
              </a:ext>
            </a:extLst>
          </p:cNvPr>
          <p:cNvGrpSpPr/>
          <p:nvPr/>
        </p:nvGrpSpPr>
        <p:grpSpPr>
          <a:xfrm>
            <a:off x="8060469" y="4922606"/>
            <a:ext cx="345571" cy="1047085"/>
            <a:chOff x="8060469" y="5423646"/>
            <a:chExt cx="345571" cy="1047085"/>
          </a:xfrm>
        </p:grpSpPr>
        <p:grpSp>
          <p:nvGrpSpPr>
            <p:cNvPr id="221" name="Group 46">
              <a:extLst>
                <a:ext uri="{FF2B5EF4-FFF2-40B4-BE49-F238E27FC236}">
                  <a16:creationId xmlns:a16="http://schemas.microsoft.com/office/drawing/2014/main" id="{A8DFAE3C-0055-4896-90D3-DD58C2052E41}"/>
                </a:ext>
              </a:extLst>
            </p:cNvPr>
            <p:cNvGrpSpPr>
              <a:grpSpLocks/>
            </p:cNvGrpSpPr>
            <p:nvPr/>
          </p:nvGrpSpPr>
          <p:grpSpPr bwMode="auto">
            <a:xfrm rot="-10592995">
              <a:off x="8163152" y="6013531"/>
              <a:ext cx="242888" cy="457200"/>
              <a:chOff x="960" y="1056"/>
              <a:chExt cx="96" cy="144"/>
            </a:xfrm>
          </p:grpSpPr>
          <p:sp>
            <p:nvSpPr>
              <p:cNvPr id="222" name="Line 47">
                <a:extLst>
                  <a:ext uri="{FF2B5EF4-FFF2-40B4-BE49-F238E27FC236}">
                    <a16:creationId xmlns:a16="http://schemas.microsoft.com/office/drawing/2014/main" id="{3C23A8CC-C5A8-46A3-9D61-C41B87200105}"/>
                  </a:ext>
                </a:extLst>
              </p:cNvPr>
              <p:cNvSpPr>
                <a:spLocks noChangeShapeType="1"/>
              </p:cNvSpPr>
              <p:nvPr/>
            </p:nvSpPr>
            <p:spPr bwMode="auto">
              <a:xfrm>
                <a:off x="960"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3" name="Line 48">
                <a:extLst>
                  <a:ext uri="{FF2B5EF4-FFF2-40B4-BE49-F238E27FC236}">
                    <a16:creationId xmlns:a16="http://schemas.microsoft.com/office/drawing/2014/main" id="{F96C7FE8-6E94-490A-948F-48567875EC13}"/>
                  </a:ext>
                </a:extLst>
              </p:cNvPr>
              <p:cNvSpPr>
                <a:spLocks noChangeShapeType="1"/>
              </p:cNvSpPr>
              <p:nvPr/>
            </p:nvSpPr>
            <p:spPr bwMode="auto">
              <a:xfrm flipH="1">
                <a:off x="1008"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4" name="Line 49">
                <a:extLst>
                  <a:ext uri="{FF2B5EF4-FFF2-40B4-BE49-F238E27FC236}">
                    <a16:creationId xmlns:a16="http://schemas.microsoft.com/office/drawing/2014/main" id="{B964A34F-730B-40EB-B79B-E3FF023E2975}"/>
                  </a:ext>
                </a:extLst>
              </p:cNvPr>
              <p:cNvSpPr>
                <a:spLocks noChangeShapeType="1"/>
              </p:cNvSpPr>
              <p:nvPr/>
            </p:nvSpPr>
            <p:spPr bwMode="auto">
              <a:xfrm>
                <a:off x="1008" y="1104"/>
                <a:ext cx="0" cy="96"/>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44" name="Group 243">
              <a:extLst>
                <a:ext uri="{FF2B5EF4-FFF2-40B4-BE49-F238E27FC236}">
                  <a16:creationId xmlns:a16="http://schemas.microsoft.com/office/drawing/2014/main" id="{6592C222-C27F-4E8B-9485-79CF64C8C559}"/>
                </a:ext>
              </a:extLst>
            </p:cNvPr>
            <p:cNvGrpSpPr/>
            <p:nvPr/>
          </p:nvGrpSpPr>
          <p:grpSpPr>
            <a:xfrm>
              <a:off x="8060469" y="5423646"/>
              <a:ext cx="242889" cy="609600"/>
              <a:chOff x="5416560" y="1803539"/>
              <a:chExt cx="242889" cy="609600"/>
            </a:xfrm>
          </p:grpSpPr>
          <p:grpSp>
            <p:nvGrpSpPr>
              <p:cNvPr id="245" name="Group 57">
                <a:extLst>
                  <a:ext uri="{FF2B5EF4-FFF2-40B4-BE49-F238E27FC236}">
                    <a16:creationId xmlns:a16="http://schemas.microsoft.com/office/drawing/2014/main" id="{CA71A5B4-3275-4C94-A4F5-EE460B1EBFEC}"/>
                  </a:ext>
                </a:extLst>
              </p:cNvPr>
              <p:cNvGrpSpPr>
                <a:grpSpLocks/>
              </p:cNvGrpSpPr>
              <p:nvPr/>
            </p:nvGrpSpPr>
            <p:grpSpPr bwMode="auto">
              <a:xfrm flipV="1">
                <a:off x="5416560" y="1955939"/>
                <a:ext cx="242888" cy="457200"/>
                <a:chOff x="960" y="1056"/>
                <a:chExt cx="96" cy="144"/>
              </a:xfrm>
            </p:grpSpPr>
            <p:sp>
              <p:nvSpPr>
                <p:cNvPr id="247" name="Line 58">
                  <a:extLst>
                    <a:ext uri="{FF2B5EF4-FFF2-40B4-BE49-F238E27FC236}">
                      <a16:creationId xmlns:a16="http://schemas.microsoft.com/office/drawing/2014/main" id="{81D6982E-488B-454A-88B1-07A92E592112}"/>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8" name="Line 59">
                  <a:extLst>
                    <a:ext uri="{FF2B5EF4-FFF2-40B4-BE49-F238E27FC236}">
                      <a16:creationId xmlns:a16="http://schemas.microsoft.com/office/drawing/2014/main" id="{6674AC79-3A1F-470B-A5D3-D38AFE65185F}"/>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9" name="Line 60">
                  <a:extLst>
                    <a:ext uri="{FF2B5EF4-FFF2-40B4-BE49-F238E27FC236}">
                      <a16:creationId xmlns:a16="http://schemas.microsoft.com/office/drawing/2014/main" id="{83F963EC-7C3E-44CC-BECE-00144840172A}"/>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46" name="Oval 61">
                <a:extLst>
                  <a:ext uri="{FF2B5EF4-FFF2-40B4-BE49-F238E27FC236}">
                    <a16:creationId xmlns:a16="http://schemas.microsoft.com/office/drawing/2014/main" id="{D62F34ED-5700-4D13-BD3E-AD57548D8F7E}"/>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250" name="Group 249">
            <a:extLst>
              <a:ext uri="{FF2B5EF4-FFF2-40B4-BE49-F238E27FC236}">
                <a16:creationId xmlns:a16="http://schemas.microsoft.com/office/drawing/2014/main" id="{D5997E4B-6BCF-4269-92A8-EC911C513550}"/>
              </a:ext>
            </a:extLst>
          </p:cNvPr>
          <p:cNvGrpSpPr/>
          <p:nvPr/>
        </p:nvGrpSpPr>
        <p:grpSpPr>
          <a:xfrm>
            <a:off x="8771669" y="4897206"/>
            <a:ext cx="242889" cy="609600"/>
            <a:chOff x="5416560" y="1803539"/>
            <a:chExt cx="242889" cy="609600"/>
          </a:xfrm>
        </p:grpSpPr>
        <p:grpSp>
          <p:nvGrpSpPr>
            <p:cNvPr id="251" name="Group 57">
              <a:extLst>
                <a:ext uri="{FF2B5EF4-FFF2-40B4-BE49-F238E27FC236}">
                  <a16:creationId xmlns:a16="http://schemas.microsoft.com/office/drawing/2014/main" id="{E0B5A30D-229D-4B4E-A29C-9FF0E735C74A}"/>
                </a:ext>
              </a:extLst>
            </p:cNvPr>
            <p:cNvGrpSpPr>
              <a:grpSpLocks/>
            </p:cNvGrpSpPr>
            <p:nvPr/>
          </p:nvGrpSpPr>
          <p:grpSpPr bwMode="auto">
            <a:xfrm flipV="1">
              <a:off x="5416560" y="1955939"/>
              <a:ext cx="242888" cy="457200"/>
              <a:chOff x="960" y="1056"/>
              <a:chExt cx="96" cy="144"/>
            </a:xfrm>
          </p:grpSpPr>
          <p:sp>
            <p:nvSpPr>
              <p:cNvPr id="253" name="Line 58">
                <a:extLst>
                  <a:ext uri="{FF2B5EF4-FFF2-40B4-BE49-F238E27FC236}">
                    <a16:creationId xmlns:a16="http://schemas.microsoft.com/office/drawing/2014/main" id="{C6686A88-BE99-48CF-91E0-31EAEC6BB4AB}"/>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4" name="Line 59">
                <a:extLst>
                  <a:ext uri="{FF2B5EF4-FFF2-40B4-BE49-F238E27FC236}">
                    <a16:creationId xmlns:a16="http://schemas.microsoft.com/office/drawing/2014/main" id="{136896D7-4D6C-4073-BA25-FD77D59F438A}"/>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5" name="Line 60">
                <a:extLst>
                  <a:ext uri="{FF2B5EF4-FFF2-40B4-BE49-F238E27FC236}">
                    <a16:creationId xmlns:a16="http://schemas.microsoft.com/office/drawing/2014/main" id="{BB80BDCF-3480-46E0-9BBF-99B9006926AC}"/>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52" name="Oval 61">
              <a:extLst>
                <a:ext uri="{FF2B5EF4-FFF2-40B4-BE49-F238E27FC236}">
                  <a16:creationId xmlns:a16="http://schemas.microsoft.com/office/drawing/2014/main" id="{6E3FFE30-5D7A-491E-903E-31A0990FEFFB}"/>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cxnSp>
        <p:nvCxnSpPr>
          <p:cNvPr id="24" name="Straight Arrow Connector 23">
            <a:extLst>
              <a:ext uri="{FF2B5EF4-FFF2-40B4-BE49-F238E27FC236}">
                <a16:creationId xmlns:a16="http://schemas.microsoft.com/office/drawing/2014/main" id="{47C82760-6168-4887-8021-B218CC416EE9}"/>
              </a:ext>
            </a:extLst>
          </p:cNvPr>
          <p:cNvCxnSpPr>
            <a:cxnSpLocks/>
          </p:cNvCxnSpPr>
          <p:nvPr/>
        </p:nvCxnSpPr>
        <p:spPr bwMode="auto">
          <a:xfrm>
            <a:off x="8467736" y="2613661"/>
            <a:ext cx="84" cy="936599"/>
          </a:xfrm>
          <a:prstGeom prst="straightConnector1">
            <a:avLst/>
          </a:prstGeom>
          <a:noFill/>
          <a:ln w="22225" cap="flat" cmpd="sng" algn="ctr">
            <a:solidFill>
              <a:schemeClr val="tx2"/>
            </a:solidFill>
            <a:prstDash val="solid"/>
            <a:round/>
            <a:headEnd type="none" w="med" len="med"/>
            <a:tailEnd type="triangle"/>
          </a:ln>
          <a:effectLst/>
        </p:spPr>
      </p:cxnSp>
      <p:sp>
        <p:nvSpPr>
          <p:cNvPr id="27" name="TextBox 26">
            <a:extLst>
              <a:ext uri="{FF2B5EF4-FFF2-40B4-BE49-F238E27FC236}">
                <a16:creationId xmlns:a16="http://schemas.microsoft.com/office/drawing/2014/main" id="{81DDEF50-EE01-44D3-9B53-2791AFB5A720}"/>
              </a:ext>
            </a:extLst>
          </p:cNvPr>
          <p:cNvSpPr txBox="1"/>
          <p:nvPr/>
        </p:nvSpPr>
        <p:spPr>
          <a:xfrm>
            <a:off x="9818218" y="4706706"/>
            <a:ext cx="2068978" cy="707886"/>
          </a:xfrm>
          <a:prstGeom prst="rect">
            <a:avLst/>
          </a:prstGeom>
          <a:noFill/>
        </p:spPr>
        <p:txBody>
          <a:bodyPr wrap="square" rtlCol="0">
            <a:spAutoFit/>
          </a:bodyPr>
          <a:lstStyle/>
          <a:p>
            <a:pPr algn="l"/>
            <a:r>
              <a:rPr lang="en-US" sz="2000" b="1" dirty="0">
                <a:solidFill>
                  <a:srgbClr val="000099"/>
                </a:solidFill>
                <a:latin typeface="Candara" panose="020E0502030303020204" pitchFamily="34" charset="0"/>
              </a:rPr>
              <a:t>Protein A binds to IgG,  ± IgM</a:t>
            </a:r>
          </a:p>
        </p:txBody>
      </p:sp>
      <p:sp>
        <p:nvSpPr>
          <p:cNvPr id="323" name="Line 35">
            <a:extLst>
              <a:ext uri="{FF2B5EF4-FFF2-40B4-BE49-F238E27FC236}">
                <a16:creationId xmlns:a16="http://schemas.microsoft.com/office/drawing/2014/main" id="{E569B934-6CF8-4520-BF87-6BFED68DA875}"/>
              </a:ext>
            </a:extLst>
          </p:cNvPr>
          <p:cNvSpPr>
            <a:spLocks noChangeShapeType="1"/>
          </p:cNvSpPr>
          <p:nvPr/>
        </p:nvSpPr>
        <p:spPr bwMode="auto">
          <a:xfrm>
            <a:off x="4286251" y="5023460"/>
            <a:ext cx="1133475"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4" name="Oval 38">
            <a:extLst>
              <a:ext uri="{FF2B5EF4-FFF2-40B4-BE49-F238E27FC236}">
                <a16:creationId xmlns:a16="http://schemas.microsoft.com/office/drawing/2014/main" id="{389269BE-CA44-48E7-8ED8-75196BA2A9BC}"/>
              </a:ext>
            </a:extLst>
          </p:cNvPr>
          <p:cNvSpPr>
            <a:spLocks noChangeArrowheads="1"/>
          </p:cNvSpPr>
          <p:nvPr/>
        </p:nvSpPr>
        <p:spPr bwMode="auto">
          <a:xfrm>
            <a:off x="4327526" y="4871060"/>
            <a:ext cx="485775" cy="152400"/>
          </a:xfrm>
          <a:prstGeom prst="ellipse">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5" name="Oval 40">
            <a:extLst>
              <a:ext uri="{FF2B5EF4-FFF2-40B4-BE49-F238E27FC236}">
                <a16:creationId xmlns:a16="http://schemas.microsoft.com/office/drawing/2014/main" id="{435A694C-BDF3-408F-B55F-3BE48D9B18D7}"/>
              </a:ext>
            </a:extLst>
          </p:cNvPr>
          <p:cNvSpPr>
            <a:spLocks noChangeArrowheads="1"/>
          </p:cNvSpPr>
          <p:nvPr/>
        </p:nvSpPr>
        <p:spPr bwMode="auto">
          <a:xfrm flipV="1">
            <a:off x="4813301" y="4947260"/>
            <a:ext cx="485775" cy="76200"/>
          </a:xfrm>
          <a:prstGeom prst="ellipse">
            <a:avLst/>
          </a:prstGeom>
          <a:solidFill>
            <a:srgbClr val="FF66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6" name="Text Box 89">
            <a:extLst>
              <a:ext uri="{FF2B5EF4-FFF2-40B4-BE49-F238E27FC236}">
                <a16:creationId xmlns:a16="http://schemas.microsoft.com/office/drawing/2014/main" id="{B562B509-99C2-4509-ADAF-120C533B6C9A}"/>
              </a:ext>
            </a:extLst>
          </p:cNvPr>
          <p:cNvSpPr txBox="1">
            <a:spLocks noChangeArrowheads="1"/>
          </p:cNvSpPr>
          <p:nvPr/>
        </p:nvSpPr>
        <p:spPr bwMode="auto">
          <a:xfrm>
            <a:off x="3670301" y="5201260"/>
            <a:ext cx="3505200" cy="92333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99"/>
                </a:solidFill>
                <a:effectLst/>
                <a:uLnTx/>
                <a:uFillTx/>
                <a:latin typeface="Times New Roman" pitchFamily="18" charset="0"/>
                <a:ea typeface="+mn-ea"/>
                <a:cs typeface="Arial" charset="0"/>
              </a:rPr>
              <a:t> </a:t>
            </a:r>
            <a:r>
              <a:rPr kumimoji="0" lang="en-US" sz="1800" b="0" i="0" u="sng"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HIV </a:t>
            </a:r>
            <a:r>
              <a:rPr kumimoji="0" lang="en-US" sz="1800" b="0" i="0" u="sng" strike="noStrike" kern="1200" cap="none" spc="0" normalizeH="0" baseline="0" noProof="0" dirty="0">
                <a:ln>
                  <a:noFill/>
                </a:ln>
                <a:solidFill>
                  <a:srgbClr val="000099"/>
                </a:solidFill>
                <a:effectLst/>
                <a:uLnTx/>
                <a:uFillTx/>
                <a:latin typeface="Arial" pitchFamily="34" charset="0"/>
                <a:ea typeface="+mn-ea"/>
                <a:cs typeface="Arial" charset="0"/>
              </a:rPr>
              <a:t>Antigen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Recombinant proteins or synthetic peptides </a:t>
            </a:r>
          </a:p>
        </p:txBody>
      </p:sp>
      <p:grpSp>
        <p:nvGrpSpPr>
          <p:cNvPr id="328" name="Group 327">
            <a:extLst>
              <a:ext uri="{FF2B5EF4-FFF2-40B4-BE49-F238E27FC236}">
                <a16:creationId xmlns:a16="http://schemas.microsoft.com/office/drawing/2014/main" id="{7BFB6580-A860-4676-8DF2-392B8B8B9D7C}"/>
              </a:ext>
            </a:extLst>
          </p:cNvPr>
          <p:cNvGrpSpPr/>
          <p:nvPr/>
        </p:nvGrpSpPr>
        <p:grpSpPr>
          <a:xfrm>
            <a:off x="4339369" y="3830406"/>
            <a:ext cx="345571" cy="1047085"/>
            <a:chOff x="8060469" y="5423646"/>
            <a:chExt cx="345571" cy="1047085"/>
          </a:xfrm>
        </p:grpSpPr>
        <p:grpSp>
          <p:nvGrpSpPr>
            <p:cNvPr id="329" name="Group 46">
              <a:extLst>
                <a:ext uri="{FF2B5EF4-FFF2-40B4-BE49-F238E27FC236}">
                  <a16:creationId xmlns:a16="http://schemas.microsoft.com/office/drawing/2014/main" id="{F542A261-F6E4-4DC7-9D2B-074942C67341}"/>
                </a:ext>
              </a:extLst>
            </p:cNvPr>
            <p:cNvGrpSpPr>
              <a:grpSpLocks/>
            </p:cNvGrpSpPr>
            <p:nvPr/>
          </p:nvGrpSpPr>
          <p:grpSpPr bwMode="auto">
            <a:xfrm rot="-10592995">
              <a:off x="8163152" y="6013531"/>
              <a:ext cx="242888" cy="457200"/>
              <a:chOff x="960" y="1056"/>
              <a:chExt cx="96" cy="144"/>
            </a:xfrm>
          </p:grpSpPr>
          <p:sp>
            <p:nvSpPr>
              <p:cNvPr id="336" name="Line 47">
                <a:extLst>
                  <a:ext uri="{FF2B5EF4-FFF2-40B4-BE49-F238E27FC236}">
                    <a16:creationId xmlns:a16="http://schemas.microsoft.com/office/drawing/2014/main" id="{96EACC07-BDE5-4D83-AB1C-ECCCCE504288}"/>
                  </a:ext>
                </a:extLst>
              </p:cNvPr>
              <p:cNvSpPr>
                <a:spLocks noChangeShapeType="1"/>
              </p:cNvSpPr>
              <p:nvPr/>
            </p:nvSpPr>
            <p:spPr bwMode="auto">
              <a:xfrm>
                <a:off x="960"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7" name="Line 48">
                <a:extLst>
                  <a:ext uri="{FF2B5EF4-FFF2-40B4-BE49-F238E27FC236}">
                    <a16:creationId xmlns:a16="http://schemas.microsoft.com/office/drawing/2014/main" id="{3B7EDD1B-8FFD-43F2-A2A6-44EB0F003C9A}"/>
                  </a:ext>
                </a:extLst>
              </p:cNvPr>
              <p:cNvSpPr>
                <a:spLocks noChangeShapeType="1"/>
              </p:cNvSpPr>
              <p:nvPr/>
            </p:nvSpPr>
            <p:spPr bwMode="auto">
              <a:xfrm flipH="1">
                <a:off x="1008"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8" name="Line 49">
                <a:extLst>
                  <a:ext uri="{FF2B5EF4-FFF2-40B4-BE49-F238E27FC236}">
                    <a16:creationId xmlns:a16="http://schemas.microsoft.com/office/drawing/2014/main" id="{62313473-5E8A-409F-843A-08D142917CAB}"/>
                  </a:ext>
                </a:extLst>
              </p:cNvPr>
              <p:cNvSpPr>
                <a:spLocks noChangeShapeType="1"/>
              </p:cNvSpPr>
              <p:nvPr/>
            </p:nvSpPr>
            <p:spPr bwMode="auto">
              <a:xfrm>
                <a:off x="1008" y="1104"/>
                <a:ext cx="0" cy="96"/>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30" name="Group 329">
              <a:extLst>
                <a:ext uri="{FF2B5EF4-FFF2-40B4-BE49-F238E27FC236}">
                  <a16:creationId xmlns:a16="http://schemas.microsoft.com/office/drawing/2014/main" id="{D00AA2A8-7E1B-4054-822E-5EC47CF4F938}"/>
                </a:ext>
              </a:extLst>
            </p:cNvPr>
            <p:cNvGrpSpPr/>
            <p:nvPr/>
          </p:nvGrpSpPr>
          <p:grpSpPr>
            <a:xfrm>
              <a:off x="8060469" y="5423646"/>
              <a:ext cx="242889" cy="609600"/>
              <a:chOff x="5416560" y="1803539"/>
              <a:chExt cx="242889" cy="609600"/>
            </a:xfrm>
          </p:grpSpPr>
          <p:grpSp>
            <p:nvGrpSpPr>
              <p:cNvPr id="331" name="Group 57">
                <a:extLst>
                  <a:ext uri="{FF2B5EF4-FFF2-40B4-BE49-F238E27FC236}">
                    <a16:creationId xmlns:a16="http://schemas.microsoft.com/office/drawing/2014/main" id="{F78F1D61-1906-4D43-8D16-D57CC6DD4718}"/>
                  </a:ext>
                </a:extLst>
              </p:cNvPr>
              <p:cNvGrpSpPr>
                <a:grpSpLocks/>
              </p:cNvGrpSpPr>
              <p:nvPr/>
            </p:nvGrpSpPr>
            <p:grpSpPr bwMode="auto">
              <a:xfrm flipV="1">
                <a:off x="5416560" y="1955939"/>
                <a:ext cx="242888" cy="457200"/>
                <a:chOff x="960" y="1056"/>
                <a:chExt cx="96" cy="144"/>
              </a:xfrm>
            </p:grpSpPr>
            <p:sp>
              <p:nvSpPr>
                <p:cNvPr id="333" name="Line 58">
                  <a:extLst>
                    <a:ext uri="{FF2B5EF4-FFF2-40B4-BE49-F238E27FC236}">
                      <a16:creationId xmlns:a16="http://schemas.microsoft.com/office/drawing/2014/main" id="{484F4705-FBBF-4B35-920D-CA6CF3BF4A66}"/>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4" name="Line 59">
                  <a:extLst>
                    <a:ext uri="{FF2B5EF4-FFF2-40B4-BE49-F238E27FC236}">
                      <a16:creationId xmlns:a16="http://schemas.microsoft.com/office/drawing/2014/main" id="{3F1A4729-8CBA-43C9-92CD-0F1D0EEF801B}"/>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5" name="Line 60">
                  <a:extLst>
                    <a:ext uri="{FF2B5EF4-FFF2-40B4-BE49-F238E27FC236}">
                      <a16:creationId xmlns:a16="http://schemas.microsoft.com/office/drawing/2014/main" id="{95305544-90D8-4659-A208-07A5DFE64CBC}"/>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332" name="Oval 61">
                <a:extLst>
                  <a:ext uri="{FF2B5EF4-FFF2-40B4-BE49-F238E27FC236}">
                    <a16:creationId xmlns:a16="http://schemas.microsoft.com/office/drawing/2014/main" id="{6D71877D-1348-496D-A87E-4642E96D94F4}"/>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339" name="Group 338">
            <a:extLst>
              <a:ext uri="{FF2B5EF4-FFF2-40B4-BE49-F238E27FC236}">
                <a16:creationId xmlns:a16="http://schemas.microsoft.com/office/drawing/2014/main" id="{E38ABE96-82AA-4FDB-9AB3-37D42BAC8121}"/>
              </a:ext>
            </a:extLst>
          </p:cNvPr>
          <p:cNvGrpSpPr/>
          <p:nvPr/>
        </p:nvGrpSpPr>
        <p:grpSpPr>
          <a:xfrm>
            <a:off x="4898169" y="3906606"/>
            <a:ext cx="345571" cy="1047085"/>
            <a:chOff x="8060469" y="5423646"/>
            <a:chExt cx="345571" cy="1047085"/>
          </a:xfrm>
        </p:grpSpPr>
        <p:grpSp>
          <p:nvGrpSpPr>
            <p:cNvPr id="340" name="Group 46">
              <a:extLst>
                <a:ext uri="{FF2B5EF4-FFF2-40B4-BE49-F238E27FC236}">
                  <a16:creationId xmlns:a16="http://schemas.microsoft.com/office/drawing/2014/main" id="{3F52208A-3A38-4412-81B8-3DB3D74B5455}"/>
                </a:ext>
              </a:extLst>
            </p:cNvPr>
            <p:cNvGrpSpPr>
              <a:grpSpLocks/>
            </p:cNvGrpSpPr>
            <p:nvPr/>
          </p:nvGrpSpPr>
          <p:grpSpPr bwMode="auto">
            <a:xfrm rot="-10592995">
              <a:off x="8163152" y="6013531"/>
              <a:ext cx="242888" cy="457200"/>
              <a:chOff x="960" y="1056"/>
              <a:chExt cx="96" cy="144"/>
            </a:xfrm>
          </p:grpSpPr>
          <p:sp>
            <p:nvSpPr>
              <p:cNvPr id="347" name="Line 47">
                <a:extLst>
                  <a:ext uri="{FF2B5EF4-FFF2-40B4-BE49-F238E27FC236}">
                    <a16:creationId xmlns:a16="http://schemas.microsoft.com/office/drawing/2014/main" id="{D6AF2B53-7DEA-4023-B7F3-8CCD440DDF6E}"/>
                  </a:ext>
                </a:extLst>
              </p:cNvPr>
              <p:cNvSpPr>
                <a:spLocks noChangeShapeType="1"/>
              </p:cNvSpPr>
              <p:nvPr/>
            </p:nvSpPr>
            <p:spPr bwMode="auto">
              <a:xfrm>
                <a:off x="960"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48" name="Line 48">
                <a:extLst>
                  <a:ext uri="{FF2B5EF4-FFF2-40B4-BE49-F238E27FC236}">
                    <a16:creationId xmlns:a16="http://schemas.microsoft.com/office/drawing/2014/main" id="{5265EA97-7F17-48A0-9E64-17A3B35079ED}"/>
                  </a:ext>
                </a:extLst>
              </p:cNvPr>
              <p:cNvSpPr>
                <a:spLocks noChangeShapeType="1"/>
              </p:cNvSpPr>
              <p:nvPr/>
            </p:nvSpPr>
            <p:spPr bwMode="auto">
              <a:xfrm flipH="1">
                <a:off x="1008" y="1056"/>
                <a:ext cx="48" cy="48"/>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49" name="Line 49">
                <a:extLst>
                  <a:ext uri="{FF2B5EF4-FFF2-40B4-BE49-F238E27FC236}">
                    <a16:creationId xmlns:a16="http://schemas.microsoft.com/office/drawing/2014/main" id="{3729B144-E4EF-4C95-A3BB-60193F463FB1}"/>
                  </a:ext>
                </a:extLst>
              </p:cNvPr>
              <p:cNvSpPr>
                <a:spLocks noChangeShapeType="1"/>
              </p:cNvSpPr>
              <p:nvPr/>
            </p:nvSpPr>
            <p:spPr bwMode="auto">
              <a:xfrm>
                <a:off x="1008" y="1104"/>
                <a:ext cx="0" cy="96"/>
              </a:xfrm>
              <a:prstGeom prst="line">
                <a:avLst/>
              </a:prstGeom>
              <a:noFill/>
              <a:ln w="38100">
                <a:solidFill>
                  <a:srgbClr val="C0000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41" name="Group 340">
              <a:extLst>
                <a:ext uri="{FF2B5EF4-FFF2-40B4-BE49-F238E27FC236}">
                  <a16:creationId xmlns:a16="http://schemas.microsoft.com/office/drawing/2014/main" id="{EF1EC74D-1200-47C9-827E-B87E03D3A60E}"/>
                </a:ext>
              </a:extLst>
            </p:cNvPr>
            <p:cNvGrpSpPr/>
            <p:nvPr/>
          </p:nvGrpSpPr>
          <p:grpSpPr>
            <a:xfrm>
              <a:off x="8060469" y="5423646"/>
              <a:ext cx="242889" cy="609600"/>
              <a:chOff x="5416560" y="1803539"/>
              <a:chExt cx="242889" cy="609600"/>
            </a:xfrm>
          </p:grpSpPr>
          <p:grpSp>
            <p:nvGrpSpPr>
              <p:cNvPr id="342" name="Group 57">
                <a:extLst>
                  <a:ext uri="{FF2B5EF4-FFF2-40B4-BE49-F238E27FC236}">
                    <a16:creationId xmlns:a16="http://schemas.microsoft.com/office/drawing/2014/main" id="{EBAB2CD1-C2FE-47E8-8E87-A27C46F61347}"/>
                  </a:ext>
                </a:extLst>
              </p:cNvPr>
              <p:cNvGrpSpPr>
                <a:grpSpLocks/>
              </p:cNvGrpSpPr>
              <p:nvPr/>
            </p:nvGrpSpPr>
            <p:grpSpPr bwMode="auto">
              <a:xfrm flipV="1">
                <a:off x="5416560" y="1955939"/>
                <a:ext cx="242888" cy="457200"/>
                <a:chOff x="960" y="1056"/>
                <a:chExt cx="96" cy="144"/>
              </a:xfrm>
            </p:grpSpPr>
            <p:sp>
              <p:nvSpPr>
                <p:cNvPr id="344" name="Line 58">
                  <a:extLst>
                    <a:ext uri="{FF2B5EF4-FFF2-40B4-BE49-F238E27FC236}">
                      <a16:creationId xmlns:a16="http://schemas.microsoft.com/office/drawing/2014/main" id="{3DA99115-DE74-4E5B-8D0D-1F9406841FFA}"/>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45" name="Line 59">
                  <a:extLst>
                    <a:ext uri="{FF2B5EF4-FFF2-40B4-BE49-F238E27FC236}">
                      <a16:creationId xmlns:a16="http://schemas.microsoft.com/office/drawing/2014/main" id="{FB71AA1C-FFBA-453D-A3EF-AB4A98AAFF38}"/>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46" name="Line 60">
                  <a:extLst>
                    <a:ext uri="{FF2B5EF4-FFF2-40B4-BE49-F238E27FC236}">
                      <a16:creationId xmlns:a16="http://schemas.microsoft.com/office/drawing/2014/main" id="{A2D81914-5E75-4A95-8B2B-FE5585C71A3B}"/>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343" name="Oval 61">
                <a:extLst>
                  <a:ext uri="{FF2B5EF4-FFF2-40B4-BE49-F238E27FC236}">
                    <a16:creationId xmlns:a16="http://schemas.microsoft.com/office/drawing/2014/main" id="{49D51B6E-8B9A-442C-AD43-A6F39C605B9A}"/>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350" name="Text Box 89">
            <a:extLst>
              <a:ext uri="{FF2B5EF4-FFF2-40B4-BE49-F238E27FC236}">
                <a16:creationId xmlns:a16="http://schemas.microsoft.com/office/drawing/2014/main" id="{8099C306-7C7D-4DAA-A8FD-E1CECC99A888}"/>
              </a:ext>
            </a:extLst>
          </p:cNvPr>
          <p:cNvSpPr txBox="1">
            <a:spLocks noChangeArrowheads="1"/>
          </p:cNvSpPr>
          <p:nvPr/>
        </p:nvSpPr>
        <p:spPr bwMode="auto">
          <a:xfrm>
            <a:off x="825501" y="5201260"/>
            <a:ext cx="3505200" cy="64633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99"/>
                </a:solidFill>
                <a:effectLst/>
                <a:uLnTx/>
                <a:uFillTx/>
                <a:latin typeface="Times New Roman" pitchFamily="18" charset="0"/>
                <a:ea typeface="+mn-ea"/>
                <a:cs typeface="Arial" charset="0"/>
              </a:rPr>
              <a:t> </a:t>
            </a:r>
            <a:r>
              <a:rPr kumimoji="0" lang="en-US" sz="1800" b="0" i="0" u="sng"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Control</a:t>
            </a:r>
            <a:endParaRPr kumimoji="0" lang="en-US" sz="1800" b="0" i="0" u="sng" strike="noStrike" kern="1200" cap="none" spc="0" normalizeH="0" baseline="0" noProof="0" dirty="0">
              <a:ln>
                <a:noFill/>
              </a:ln>
              <a:solidFill>
                <a:srgbClr val="000099"/>
              </a:solidFill>
              <a:effectLst/>
              <a:uLnTx/>
              <a:uFillTx/>
              <a:latin typeface="Arial"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itchFamily="34" charset="0"/>
                <a:ea typeface="+mn-ea"/>
                <a:cs typeface="Arial" charset="0"/>
              </a:rPr>
              <a:t>Anti-human IgG </a:t>
            </a:r>
          </a:p>
        </p:txBody>
      </p:sp>
      <p:grpSp>
        <p:nvGrpSpPr>
          <p:cNvPr id="352" name="Group 351">
            <a:extLst>
              <a:ext uri="{FF2B5EF4-FFF2-40B4-BE49-F238E27FC236}">
                <a16:creationId xmlns:a16="http://schemas.microsoft.com/office/drawing/2014/main" id="{F2EA146E-6EB2-4655-8B38-46CDF09EF46E}"/>
              </a:ext>
            </a:extLst>
          </p:cNvPr>
          <p:cNvGrpSpPr/>
          <p:nvPr/>
        </p:nvGrpSpPr>
        <p:grpSpPr>
          <a:xfrm>
            <a:off x="948469" y="3817706"/>
            <a:ext cx="345365" cy="1059514"/>
            <a:chOff x="7565169" y="4801346"/>
            <a:chExt cx="345365" cy="1059514"/>
          </a:xfrm>
        </p:grpSpPr>
        <p:grpSp>
          <p:nvGrpSpPr>
            <p:cNvPr id="353" name="Group 46">
              <a:extLst>
                <a:ext uri="{FF2B5EF4-FFF2-40B4-BE49-F238E27FC236}">
                  <a16:creationId xmlns:a16="http://schemas.microsoft.com/office/drawing/2014/main" id="{71585499-6CBD-45BE-BA30-C7710AA527C3}"/>
                </a:ext>
              </a:extLst>
            </p:cNvPr>
            <p:cNvGrpSpPr>
              <a:grpSpLocks/>
            </p:cNvGrpSpPr>
            <p:nvPr/>
          </p:nvGrpSpPr>
          <p:grpSpPr bwMode="auto">
            <a:xfrm rot="-10592995">
              <a:off x="7667646" y="5403660"/>
              <a:ext cx="242888" cy="457200"/>
              <a:chOff x="960" y="1056"/>
              <a:chExt cx="96" cy="144"/>
            </a:xfrm>
          </p:grpSpPr>
          <p:sp>
            <p:nvSpPr>
              <p:cNvPr id="360" name="Line 47">
                <a:extLst>
                  <a:ext uri="{FF2B5EF4-FFF2-40B4-BE49-F238E27FC236}">
                    <a16:creationId xmlns:a16="http://schemas.microsoft.com/office/drawing/2014/main" id="{5946B914-7021-4C6E-AFAE-FE80E8B43A94}"/>
                  </a:ext>
                </a:extLst>
              </p:cNvPr>
              <p:cNvSpPr>
                <a:spLocks noChangeShapeType="1"/>
              </p:cNvSpPr>
              <p:nvPr/>
            </p:nvSpPr>
            <p:spPr bwMode="auto">
              <a:xfrm>
                <a:off x="960"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61" name="Line 48">
                <a:extLst>
                  <a:ext uri="{FF2B5EF4-FFF2-40B4-BE49-F238E27FC236}">
                    <a16:creationId xmlns:a16="http://schemas.microsoft.com/office/drawing/2014/main" id="{D3BD6F07-068C-49BD-BBC7-BF636E00A634}"/>
                  </a:ext>
                </a:extLst>
              </p:cNvPr>
              <p:cNvSpPr>
                <a:spLocks noChangeShapeType="1"/>
              </p:cNvSpPr>
              <p:nvPr/>
            </p:nvSpPr>
            <p:spPr bwMode="auto">
              <a:xfrm flipH="1">
                <a:off x="1008"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62" name="Line 49">
                <a:extLst>
                  <a:ext uri="{FF2B5EF4-FFF2-40B4-BE49-F238E27FC236}">
                    <a16:creationId xmlns:a16="http://schemas.microsoft.com/office/drawing/2014/main" id="{1B284BE3-DAE3-4B43-B0A6-02095019101E}"/>
                  </a:ext>
                </a:extLst>
              </p:cNvPr>
              <p:cNvSpPr>
                <a:spLocks noChangeShapeType="1"/>
              </p:cNvSpPr>
              <p:nvPr/>
            </p:nvSpPr>
            <p:spPr bwMode="auto">
              <a:xfrm>
                <a:off x="1008" y="1104"/>
                <a:ext cx="0" cy="96"/>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54" name="Group 353">
              <a:extLst>
                <a:ext uri="{FF2B5EF4-FFF2-40B4-BE49-F238E27FC236}">
                  <a16:creationId xmlns:a16="http://schemas.microsoft.com/office/drawing/2014/main" id="{3A99D8D9-EA95-4E1E-9454-414FD5F20FF5}"/>
                </a:ext>
              </a:extLst>
            </p:cNvPr>
            <p:cNvGrpSpPr/>
            <p:nvPr/>
          </p:nvGrpSpPr>
          <p:grpSpPr>
            <a:xfrm>
              <a:off x="7565169" y="4801346"/>
              <a:ext cx="242889" cy="609600"/>
              <a:chOff x="5416560" y="1803539"/>
              <a:chExt cx="242889" cy="609600"/>
            </a:xfrm>
          </p:grpSpPr>
          <p:grpSp>
            <p:nvGrpSpPr>
              <p:cNvPr id="355" name="Group 57">
                <a:extLst>
                  <a:ext uri="{FF2B5EF4-FFF2-40B4-BE49-F238E27FC236}">
                    <a16:creationId xmlns:a16="http://schemas.microsoft.com/office/drawing/2014/main" id="{54D38508-5F32-4D32-B3BF-C9B83B196300}"/>
                  </a:ext>
                </a:extLst>
              </p:cNvPr>
              <p:cNvGrpSpPr>
                <a:grpSpLocks/>
              </p:cNvGrpSpPr>
              <p:nvPr/>
            </p:nvGrpSpPr>
            <p:grpSpPr bwMode="auto">
              <a:xfrm flipV="1">
                <a:off x="5416560" y="1955939"/>
                <a:ext cx="242888" cy="457200"/>
                <a:chOff x="960" y="1056"/>
                <a:chExt cx="96" cy="144"/>
              </a:xfrm>
            </p:grpSpPr>
            <p:sp>
              <p:nvSpPr>
                <p:cNvPr id="357" name="Line 58">
                  <a:extLst>
                    <a:ext uri="{FF2B5EF4-FFF2-40B4-BE49-F238E27FC236}">
                      <a16:creationId xmlns:a16="http://schemas.microsoft.com/office/drawing/2014/main" id="{9747B82E-DD37-439F-9151-6670152123FC}"/>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58" name="Line 59">
                  <a:extLst>
                    <a:ext uri="{FF2B5EF4-FFF2-40B4-BE49-F238E27FC236}">
                      <a16:creationId xmlns:a16="http://schemas.microsoft.com/office/drawing/2014/main" id="{4AC3ECCC-AFBB-4209-BAD5-89BBBA341BB9}"/>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59" name="Line 60">
                  <a:extLst>
                    <a:ext uri="{FF2B5EF4-FFF2-40B4-BE49-F238E27FC236}">
                      <a16:creationId xmlns:a16="http://schemas.microsoft.com/office/drawing/2014/main" id="{9F6B7DAE-8258-4B7F-B932-96328B7EE6F8}"/>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356" name="Oval 61">
                <a:extLst>
                  <a:ext uri="{FF2B5EF4-FFF2-40B4-BE49-F238E27FC236}">
                    <a16:creationId xmlns:a16="http://schemas.microsoft.com/office/drawing/2014/main" id="{C669DEF4-A6C2-4AEB-8628-E5E964634A75}"/>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363" name="Line 35">
            <a:extLst>
              <a:ext uri="{FF2B5EF4-FFF2-40B4-BE49-F238E27FC236}">
                <a16:creationId xmlns:a16="http://schemas.microsoft.com/office/drawing/2014/main" id="{31D6D936-7170-4657-BD8D-B7CEE5E7C83D}"/>
              </a:ext>
            </a:extLst>
          </p:cNvPr>
          <p:cNvSpPr>
            <a:spLocks noChangeShapeType="1"/>
          </p:cNvSpPr>
          <p:nvPr/>
        </p:nvSpPr>
        <p:spPr bwMode="auto">
          <a:xfrm>
            <a:off x="869951" y="5036160"/>
            <a:ext cx="1133475" cy="0"/>
          </a:xfrm>
          <a:prstGeom prst="line">
            <a:avLst/>
          </a:prstGeom>
          <a:noFill/>
          <a:ln w="9525">
            <a:solidFill>
              <a:srgbClr val="FF99FF"/>
            </a:solidFill>
            <a:round/>
            <a:headEnd/>
            <a:tailEnd/>
          </a:ln>
          <a:effectLst>
            <a:prstShdw prst="shdw17" dist="17961" dir="2700000">
              <a:srgbClr val="FF99FF">
                <a:gamma/>
                <a:shade val="60000"/>
                <a:invGamma/>
              </a:srgb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64" name="Oval 38">
            <a:extLst>
              <a:ext uri="{FF2B5EF4-FFF2-40B4-BE49-F238E27FC236}">
                <a16:creationId xmlns:a16="http://schemas.microsoft.com/office/drawing/2014/main" id="{54F77D2D-C1AE-4C05-8808-9B2FDB6A0291}"/>
              </a:ext>
            </a:extLst>
          </p:cNvPr>
          <p:cNvSpPr>
            <a:spLocks noChangeArrowheads="1"/>
          </p:cNvSpPr>
          <p:nvPr/>
        </p:nvSpPr>
        <p:spPr bwMode="auto">
          <a:xfrm>
            <a:off x="911226" y="4883760"/>
            <a:ext cx="485775" cy="152400"/>
          </a:xfrm>
          <a:prstGeom prst="ellipse">
            <a:avLst/>
          </a:prstGeom>
          <a:solidFill>
            <a:srgbClr val="92D05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65" name="Oval 40">
            <a:extLst>
              <a:ext uri="{FF2B5EF4-FFF2-40B4-BE49-F238E27FC236}">
                <a16:creationId xmlns:a16="http://schemas.microsoft.com/office/drawing/2014/main" id="{77CE11AD-4387-494A-9BB8-4151BF39A6FA}"/>
              </a:ext>
            </a:extLst>
          </p:cNvPr>
          <p:cNvSpPr>
            <a:spLocks noChangeArrowheads="1"/>
          </p:cNvSpPr>
          <p:nvPr/>
        </p:nvSpPr>
        <p:spPr bwMode="auto">
          <a:xfrm flipV="1">
            <a:off x="1397001" y="4959960"/>
            <a:ext cx="485775" cy="76200"/>
          </a:xfrm>
          <a:prstGeom prst="ellipse">
            <a:avLst/>
          </a:prstGeom>
          <a:solidFill>
            <a:srgbClr val="92D05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366" name="Group 365">
            <a:extLst>
              <a:ext uri="{FF2B5EF4-FFF2-40B4-BE49-F238E27FC236}">
                <a16:creationId xmlns:a16="http://schemas.microsoft.com/office/drawing/2014/main" id="{C0610028-F778-42AC-ADA6-7CF1C0FA3E03}"/>
              </a:ext>
            </a:extLst>
          </p:cNvPr>
          <p:cNvGrpSpPr/>
          <p:nvPr/>
        </p:nvGrpSpPr>
        <p:grpSpPr>
          <a:xfrm rot="941228">
            <a:off x="1616365" y="3822085"/>
            <a:ext cx="336884" cy="1114695"/>
            <a:chOff x="7565169" y="4801346"/>
            <a:chExt cx="345365" cy="1059514"/>
          </a:xfrm>
        </p:grpSpPr>
        <p:grpSp>
          <p:nvGrpSpPr>
            <p:cNvPr id="367" name="Group 46">
              <a:extLst>
                <a:ext uri="{FF2B5EF4-FFF2-40B4-BE49-F238E27FC236}">
                  <a16:creationId xmlns:a16="http://schemas.microsoft.com/office/drawing/2014/main" id="{07D13177-3BDC-4737-9C95-B2E5296F553B}"/>
                </a:ext>
              </a:extLst>
            </p:cNvPr>
            <p:cNvGrpSpPr>
              <a:grpSpLocks/>
            </p:cNvGrpSpPr>
            <p:nvPr/>
          </p:nvGrpSpPr>
          <p:grpSpPr bwMode="auto">
            <a:xfrm rot="-10592995">
              <a:off x="7667646" y="5403660"/>
              <a:ext cx="242888" cy="457200"/>
              <a:chOff x="960" y="1056"/>
              <a:chExt cx="96" cy="144"/>
            </a:xfrm>
          </p:grpSpPr>
          <p:sp>
            <p:nvSpPr>
              <p:cNvPr id="374" name="Line 47">
                <a:extLst>
                  <a:ext uri="{FF2B5EF4-FFF2-40B4-BE49-F238E27FC236}">
                    <a16:creationId xmlns:a16="http://schemas.microsoft.com/office/drawing/2014/main" id="{EC9EA3A9-EAC0-4B40-9031-9AB1BB0B89E1}"/>
                  </a:ext>
                </a:extLst>
              </p:cNvPr>
              <p:cNvSpPr>
                <a:spLocks noChangeShapeType="1"/>
              </p:cNvSpPr>
              <p:nvPr/>
            </p:nvSpPr>
            <p:spPr bwMode="auto">
              <a:xfrm>
                <a:off x="960"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5" name="Line 48">
                <a:extLst>
                  <a:ext uri="{FF2B5EF4-FFF2-40B4-BE49-F238E27FC236}">
                    <a16:creationId xmlns:a16="http://schemas.microsoft.com/office/drawing/2014/main" id="{CBB441D1-E39F-4919-8077-43B035D3A064}"/>
                  </a:ext>
                </a:extLst>
              </p:cNvPr>
              <p:cNvSpPr>
                <a:spLocks noChangeShapeType="1"/>
              </p:cNvSpPr>
              <p:nvPr/>
            </p:nvSpPr>
            <p:spPr bwMode="auto">
              <a:xfrm flipH="1">
                <a:off x="1008" y="1056"/>
                <a:ext cx="48" cy="48"/>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6" name="Line 49">
                <a:extLst>
                  <a:ext uri="{FF2B5EF4-FFF2-40B4-BE49-F238E27FC236}">
                    <a16:creationId xmlns:a16="http://schemas.microsoft.com/office/drawing/2014/main" id="{4DD4459A-369C-4E3E-94B2-8803DA50E292}"/>
                  </a:ext>
                </a:extLst>
              </p:cNvPr>
              <p:cNvSpPr>
                <a:spLocks noChangeShapeType="1"/>
              </p:cNvSpPr>
              <p:nvPr/>
            </p:nvSpPr>
            <p:spPr bwMode="auto">
              <a:xfrm>
                <a:off x="1008" y="1104"/>
                <a:ext cx="0" cy="96"/>
              </a:xfrm>
              <a:prstGeom prst="line">
                <a:avLst/>
              </a:prstGeom>
              <a:noFill/>
              <a:ln w="38100">
                <a:solidFill>
                  <a:srgbClr val="00B050"/>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68" name="Group 367">
              <a:extLst>
                <a:ext uri="{FF2B5EF4-FFF2-40B4-BE49-F238E27FC236}">
                  <a16:creationId xmlns:a16="http://schemas.microsoft.com/office/drawing/2014/main" id="{04A90E5D-D774-4B62-A382-F0E45753F24E}"/>
                </a:ext>
              </a:extLst>
            </p:cNvPr>
            <p:cNvGrpSpPr/>
            <p:nvPr/>
          </p:nvGrpSpPr>
          <p:grpSpPr>
            <a:xfrm>
              <a:off x="7565169" y="4801346"/>
              <a:ext cx="242889" cy="609600"/>
              <a:chOff x="5416560" y="1803539"/>
              <a:chExt cx="242889" cy="609600"/>
            </a:xfrm>
          </p:grpSpPr>
          <p:grpSp>
            <p:nvGrpSpPr>
              <p:cNvPr id="369" name="Group 57">
                <a:extLst>
                  <a:ext uri="{FF2B5EF4-FFF2-40B4-BE49-F238E27FC236}">
                    <a16:creationId xmlns:a16="http://schemas.microsoft.com/office/drawing/2014/main" id="{D3843105-E3A2-49E6-9D1A-6A00C8899AFE}"/>
                  </a:ext>
                </a:extLst>
              </p:cNvPr>
              <p:cNvGrpSpPr>
                <a:grpSpLocks/>
              </p:cNvGrpSpPr>
              <p:nvPr/>
            </p:nvGrpSpPr>
            <p:grpSpPr bwMode="auto">
              <a:xfrm flipV="1">
                <a:off x="5416560" y="1955939"/>
                <a:ext cx="242888" cy="457200"/>
                <a:chOff x="960" y="1056"/>
                <a:chExt cx="96" cy="144"/>
              </a:xfrm>
            </p:grpSpPr>
            <p:sp>
              <p:nvSpPr>
                <p:cNvPr id="371" name="Line 58">
                  <a:extLst>
                    <a:ext uri="{FF2B5EF4-FFF2-40B4-BE49-F238E27FC236}">
                      <a16:creationId xmlns:a16="http://schemas.microsoft.com/office/drawing/2014/main" id="{A6D016F7-74FC-4771-B457-E58633F1ACBB}"/>
                    </a:ext>
                  </a:extLst>
                </p:cNvPr>
                <p:cNvSpPr>
                  <a:spLocks noChangeShapeType="1"/>
                </p:cNvSpPr>
                <p:nvPr/>
              </p:nvSpPr>
              <p:spPr bwMode="auto">
                <a:xfrm>
                  <a:off x="960"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2" name="Line 59">
                  <a:extLst>
                    <a:ext uri="{FF2B5EF4-FFF2-40B4-BE49-F238E27FC236}">
                      <a16:creationId xmlns:a16="http://schemas.microsoft.com/office/drawing/2014/main" id="{D6A6B354-7BA8-4264-9DFA-38A3EF1FE7E1}"/>
                    </a:ext>
                  </a:extLst>
                </p:cNvPr>
                <p:cNvSpPr>
                  <a:spLocks noChangeShapeType="1"/>
                </p:cNvSpPr>
                <p:nvPr/>
              </p:nvSpPr>
              <p:spPr bwMode="auto">
                <a:xfrm flipH="1">
                  <a:off x="1008" y="1056"/>
                  <a:ext cx="48" cy="48"/>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3" name="Line 60">
                  <a:extLst>
                    <a:ext uri="{FF2B5EF4-FFF2-40B4-BE49-F238E27FC236}">
                      <a16:creationId xmlns:a16="http://schemas.microsoft.com/office/drawing/2014/main" id="{BEE29F7E-503A-42F5-BF4B-8E0EA5DB1DBB}"/>
                    </a:ext>
                  </a:extLst>
                </p:cNvPr>
                <p:cNvSpPr>
                  <a:spLocks noChangeShapeType="1"/>
                </p:cNvSpPr>
                <p:nvPr/>
              </p:nvSpPr>
              <p:spPr bwMode="auto">
                <a:xfrm>
                  <a:off x="1008" y="1104"/>
                  <a:ext cx="0" cy="96"/>
                </a:xfrm>
                <a:prstGeom prst="line">
                  <a:avLst/>
                </a:prstGeom>
                <a:noFill/>
                <a:ln w="28575">
                  <a:solidFill>
                    <a:srgbClr val="00009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370" name="Oval 61">
                <a:extLst>
                  <a:ext uri="{FF2B5EF4-FFF2-40B4-BE49-F238E27FC236}">
                    <a16:creationId xmlns:a16="http://schemas.microsoft.com/office/drawing/2014/main" id="{64DB76AD-C2BF-4E0A-9987-46763A6E29D8}"/>
                  </a:ext>
                </a:extLst>
              </p:cNvPr>
              <p:cNvSpPr>
                <a:spLocks noChangeArrowheads="1"/>
              </p:cNvSpPr>
              <p:nvPr/>
            </p:nvSpPr>
            <p:spPr bwMode="auto">
              <a:xfrm flipV="1">
                <a:off x="5497524" y="1803539"/>
                <a:ext cx="161925" cy="152400"/>
              </a:xfrm>
              <a:prstGeom prst="ellipse">
                <a:avLst/>
              </a:prstGeom>
              <a:solidFill>
                <a:srgbClr val="C00000"/>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386" name="Line 36">
            <a:extLst>
              <a:ext uri="{FF2B5EF4-FFF2-40B4-BE49-F238E27FC236}">
                <a16:creationId xmlns:a16="http://schemas.microsoft.com/office/drawing/2014/main" id="{AC2BA727-7DD1-4500-9634-92CAFFCE0616}"/>
              </a:ext>
            </a:extLst>
          </p:cNvPr>
          <p:cNvSpPr>
            <a:spLocks noChangeShapeType="1"/>
          </p:cNvSpPr>
          <p:nvPr/>
        </p:nvSpPr>
        <p:spPr bwMode="auto">
          <a:xfrm flipH="1" flipV="1">
            <a:off x="5750477" y="4844196"/>
            <a:ext cx="1286339" cy="13554"/>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87" name="Line 36">
            <a:extLst>
              <a:ext uri="{FF2B5EF4-FFF2-40B4-BE49-F238E27FC236}">
                <a16:creationId xmlns:a16="http://schemas.microsoft.com/office/drawing/2014/main" id="{53374097-98E1-4459-A14A-E9E1E4FA6FBE}"/>
              </a:ext>
            </a:extLst>
          </p:cNvPr>
          <p:cNvSpPr>
            <a:spLocks noChangeShapeType="1"/>
          </p:cNvSpPr>
          <p:nvPr/>
        </p:nvSpPr>
        <p:spPr bwMode="auto">
          <a:xfrm flipH="1" flipV="1">
            <a:off x="2270677" y="4793396"/>
            <a:ext cx="1286339" cy="13554"/>
          </a:xfrm>
          <a:prstGeom prst="line">
            <a:avLst/>
          </a:prstGeom>
          <a:noFill/>
          <a:ln w="28575">
            <a:solidFill>
              <a:schemeClr val="tx1"/>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9" name="Text Box 96">
            <a:extLst>
              <a:ext uri="{FF2B5EF4-FFF2-40B4-BE49-F238E27FC236}">
                <a16:creationId xmlns:a16="http://schemas.microsoft.com/office/drawing/2014/main" id="{6FC97233-173A-4C99-84A9-B5FED24BB6F8}"/>
              </a:ext>
            </a:extLst>
          </p:cNvPr>
          <p:cNvSpPr txBox="1">
            <a:spLocks noChangeArrowheads="1"/>
          </p:cNvSpPr>
          <p:nvPr/>
        </p:nvSpPr>
        <p:spPr bwMode="auto">
          <a:xfrm>
            <a:off x="9317376" y="5479405"/>
            <a:ext cx="2514600" cy="369332"/>
          </a:xfrm>
          <a:prstGeom prst="rect">
            <a:avLst/>
          </a:prstGeom>
          <a:noFill/>
          <a:ln w="2857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383333"/>
                </a:solidFill>
                <a:effectLst/>
                <a:uLnTx/>
                <a:uFillTx/>
                <a:latin typeface="Arial" pitchFamily="34" charset="0"/>
                <a:ea typeface="+mn-ea"/>
                <a:cs typeface="Arial" charset="0"/>
              </a:rPr>
              <a:t>(Indirect</a:t>
            </a:r>
            <a:r>
              <a:rPr kumimoji="0" lang="en-US" sz="1800" b="1" i="0" u="none" strike="noStrike" kern="1200" cap="none" spc="0" normalizeH="0" noProof="0" dirty="0">
                <a:ln>
                  <a:noFill/>
                </a:ln>
                <a:solidFill>
                  <a:srgbClr val="383333"/>
                </a:solidFill>
                <a:effectLst/>
                <a:uLnTx/>
                <a:uFillTx/>
                <a:latin typeface="Arial" pitchFamily="34" charset="0"/>
                <a:ea typeface="+mn-ea"/>
                <a:cs typeface="Arial" charset="0"/>
              </a:rPr>
              <a:t> IA)</a:t>
            </a:r>
            <a:endParaRPr kumimoji="0" lang="en-US" sz="1800" b="1" i="0" u="none" strike="noStrike" kern="1200" cap="none" spc="0" normalizeH="0" baseline="0" noProof="0" dirty="0">
              <a:ln>
                <a:noFill/>
              </a:ln>
              <a:solidFill>
                <a:srgbClr val="383333"/>
              </a:solidFill>
              <a:effectLst/>
              <a:uLnTx/>
              <a:uFillTx/>
              <a:latin typeface="Arial" pitchFamily="34" charset="0"/>
              <a:ea typeface="+mn-ea"/>
              <a:cs typeface="Arial" charset="0"/>
            </a:endParaRPr>
          </a:p>
        </p:txBody>
      </p:sp>
    </p:spTree>
    <p:custDataLst>
      <p:tags r:id="rId1"/>
    </p:custDataLst>
    <p:extLst>
      <p:ext uri="{BB962C8B-B14F-4D97-AF65-F5344CB8AC3E}">
        <p14:creationId xmlns:p14="http://schemas.microsoft.com/office/powerpoint/2010/main" val="38208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250"/>
                                        <p:tgtEl>
                                          <p:spTgt spid="150"/>
                                        </p:tgtEl>
                                      </p:cBhvr>
                                    </p:animEffect>
                                  </p:childTnLst>
                                </p:cTn>
                              </p:par>
                              <p:par>
                                <p:cTn id="11" presetID="10" presetClass="entr" presetSubtype="0"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fade">
                                      <p:cBhvr>
                                        <p:cTn id="13" dur="500"/>
                                        <p:tgtEl>
                                          <p:spTgt spid="171"/>
                                        </p:tgtEl>
                                      </p:cBhvr>
                                    </p:animEffect>
                                  </p:childTnLst>
                                </p:cTn>
                              </p:par>
                              <p:par>
                                <p:cTn id="14" presetID="10" presetClass="entr" presetSubtype="0" fill="hold" nodeType="withEffect">
                                  <p:stCondLst>
                                    <p:cond delay="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par>
                                <p:cTn id="17" presetID="10" presetClass="entr" presetSubtype="0" fill="hold" nodeType="with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500"/>
                                        <p:tgtEl>
                                          <p:spTgt spid="1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5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fade">
                                      <p:cBhvr>
                                        <p:cTn id="34" dur="250"/>
                                        <p:tgtEl>
                                          <p:spTgt spid="1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250"/>
                                        <p:tgtEl>
                                          <p:spTgt spid="18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9043"/>
                                        </p:tgtEl>
                                        <p:attrNameLst>
                                          <p:attrName>style.visibility</p:attrName>
                                        </p:attrNameLst>
                                      </p:cBhvr>
                                      <p:to>
                                        <p:strVal val="visible"/>
                                      </p:to>
                                    </p:set>
                                    <p:animEffect transition="in" filter="fade">
                                      <p:cBhvr>
                                        <p:cTn id="42" dur="250"/>
                                        <p:tgtEl>
                                          <p:spTgt spid="599043"/>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5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99096"/>
                                        </p:tgtEl>
                                        <p:attrNameLst>
                                          <p:attrName>style.visibility</p:attrName>
                                        </p:attrNameLst>
                                      </p:cBhvr>
                                      <p:to>
                                        <p:strVal val="visible"/>
                                      </p:to>
                                    </p:set>
                                    <p:animEffect transition="in" filter="fade">
                                      <p:cBhvr>
                                        <p:cTn id="48" dur="250"/>
                                        <p:tgtEl>
                                          <p:spTgt spid="599096"/>
                                        </p:tgtEl>
                                      </p:cBhvr>
                                    </p:animEffec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5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9132"/>
                                        </p:tgtEl>
                                        <p:attrNameLst>
                                          <p:attrName>style.visibility</p:attrName>
                                        </p:attrNameLst>
                                      </p:cBhvr>
                                      <p:to>
                                        <p:strVal val="visible"/>
                                      </p:to>
                                    </p:set>
                                    <p:animEffect transition="in" filter="fade">
                                      <p:cBhvr>
                                        <p:cTn id="54" dur="250"/>
                                        <p:tgtEl>
                                          <p:spTgt spid="5991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9133"/>
                                        </p:tgtEl>
                                        <p:attrNameLst>
                                          <p:attrName>style.visibility</p:attrName>
                                        </p:attrNameLst>
                                      </p:cBhvr>
                                      <p:to>
                                        <p:strVal val="visible"/>
                                      </p:to>
                                    </p:set>
                                    <p:animEffect transition="in" filter="fade">
                                      <p:cBhvr>
                                        <p:cTn id="57" dur="250"/>
                                        <p:tgtEl>
                                          <p:spTgt spid="5991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9134"/>
                                        </p:tgtEl>
                                        <p:attrNameLst>
                                          <p:attrName>style.visibility</p:attrName>
                                        </p:attrNameLst>
                                      </p:cBhvr>
                                      <p:to>
                                        <p:strVal val="visible"/>
                                      </p:to>
                                    </p:set>
                                    <p:animEffect transition="in" filter="fade">
                                      <p:cBhvr>
                                        <p:cTn id="60" dur="250"/>
                                        <p:tgtEl>
                                          <p:spTgt spid="5991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9138"/>
                                        </p:tgtEl>
                                        <p:attrNameLst>
                                          <p:attrName>style.visibility</p:attrName>
                                        </p:attrNameLst>
                                      </p:cBhvr>
                                      <p:to>
                                        <p:strVal val="visible"/>
                                      </p:to>
                                    </p:set>
                                    <p:animEffect transition="in" filter="fade">
                                      <p:cBhvr>
                                        <p:cTn id="63" dur="250"/>
                                        <p:tgtEl>
                                          <p:spTgt spid="5991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99136"/>
                                        </p:tgtEl>
                                        <p:attrNameLst>
                                          <p:attrName>style.visibility</p:attrName>
                                        </p:attrNameLst>
                                      </p:cBhvr>
                                      <p:to>
                                        <p:strVal val="visible"/>
                                      </p:to>
                                    </p:set>
                                    <p:animEffect transition="in" filter="fade">
                                      <p:cBhvr>
                                        <p:cTn id="66" dur="250"/>
                                        <p:tgtEl>
                                          <p:spTgt spid="599136"/>
                                        </p:tgtEl>
                                      </p:cBhvr>
                                    </p:animEffect>
                                  </p:childTnLst>
                                </p:cTn>
                              </p:par>
                              <p:par>
                                <p:cTn id="67" presetID="10" presetClass="entr" presetSubtype="0" fill="hold" nodeType="withEffect">
                                  <p:stCondLst>
                                    <p:cond delay="0"/>
                                  </p:stCondLst>
                                  <p:childTnLst>
                                    <p:set>
                                      <p:cBhvr>
                                        <p:cTn id="68" dur="1" fill="hold">
                                          <p:stCondLst>
                                            <p:cond delay="0"/>
                                          </p:stCondLst>
                                        </p:cTn>
                                        <p:tgtEl>
                                          <p:spTgt spid="183"/>
                                        </p:tgtEl>
                                        <p:attrNameLst>
                                          <p:attrName>style.visibility</p:attrName>
                                        </p:attrNameLst>
                                      </p:cBhvr>
                                      <p:to>
                                        <p:strVal val="visible"/>
                                      </p:to>
                                    </p:set>
                                    <p:animEffect transition="in" filter="fade">
                                      <p:cBhvr>
                                        <p:cTn id="69" dur="250"/>
                                        <p:tgtEl>
                                          <p:spTgt spid="18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1"/>
                                        </p:tgtEl>
                                        <p:attrNameLst>
                                          <p:attrName>style.visibility</p:attrName>
                                        </p:attrNameLst>
                                      </p:cBhvr>
                                      <p:to>
                                        <p:strVal val="visible"/>
                                      </p:to>
                                    </p:set>
                                    <p:animEffect transition="in" filter="fade">
                                      <p:cBhvr>
                                        <p:cTn id="72" dur="250"/>
                                        <p:tgtEl>
                                          <p:spTgt spid="19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6"/>
                                        </p:tgtEl>
                                        <p:attrNameLst>
                                          <p:attrName>style.visibility</p:attrName>
                                        </p:attrNameLst>
                                      </p:cBhvr>
                                      <p:to>
                                        <p:strVal val="visible"/>
                                      </p:to>
                                    </p:set>
                                    <p:animEffect transition="in" filter="fade">
                                      <p:cBhvr>
                                        <p:cTn id="77" dur="250"/>
                                        <p:tgtEl>
                                          <p:spTgt spid="196"/>
                                        </p:tgtEl>
                                      </p:cBhvr>
                                    </p:animEffect>
                                  </p:childTnLst>
                                </p:cTn>
                              </p:par>
                              <p:par>
                                <p:cTn id="78" presetID="10" presetClass="entr" presetSubtype="0" fill="hold" nodeType="withEffect">
                                  <p:stCondLst>
                                    <p:cond delay="0"/>
                                  </p:stCondLst>
                                  <p:childTnLst>
                                    <p:set>
                                      <p:cBhvr>
                                        <p:cTn id="79" dur="1" fill="hold">
                                          <p:stCondLst>
                                            <p:cond delay="0"/>
                                          </p:stCondLst>
                                        </p:cTn>
                                        <p:tgtEl>
                                          <p:spTgt spid="217"/>
                                        </p:tgtEl>
                                        <p:attrNameLst>
                                          <p:attrName>style.visibility</p:attrName>
                                        </p:attrNameLst>
                                      </p:cBhvr>
                                      <p:to>
                                        <p:strVal val="visible"/>
                                      </p:to>
                                    </p:set>
                                    <p:animEffect transition="in" filter="fade">
                                      <p:cBhvr>
                                        <p:cTn id="80" dur="250"/>
                                        <p:tgtEl>
                                          <p:spTgt spid="217"/>
                                        </p:tgtEl>
                                      </p:cBhvr>
                                    </p:animEffect>
                                  </p:childTnLst>
                                </p:cTn>
                              </p:par>
                              <p:par>
                                <p:cTn id="81" presetID="10" presetClass="entr" presetSubtype="0" fill="hold" nodeType="with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fade">
                                      <p:cBhvr>
                                        <p:cTn id="83" dur="250"/>
                                        <p:tgtEl>
                                          <p:spTgt spid="225"/>
                                        </p:tgtEl>
                                      </p:cBhvr>
                                    </p:animEffect>
                                  </p:childTnLst>
                                </p:cTn>
                              </p:par>
                              <p:par>
                                <p:cTn id="84" presetID="10"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250"/>
                                        <p:tgtEl>
                                          <p:spTgt spid="30"/>
                                        </p:tgtEl>
                                      </p:cBhvr>
                                    </p:animEffect>
                                  </p:childTnLst>
                                </p:cTn>
                              </p:par>
                              <p:par>
                                <p:cTn id="87" presetID="10" presetClass="entr" presetSubtype="0" fill="hold" nodeType="withEffect">
                                  <p:stCondLst>
                                    <p:cond delay="0"/>
                                  </p:stCondLst>
                                  <p:childTnLst>
                                    <p:set>
                                      <p:cBhvr>
                                        <p:cTn id="88" dur="1" fill="hold">
                                          <p:stCondLst>
                                            <p:cond delay="0"/>
                                          </p:stCondLst>
                                        </p:cTn>
                                        <p:tgtEl>
                                          <p:spTgt spid="238"/>
                                        </p:tgtEl>
                                        <p:attrNameLst>
                                          <p:attrName>style.visibility</p:attrName>
                                        </p:attrNameLst>
                                      </p:cBhvr>
                                      <p:to>
                                        <p:strVal val="visible"/>
                                      </p:to>
                                    </p:set>
                                    <p:animEffect transition="in" filter="fade">
                                      <p:cBhvr>
                                        <p:cTn id="89" dur="250"/>
                                        <p:tgtEl>
                                          <p:spTgt spid="238"/>
                                        </p:tgtEl>
                                      </p:cBhvr>
                                    </p:animEffect>
                                  </p:childTnLst>
                                </p:cTn>
                              </p:par>
                              <p:par>
                                <p:cTn id="90" presetID="10"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250"/>
                                        <p:tgtEl>
                                          <p:spTgt spid="29"/>
                                        </p:tgtEl>
                                      </p:cBhvr>
                                    </p:animEffect>
                                  </p:childTnLst>
                                </p:cTn>
                              </p:par>
                              <p:par>
                                <p:cTn id="93" presetID="10" presetClass="entr" presetSubtype="0" fill="hold" nodeType="withEffect">
                                  <p:stCondLst>
                                    <p:cond delay="0"/>
                                  </p:stCondLst>
                                  <p:childTnLst>
                                    <p:set>
                                      <p:cBhvr>
                                        <p:cTn id="94" dur="1" fill="hold">
                                          <p:stCondLst>
                                            <p:cond delay="0"/>
                                          </p:stCondLst>
                                        </p:cTn>
                                        <p:tgtEl>
                                          <p:spTgt spid="250"/>
                                        </p:tgtEl>
                                        <p:attrNameLst>
                                          <p:attrName>style.visibility</p:attrName>
                                        </p:attrNameLst>
                                      </p:cBhvr>
                                      <p:to>
                                        <p:strVal val="visible"/>
                                      </p:to>
                                    </p:set>
                                    <p:animEffect transition="in" filter="fade">
                                      <p:cBhvr>
                                        <p:cTn id="95" dur="250"/>
                                        <p:tgtEl>
                                          <p:spTgt spid="2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25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25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29"/>
                                        </p:tgtEl>
                                        <p:attrNameLst>
                                          <p:attrName>style.visibility</p:attrName>
                                        </p:attrNameLst>
                                      </p:cBhvr>
                                      <p:to>
                                        <p:strVal val="visible"/>
                                      </p:to>
                                    </p:set>
                                    <p:animEffect transition="in" filter="fade">
                                      <p:cBhvr>
                                        <p:cTn id="106" dur="250"/>
                                        <p:tgtEl>
                                          <p:spTgt spid="22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3"/>
                                        </p:tgtEl>
                                        <p:attrNameLst>
                                          <p:attrName>style.visibility</p:attrName>
                                        </p:attrNameLst>
                                      </p:cBhvr>
                                      <p:to>
                                        <p:strVal val="visible"/>
                                      </p:to>
                                    </p:set>
                                    <p:animEffect transition="in" filter="fade">
                                      <p:cBhvr>
                                        <p:cTn id="111" dur="250"/>
                                        <p:tgtEl>
                                          <p:spTgt spid="32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24"/>
                                        </p:tgtEl>
                                        <p:attrNameLst>
                                          <p:attrName>style.visibility</p:attrName>
                                        </p:attrNameLst>
                                      </p:cBhvr>
                                      <p:to>
                                        <p:strVal val="visible"/>
                                      </p:to>
                                    </p:set>
                                    <p:animEffect transition="in" filter="fade">
                                      <p:cBhvr>
                                        <p:cTn id="114" dur="250"/>
                                        <p:tgtEl>
                                          <p:spTgt spid="32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25"/>
                                        </p:tgtEl>
                                        <p:attrNameLst>
                                          <p:attrName>style.visibility</p:attrName>
                                        </p:attrNameLst>
                                      </p:cBhvr>
                                      <p:to>
                                        <p:strVal val="visible"/>
                                      </p:to>
                                    </p:set>
                                    <p:animEffect transition="in" filter="fade">
                                      <p:cBhvr>
                                        <p:cTn id="117" dur="250"/>
                                        <p:tgtEl>
                                          <p:spTgt spid="325"/>
                                        </p:tgtEl>
                                      </p:cBhvr>
                                    </p:animEffect>
                                  </p:childTnLst>
                                </p:cTn>
                              </p:par>
                              <p:par>
                                <p:cTn id="118" presetID="10" presetClass="entr" presetSubtype="0" fill="hold" nodeType="withEffect">
                                  <p:stCondLst>
                                    <p:cond delay="0"/>
                                  </p:stCondLst>
                                  <p:childTnLst>
                                    <p:set>
                                      <p:cBhvr>
                                        <p:cTn id="119" dur="1" fill="hold">
                                          <p:stCondLst>
                                            <p:cond delay="0"/>
                                          </p:stCondLst>
                                        </p:cTn>
                                        <p:tgtEl>
                                          <p:spTgt spid="328"/>
                                        </p:tgtEl>
                                        <p:attrNameLst>
                                          <p:attrName>style.visibility</p:attrName>
                                        </p:attrNameLst>
                                      </p:cBhvr>
                                      <p:to>
                                        <p:strVal val="visible"/>
                                      </p:to>
                                    </p:set>
                                    <p:animEffect transition="in" filter="fade">
                                      <p:cBhvr>
                                        <p:cTn id="120" dur="250"/>
                                        <p:tgtEl>
                                          <p:spTgt spid="328"/>
                                        </p:tgtEl>
                                      </p:cBhvr>
                                    </p:animEffect>
                                  </p:childTnLst>
                                </p:cTn>
                              </p:par>
                              <p:par>
                                <p:cTn id="121" presetID="10" presetClass="entr" presetSubtype="0" fill="hold" nodeType="withEffect">
                                  <p:stCondLst>
                                    <p:cond delay="0"/>
                                  </p:stCondLst>
                                  <p:childTnLst>
                                    <p:set>
                                      <p:cBhvr>
                                        <p:cTn id="122" dur="1" fill="hold">
                                          <p:stCondLst>
                                            <p:cond delay="0"/>
                                          </p:stCondLst>
                                        </p:cTn>
                                        <p:tgtEl>
                                          <p:spTgt spid="339"/>
                                        </p:tgtEl>
                                        <p:attrNameLst>
                                          <p:attrName>style.visibility</p:attrName>
                                        </p:attrNameLst>
                                      </p:cBhvr>
                                      <p:to>
                                        <p:strVal val="visible"/>
                                      </p:to>
                                    </p:set>
                                    <p:animEffect transition="in" filter="fade">
                                      <p:cBhvr>
                                        <p:cTn id="123" dur="250"/>
                                        <p:tgtEl>
                                          <p:spTgt spid="3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26"/>
                                        </p:tgtEl>
                                        <p:attrNameLst>
                                          <p:attrName>style.visibility</p:attrName>
                                        </p:attrNameLst>
                                      </p:cBhvr>
                                      <p:to>
                                        <p:strVal val="visible"/>
                                      </p:to>
                                    </p:set>
                                    <p:animEffect transition="in" filter="fade">
                                      <p:cBhvr>
                                        <p:cTn id="126" dur="250"/>
                                        <p:tgtEl>
                                          <p:spTgt spid="32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86"/>
                                        </p:tgtEl>
                                        <p:attrNameLst>
                                          <p:attrName>style.visibility</p:attrName>
                                        </p:attrNameLst>
                                      </p:cBhvr>
                                      <p:to>
                                        <p:strVal val="visible"/>
                                      </p:to>
                                    </p:set>
                                    <p:animEffect transition="in" filter="fade">
                                      <p:cBhvr>
                                        <p:cTn id="129" dur="250"/>
                                        <p:tgtEl>
                                          <p:spTgt spid="38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52"/>
                                        </p:tgtEl>
                                        <p:attrNameLst>
                                          <p:attrName>style.visibility</p:attrName>
                                        </p:attrNameLst>
                                      </p:cBhvr>
                                      <p:to>
                                        <p:strVal val="visible"/>
                                      </p:to>
                                    </p:set>
                                    <p:animEffect transition="in" filter="fade">
                                      <p:cBhvr>
                                        <p:cTn id="134" dur="250"/>
                                        <p:tgtEl>
                                          <p:spTgt spid="35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3"/>
                                        </p:tgtEl>
                                        <p:attrNameLst>
                                          <p:attrName>style.visibility</p:attrName>
                                        </p:attrNameLst>
                                      </p:cBhvr>
                                      <p:to>
                                        <p:strVal val="visible"/>
                                      </p:to>
                                    </p:set>
                                    <p:animEffect transition="in" filter="fade">
                                      <p:cBhvr>
                                        <p:cTn id="137" dur="250"/>
                                        <p:tgtEl>
                                          <p:spTgt spid="36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64"/>
                                        </p:tgtEl>
                                        <p:attrNameLst>
                                          <p:attrName>style.visibility</p:attrName>
                                        </p:attrNameLst>
                                      </p:cBhvr>
                                      <p:to>
                                        <p:strVal val="visible"/>
                                      </p:to>
                                    </p:set>
                                    <p:animEffect transition="in" filter="fade">
                                      <p:cBhvr>
                                        <p:cTn id="140" dur="250"/>
                                        <p:tgtEl>
                                          <p:spTgt spid="36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65"/>
                                        </p:tgtEl>
                                        <p:attrNameLst>
                                          <p:attrName>style.visibility</p:attrName>
                                        </p:attrNameLst>
                                      </p:cBhvr>
                                      <p:to>
                                        <p:strVal val="visible"/>
                                      </p:to>
                                    </p:set>
                                    <p:animEffect transition="in" filter="fade">
                                      <p:cBhvr>
                                        <p:cTn id="143" dur="250"/>
                                        <p:tgtEl>
                                          <p:spTgt spid="365"/>
                                        </p:tgtEl>
                                      </p:cBhvr>
                                    </p:animEffect>
                                  </p:childTnLst>
                                </p:cTn>
                              </p:par>
                              <p:par>
                                <p:cTn id="144" presetID="10" presetClass="entr" presetSubtype="0" fill="hold" nodeType="withEffect">
                                  <p:stCondLst>
                                    <p:cond delay="0"/>
                                  </p:stCondLst>
                                  <p:childTnLst>
                                    <p:set>
                                      <p:cBhvr>
                                        <p:cTn id="145" dur="1" fill="hold">
                                          <p:stCondLst>
                                            <p:cond delay="0"/>
                                          </p:stCondLst>
                                        </p:cTn>
                                        <p:tgtEl>
                                          <p:spTgt spid="366"/>
                                        </p:tgtEl>
                                        <p:attrNameLst>
                                          <p:attrName>style.visibility</p:attrName>
                                        </p:attrNameLst>
                                      </p:cBhvr>
                                      <p:to>
                                        <p:strVal val="visible"/>
                                      </p:to>
                                    </p:set>
                                    <p:animEffect transition="in" filter="fade">
                                      <p:cBhvr>
                                        <p:cTn id="146" dur="250"/>
                                        <p:tgtEl>
                                          <p:spTgt spid="36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87"/>
                                        </p:tgtEl>
                                        <p:attrNameLst>
                                          <p:attrName>style.visibility</p:attrName>
                                        </p:attrNameLst>
                                      </p:cBhvr>
                                      <p:to>
                                        <p:strVal val="visible"/>
                                      </p:to>
                                    </p:set>
                                    <p:animEffect transition="in" filter="fade">
                                      <p:cBhvr>
                                        <p:cTn id="149" dur="250"/>
                                        <p:tgtEl>
                                          <p:spTgt spid="38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50"/>
                                        </p:tgtEl>
                                        <p:attrNameLst>
                                          <p:attrName>style.visibility</p:attrName>
                                        </p:attrNameLst>
                                      </p:cBhvr>
                                      <p:to>
                                        <p:strVal val="visible"/>
                                      </p:to>
                                    </p:set>
                                    <p:animEffect transition="in" filter="fade">
                                      <p:cBhvr>
                                        <p:cTn id="152" dur="25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p:bldP spid="599096" grpId="0" animBg="1"/>
      <p:bldP spid="599132" grpId="0"/>
      <p:bldP spid="599133" grpId="0" animBg="1"/>
      <p:bldP spid="599134" grpId="0" animBg="1"/>
      <p:bldP spid="599136" grpId="0"/>
      <p:bldP spid="599138" grpId="0" animBg="1"/>
      <p:bldP spid="11" grpId="0"/>
      <p:bldP spid="189" grpId="0"/>
      <p:bldP spid="191" grpId="0" animBg="1"/>
      <p:bldP spid="27" grpId="0"/>
      <p:bldP spid="323" grpId="0" animBg="1"/>
      <p:bldP spid="324" grpId="0" animBg="1"/>
      <p:bldP spid="325" grpId="0" animBg="1"/>
      <p:bldP spid="326" grpId="0"/>
      <p:bldP spid="350" grpId="0"/>
      <p:bldP spid="363" grpId="0" animBg="1"/>
      <p:bldP spid="364" grpId="0" animBg="1"/>
      <p:bldP spid="365" grpId="0" animBg="1"/>
      <p:bldP spid="386" grpId="0" animBg="1"/>
      <p:bldP spid="387" grpId="0" animBg="1"/>
      <p:bldP spid="229"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ZapfHumnst BT"/>
        <a:ea typeface=""/>
        <a:cs typeface="Arial"/>
      </a:majorFont>
      <a:minorFont>
        <a:latin typeface="ZapfHumns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31750"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txDef>
      <a:spPr bwMode="auto">
        <a:noFill/>
        <a:ln w="9525">
          <a:noFill/>
          <a:miter lim="800000"/>
          <a:headEnd/>
          <a:tailEnd/>
        </a:ln>
      </a:spPr>
      <a:bodyPr wrap="square">
        <a:spAutoFit/>
      </a:bodyPr>
      <a:lstStyle>
        <a:defPPr algn="l">
          <a:defRPr sz="2000" dirty="0" smtClean="0">
            <a:solidFill>
              <a:srgbClr val="000000"/>
            </a:solidFill>
            <a:latin typeface="Candara" panose="020E0502030303020204" pitchFamily="34" charset="0"/>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ZapfHumnst BT"/>
        <a:ea typeface=""/>
        <a:cs typeface="Arial"/>
      </a:majorFont>
      <a:minorFont>
        <a:latin typeface="ZapfHumns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round/>
          <a:headEnd/>
          <a:tailEnd/>
        </a:ln>
        <a:effectLst/>
      </a:spPr>
      <a:bodyPr wrap="none" rtlCol="0" anchor="ctr"/>
      <a:lstStyle>
        <a:defPPr algn="ctr" eaLnBrk="0" hangingPunct="0">
          <a:defRPr sz="2000">
            <a:solidFill>
              <a:srgbClr val="FFFF00"/>
            </a:solidFill>
            <a:latin typeface="ZapfHumnst BT"/>
            <a:cs typeface="+mn-cs"/>
          </a:defRPr>
        </a:defPPr>
      </a:lstStyle>
    </a:spDef>
    <a:lnDef>
      <a:spPr bwMode="auto">
        <a:xfrm>
          <a:off x="0" y="0"/>
          <a:ext cx="1" cy="1"/>
        </a:xfrm>
        <a:custGeom>
          <a:avLst/>
          <a:gdLst/>
          <a:ahLst/>
          <a:cxnLst/>
          <a:rect l="0" t="0" r="0" b="0"/>
          <a:pathLst/>
        </a:custGeom>
        <a:noFill/>
        <a:ln w="31750"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txDef>
      <a:spPr>
        <a:noFill/>
      </a:spPr>
      <a:bodyPr wrap="square" rtlCol="0">
        <a:spAutoFit/>
      </a:bodyPr>
      <a:lstStyle>
        <a:defPPr algn="l">
          <a:defRPr sz="2000" dirty="0" smtClean="0">
            <a:latin typeface="Candara" panose="020E0502030303020204" pitchFamily="34" charset="0"/>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15254</TotalTime>
  <Words>1645</Words>
  <Application>Microsoft Office PowerPoint</Application>
  <PresentationFormat>Widescreen</PresentationFormat>
  <Paragraphs>464</Paragraphs>
  <Slides>34</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34</vt:i4>
      </vt:variant>
    </vt:vector>
  </HeadingPairs>
  <TitlesOfParts>
    <vt:vector size="48" baseType="lpstr">
      <vt:lpstr>Arial</vt:lpstr>
      <vt:lpstr>Arial Black</vt:lpstr>
      <vt:lpstr>Arial Unicode MS</vt:lpstr>
      <vt:lpstr>Calibri</vt:lpstr>
      <vt:lpstr>Candara</vt:lpstr>
      <vt:lpstr>Franklin Gothic Book</vt:lpstr>
      <vt:lpstr>Georgia</vt:lpstr>
      <vt:lpstr>Raleway</vt:lpstr>
      <vt:lpstr>Times New Roman</vt:lpstr>
      <vt:lpstr>Wingdings</vt:lpstr>
      <vt:lpstr>ZapfHumnst BT</vt:lpstr>
      <vt:lpstr>AIDS 2016_Template</vt:lpstr>
      <vt:lpstr>2_Pixel</vt:lpstr>
      <vt:lpstr>Pixel</vt:lpstr>
      <vt:lpstr>PowerPoint Presentation</vt:lpstr>
      <vt:lpstr>HIV Testing and Management in the era of PrEP  HIV testing: updates and challenges</vt:lpstr>
      <vt:lpstr>Background and Disclosure of Financial Relationships</vt:lpstr>
      <vt:lpstr>Use of Brand Names</vt:lpstr>
      <vt:lpstr>Evolution of HIV Tests</vt:lpstr>
      <vt:lpstr>1st and 2nd Generation: Indirect EIA</vt:lpstr>
      <vt:lpstr>3rd Generation: Sandwich EIA </vt:lpstr>
      <vt:lpstr>4th Generation: Sandwich EIA </vt:lpstr>
      <vt:lpstr>Rapid Tests:  which generation?</vt:lpstr>
      <vt:lpstr>HIV-1: viral antigens and RNA</vt:lpstr>
      <vt:lpstr>PowerPoint Presentation</vt:lpstr>
      <vt:lpstr>Which test is currently used most often  to detect HIV infection?</vt:lpstr>
      <vt:lpstr>PowerPoint Presentation</vt:lpstr>
      <vt:lpstr>Chemiluminescence Immunoassays</vt:lpstr>
      <vt:lpstr>Multiplex Flow Immunoassay: Bioplex HIV Ag/Ab Combo</vt:lpstr>
      <vt:lpstr>New terminology</vt:lpstr>
      <vt:lpstr>Antigens used by instruments to detect HIV-1</vt:lpstr>
      <vt:lpstr>Sequence of Test Positivity Relative to WB (plasma)  </vt:lpstr>
      <vt:lpstr>PowerPoint Presentation</vt:lpstr>
      <vt:lpstr>Modeling the  Eclipse Period</vt:lpstr>
      <vt:lpstr>PowerPoint Presentation</vt:lpstr>
      <vt:lpstr>CDC Retesting Recommendations</vt:lpstr>
      <vt:lpstr>PowerPoint Presentation</vt:lpstr>
      <vt:lpstr>PowerPoint Presentation</vt:lpstr>
      <vt:lpstr>Antibody Response to HIV (without treatment) </vt:lpstr>
      <vt:lpstr>Effect of ART during Acute HIV</vt:lpstr>
      <vt:lpstr>Initiation of ART During Acute HIV Infection Leads to a High Rate of Nonreactive HIV Serology</vt:lpstr>
      <vt:lpstr>Antigens in 3rd gen and 4th gen antibody assays differ</vt:lpstr>
      <vt:lpstr>On the Horizon…</vt:lpstr>
      <vt:lpstr>PowerPoint Presentation</vt:lpstr>
      <vt:lpstr>PowerPoint Presentation</vt:lpstr>
      <vt:lpstr>“Point-of-Care” Nucleic Acid Tests</vt:lpstr>
      <vt:lpstr>“Point-of-Care” Nucleic Acid Tests</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Bernard Branson</cp:lastModifiedBy>
  <cp:revision>51</cp:revision>
  <cp:lastPrinted>2017-01-16T15:31:13Z</cp:lastPrinted>
  <dcterms:created xsi:type="dcterms:W3CDTF">2017-01-13T09:09:35Z</dcterms:created>
  <dcterms:modified xsi:type="dcterms:W3CDTF">2019-07-22T14:27:19Z</dcterms:modified>
</cp:coreProperties>
</file>